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997" r:id="rId2"/>
    <p:sldId id="257" r:id="rId3"/>
    <p:sldId id="2027" r:id="rId4"/>
    <p:sldId id="2003" r:id="rId5"/>
    <p:sldId id="2037" r:id="rId6"/>
    <p:sldId id="2004" r:id="rId7"/>
    <p:sldId id="1856" r:id="rId8"/>
    <p:sldId id="2038" r:id="rId9"/>
    <p:sldId id="2039" r:id="rId10"/>
    <p:sldId id="2040" r:id="rId11"/>
    <p:sldId id="2041" r:id="rId12"/>
    <p:sldId id="2011" r:id="rId13"/>
    <p:sldId id="20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7C03"/>
    <a:srgbClr val="003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9" autoAdjust="0"/>
    <p:restoredTop sz="93077"/>
  </p:normalViewPr>
  <p:slideViewPr>
    <p:cSldViewPr snapToGrid="0">
      <p:cViewPr varScale="1">
        <p:scale>
          <a:sx n="59" d="100"/>
          <a:sy n="59" d="100"/>
        </p:scale>
        <p:origin x="4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0"/>
          <c:y val="0"/>
          <c:w val="0.97164037626653366"/>
          <c:h val="0.90480996202661568"/>
        </c:manualLayout>
      </c:layout>
      <c:barChart>
        <c:barDir val="col"/>
        <c:grouping val="clustered"/>
        <c:varyColors val="0"/>
        <c:ser>
          <c:idx val="0"/>
          <c:order val="0"/>
          <c:tx>
            <c:v>kg DM/ha</c:v>
          </c:tx>
          <c:spPr>
            <a:solidFill>
              <a:srgbClr val="4472C4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4BFE-414C-842E-03F079D4513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BFE-414C-842E-03F079D45137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4BFE-414C-842E-03F079D45137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6-4BFE-414C-842E-03F079D45137}"/>
              </c:ext>
            </c:extLst>
          </c:dPt>
          <c:dLbls>
            <c:dLbl>
              <c:idx val="0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</a:defRPr>
                    </a:pPr>
                    <a:r>
                      <a:rPr lang="en-US" sz="14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rPr>
                      <a:t>170 kg N/ha/yr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4BFE-414C-842E-03F079D45137}"/>
                </c:ext>
              </c:extLst>
            </c:dLbl>
            <c:dLbl>
              <c:idx val="1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600" b="1" i="0" u="none" strike="noStrike" kern="1200" baseline="0">
                        <a:solidFill>
                          <a:srgbClr val="000000"/>
                        </a:solidFill>
                        <a:latin typeface="Calibri"/>
                      </a:defRPr>
                    </a:pPr>
                    <a:r>
                      <a:rPr lang="en-US" sz="16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rPr>
                      <a:t>135 kg N/ha/yr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4BFE-414C-842E-03F079D45137}"/>
                </c:ext>
              </c:extLst>
            </c:dLbl>
            <c:dLbl>
              <c:idx val="2"/>
              <c:layout>
                <c:manualLayout>
                  <c:x val="-3.6748481417881673E-2"/>
                  <c:y val="3.3443008472004418E-2"/>
                </c:manualLayout>
              </c:layout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600" b="1" i="0" u="none" strike="noStrike" kern="1200" baseline="0">
                        <a:solidFill>
                          <a:srgbClr val="000000"/>
                        </a:solidFill>
                        <a:latin typeface="Calibri"/>
                      </a:defRPr>
                    </a:pPr>
                    <a:r>
                      <a:rPr lang="en-US" sz="16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rPr>
                      <a:t>70 kg N/ha/yr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4BFE-414C-842E-03F079D45137}"/>
                </c:ext>
              </c:extLst>
            </c:dLbl>
            <c:dLbl>
              <c:idx val="3"/>
              <c:tx>
                <c:rich>
                  <a:bodyPr lIns="0" tIns="0" rIns="0" bIns="0"/>
                  <a:lstStyle/>
                  <a:p>
                    <a:pPr marL="0" marR="0" indent="0" algn="ctr" defTabSz="91440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tabLst/>
                      <a:defRPr lang="en-US" sz="1400" b="1" i="0" u="none" strike="noStrike" kern="1200" baseline="0">
                        <a:solidFill>
                          <a:srgbClr val="000000"/>
                        </a:solidFill>
                        <a:latin typeface="Calibri"/>
                      </a:defRPr>
                    </a:pPr>
                    <a:r>
                      <a:rPr lang="en-US" sz="1400" b="1" i="0" u="none" strike="noStrike" kern="1200" cap="none" spc="0" baseline="0">
                        <a:solidFill>
                          <a:srgbClr val="000000"/>
                        </a:solidFill>
                        <a:uFillTx/>
                        <a:latin typeface="Calibri"/>
                      </a:rPr>
                      <a:t>70 kg N/ha/yr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4BFE-414C-842E-03F079D451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600" b="1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PRG</c:v>
              </c:pt>
              <c:pt idx="1">
                <c:v>PP</c:v>
              </c:pt>
              <c:pt idx="2">
                <c:v>6S</c:v>
              </c:pt>
              <c:pt idx="3">
                <c:v>12S</c:v>
              </c:pt>
            </c:strLit>
          </c:cat>
          <c:val>
            <c:numLit>
              <c:formatCode>General</c:formatCode>
              <c:ptCount val="4"/>
              <c:pt idx="0">
                <c:v>10192.45125</c:v>
              </c:pt>
              <c:pt idx="1">
                <c:v>7324.1012499999997</c:v>
              </c:pt>
              <c:pt idx="2">
                <c:v>12520.597500000002</c:v>
              </c:pt>
              <c:pt idx="3">
                <c:v>12615.337874999999</c:v>
              </c:pt>
            </c:numLit>
          </c:val>
          <c:extLst>
            <c:ext xmlns:c16="http://schemas.microsoft.com/office/drawing/2014/chart" uri="{C3380CC4-5D6E-409C-BE32-E72D297353CC}">
              <c16:uniqueId val="{00000007-4BFE-414C-842E-03F079D451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463768"/>
        <c:axId val="647466720"/>
      </c:barChart>
      <c:valAx>
        <c:axId val="647466720"/>
        <c:scaling>
          <c:orientation val="minMax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 w="9528" cap="flat">
            <a:solidFill>
              <a:srgbClr val="000000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400" b="0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647463768"/>
        <c:crosses val="autoZero"/>
        <c:crossBetween val="between"/>
      </c:valAx>
      <c:catAx>
        <c:axId val="647463768"/>
        <c:scaling>
          <c:orientation val="minMax"/>
        </c:scaling>
        <c:delete val="0"/>
        <c:axPos val="b"/>
        <c:title>
          <c:tx>
            <c:rich>
              <a:bodyPr lIns="0" tIns="0" rIns="0" bIns="0"/>
              <a:lstStyle/>
              <a:p>
                <a:pPr marL="0" marR="0" indent="0" algn="ctr" defTabSz="91440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tabLst/>
                  <a:defRPr lang="en-US" sz="1600" b="1" i="0" u="none" strike="noStrike" kern="1200" baseline="0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16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Sward Type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noFill/>
          <a:ln w="9528" cap="flat">
            <a:solidFill>
              <a:srgbClr val="000000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en-US" sz="1600" b="1" i="0" u="none" strike="noStrike" kern="1200" baseline="0">
                <a:solidFill>
                  <a:srgbClr val="595959"/>
                </a:solidFill>
                <a:latin typeface="Calibri"/>
              </a:defRPr>
            </a:pPr>
            <a:endParaRPr lang="en-US"/>
          </a:p>
        </c:txPr>
        <c:crossAx val="647466720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en-US" sz="1600" b="1" i="0" u="none" strike="noStrike" kern="1200" baseline="0">
          <a:solidFill>
            <a:srgbClr val="000000"/>
          </a:solidFill>
          <a:latin typeface="Calibri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827D-831F-4AB0-A8D8-205682806C8A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C2706-AFBA-4DE4-A876-2C818C8CBD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60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https://www.teagasc.ie/media/website/crops/soil-and-soil-fertility/Teagasc-Soil-Fertility-Report-2020.pdf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1C2706-AFBA-4DE4-A876-2C818C8CBD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591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874DE-757A-40F4-9A5F-494D64E59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A3998-53B7-44BA-8310-7339926CD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C6EE0-C471-4F7F-8490-9BDB5AC0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CB2AF-E202-4D51-91CB-1608E39A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52EAA-78B4-4325-B23A-7BC83B56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2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115A3-8FAC-405C-B257-3BBC4149C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7DD61-0E4A-467B-835F-B425C9C67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ABE68-11F1-4062-A244-2FE576749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4AB67-F090-404E-8B9C-1E014DD0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330D2-8111-4502-84DF-18485366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943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98CBA3-B97A-4DF4-A13E-1000DDE246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C6A90-53E1-4D93-83C2-FA3C33828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5A3F5-4DF9-4041-9579-E202BFB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62E58-1DBC-4FD2-8241-35ED0A577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9BCA5-35EB-479B-8F55-F93F302F4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913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08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0B2D-A4F3-4E9A-AD1B-FB8E77968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729D1-10F1-4D16-8247-487C7D757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A5C4A-19A0-44D1-864B-5E4649E8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3CE0E-DE05-4BBB-912E-3BFBC05C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9FFC5-12C6-49D7-8FB2-474FF2E1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2C0D5-B989-4BF5-87D1-A361A19C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33C9A-BE86-4F05-8B06-F52697322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DD822-7511-4CCA-96B3-E8A1CA45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B789B-62D2-45E5-BC6F-F0F0C0C6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2CDF2-D0FE-4E9A-B5F5-F98CC017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351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85E6-24E9-4382-B91F-AD48C21E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9F6E1-BA78-4BE6-BFE5-3DAABFE41A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09123-B158-493F-B6E6-5306A5239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B00A21-5AC5-45E2-94FC-12515834B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C6B192-1225-499F-A93C-99801D032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BFC7A-DE7C-4F6F-970B-95E7A1D6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424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DBF1-4349-4709-92EA-AC940831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A9CC7-3A51-4F37-955C-7EA82FA9A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9CB92-EE70-473B-96FE-CE8FBD12A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47B3C-9064-40DE-AC00-F40F835FE1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C1C091-9F21-482F-A57D-77C8BA5CD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DB3B03-DE7D-4E47-92A3-CBDC4E23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3460FB-0A30-4CA0-B360-80F296C97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A9A49-4188-42A1-95B3-3057CA24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91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3CEB6-58C5-4FED-8B52-8E87E9853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2191C-0711-4145-8CE6-B35A9FF1B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78236-EB70-44AF-8072-C49AB922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25E3FD-1658-431A-9F9A-AB8A840B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34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670FC-14B3-4B1B-BBC0-FCC095F9F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9C59F-6CE0-4CDF-B761-128F48371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B105A-CBC3-4B91-B68C-46A2EC24D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026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9BB7-89C8-4221-B88D-7901A140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0C1FD-D7D8-4EC8-A6B9-AF8CBACD4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6A67B-76D1-49D6-939C-4224A30F3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FD8A7-896E-4623-8F75-65AA5A28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46598-4516-4391-B948-9B8A7B0D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F9AA0-5B68-4EE8-800B-7AF227A93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720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3759D-D25A-4F59-80EF-DF3D54EAF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4E0146-0DB7-408F-9F25-BDBFDDB6E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99144-5CD3-4ED6-8424-14DAFC229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9D061-AF32-4C08-8463-43A6672A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00452-DE5A-4BC7-AA5A-0DF101F8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6CDC8-9076-4361-94E0-C311BCABA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420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EA8F2B-1172-48FA-B00F-E8278278B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9F34C-8C09-4737-BEBB-C9759F876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840C8-0FDD-4FA2-A71B-9C64C8B36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64F6B-A884-4806-B634-9CE92AB25697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B1369-EE5A-4C85-8DCF-2F5AC6265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D0EAC-23F6-4349-A85F-A6D14717F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F4090-10FE-4BC6-9193-2FC0E39F1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05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_v2" descr="Intro_v2">
            <a:hlinkClick r:id="" action="ppaction://media"/>
            <a:extLst>
              <a:ext uri="{FF2B5EF4-FFF2-40B4-BE49-F238E27FC236}">
                <a16:creationId xmlns:a16="http://schemas.microsoft.com/office/drawing/2014/main" id="{B16E232B-9D8D-874B-A4B9-A3122E598D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2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9D188-2658-3841-BC79-54FE87AC4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57547E-7C58-4DD5-AEAE-3B78A60A5095}"/>
              </a:ext>
            </a:extLst>
          </p:cNvPr>
          <p:cNvSpPr/>
          <p:nvPr/>
        </p:nvSpPr>
        <p:spPr>
          <a:xfrm>
            <a:off x="235970" y="1164085"/>
            <a:ext cx="11393214" cy="4761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8457C-983B-4D6F-A449-5996596C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524" y="2317657"/>
            <a:ext cx="6404291" cy="4134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21DAF-6686-4A18-AAB6-F788A3201633}"/>
              </a:ext>
            </a:extLst>
          </p:cNvPr>
          <p:cNvSpPr txBox="1"/>
          <p:nvPr/>
        </p:nvSpPr>
        <p:spPr>
          <a:xfrm>
            <a:off x="462455" y="1154806"/>
            <a:ext cx="8815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3359"/>
                </a:solidFill>
              </a:rPr>
              <a:t>MULTISPECIES </a:t>
            </a:r>
          </a:p>
          <a:p>
            <a:r>
              <a:rPr lang="en-GB" sz="4400" b="1" dirty="0">
                <a:solidFill>
                  <a:srgbClr val="E07C03"/>
                </a:solidFill>
              </a:rPr>
              <a:t>BIOLOGICAL METHANE POTENTIAL </a:t>
            </a:r>
            <a:r>
              <a:rPr lang="en-GB" sz="4400" b="1" dirty="0">
                <a:solidFill>
                  <a:srgbClr val="003359"/>
                </a:solidFill>
              </a:rPr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C0FA9-5329-4186-84D3-FFA61A0471C4}"/>
              </a:ext>
            </a:extLst>
          </p:cNvPr>
          <p:cNvSpPr txBox="1"/>
          <p:nvPr/>
        </p:nvSpPr>
        <p:spPr>
          <a:xfrm>
            <a:off x="221156" y="6334448"/>
            <a:ext cx="6255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003359"/>
                </a:solidFill>
              </a:rPr>
              <a:t>Personal comm. Vincent O’Flaherty NUIG</a:t>
            </a:r>
            <a:endParaRPr lang="en-GB" sz="1800" b="1" dirty="0">
              <a:solidFill>
                <a:srgbClr val="003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8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9D188-2658-3841-BC79-54FE87AC4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57547E-7C58-4DD5-AEAE-3B78A60A5095}"/>
              </a:ext>
            </a:extLst>
          </p:cNvPr>
          <p:cNvSpPr/>
          <p:nvPr/>
        </p:nvSpPr>
        <p:spPr>
          <a:xfrm>
            <a:off x="336331" y="1208690"/>
            <a:ext cx="11393214" cy="4761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EB3FCF-92E6-40A4-8E1D-4A00B1EB5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21" y="2655240"/>
            <a:ext cx="11389424" cy="3551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83DB38-1359-43F1-89D0-91DA32ED5355}"/>
              </a:ext>
            </a:extLst>
          </p:cNvPr>
          <p:cNvSpPr txBox="1"/>
          <p:nvPr/>
        </p:nvSpPr>
        <p:spPr>
          <a:xfrm>
            <a:off x="462455" y="1154806"/>
            <a:ext cx="5180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3359"/>
                </a:solidFill>
              </a:rPr>
              <a:t>Biodiversity  </a:t>
            </a:r>
          </a:p>
          <a:p>
            <a:r>
              <a:rPr lang="en-GB" sz="4400" b="1" dirty="0">
                <a:solidFill>
                  <a:srgbClr val="E07C03"/>
                </a:solidFill>
              </a:rPr>
              <a:t>Wasps and Beetles </a:t>
            </a:r>
            <a:r>
              <a:rPr lang="en-GB" sz="4400" b="1" dirty="0">
                <a:solidFill>
                  <a:srgbClr val="003359"/>
                </a:solidFill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BEE59-61BE-4EF0-8960-9D25C32B62C8}"/>
              </a:ext>
            </a:extLst>
          </p:cNvPr>
          <p:cNvSpPr txBox="1"/>
          <p:nvPr/>
        </p:nvSpPr>
        <p:spPr>
          <a:xfrm>
            <a:off x="221156" y="6488668"/>
            <a:ext cx="6255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dirty="0">
                <a:solidFill>
                  <a:srgbClr val="003359"/>
                </a:solidFill>
              </a:rPr>
              <a:t>Cuddy et al., 2014 </a:t>
            </a:r>
            <a:endParaRPr lang="en-GB" sz="1800" b="1" dirty="0">
              <a:solidFill>
                <a:srgbClr val="003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58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7662EC-E710-4E41-96A5-074442D46F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709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30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A28D68-DE41-D947-BE04-C5AEB6004E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4E0C00-7C7A-4FEF-9FA5-CDE0FE5AFC64}"/>
              </a:ext>
            </a:extLst>
          </p:cNvPr>
          <p:cNvSpPr/>
          <p:nvPr/>
        </p:nvSpPr>
        <p:spPr>
          <a:xfrm>
            <a:off x="497150" y="1171852"/>
            <a:ext cx="11336784" cy="5317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62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59B8C0-A261-4774-9D10-77C2EBD50D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"/>
            <a:ext cx="12191999" cy="685765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1296CBE-B093-44E3-974B-D5E046CE08B3}"/>
              </a:ext>
            </a:extLst>
          </p:cNvPr>
          <p:cNvCxnSpPr>
            <a:cxnSpLocks/>
          </p:cNvCxnSpPr>
          <p:nvPr/>
        </p:nvCxnSpPr>
        <p:spPr>
          <a:xfrm>
            <a:off x="343347" y="629812"/>
            <a:ext cx="11511579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419AA8F-6E04-412A-AC90-98AD0D5609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9810" y="365125"/>
            <a:ext cx="1215116" cy="1809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DD8AC34-E792-4E5A-9D79-0089723C4ED9}"/>
              </a:ext>
            </a:extLst>
          </p:cNvPr>
          <p:cNvSpPr txBox="1"/>
          <p:nvPr/>
        </p:nvSpPr>
        <p:spPr>
          <a:xfrm>
            <a:off x="343346" y="846388"/>
            <a:ext cx="35818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FFFF"/>
                </a:solidFill>
                <a:latin typeface="Gilroy" panose="00000500000000000000" pitchFamily="50" charset="0"/>
              </a:rPr>
              <a:t>Better nutrients </a:t>
            </a:r>
          </a:p>
          <a:p>
            <a:r>
              <a:rPr lang="en-US" sz="3000" dirty="0">
                <a:solidFill>
                  <a:srgbClr val="FFFFFF"/>
                </a:solidFill>
                <a:latin typeface="Gilroy" panose="00000500000000000000" pitchFamily="50" charset="0"/>
              </a:rPr>
              <a:t>for a better world.</a:t>
            </a:r>
            <a:endParaRPr lang="es-CL" sz="3000" dirty="0">
              <a:latin typeface="Gilro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9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E5250-2F89-42D9-A87E-AED1953B06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25"/>
            <a:ext cx="12192000" cy="646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51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9D188-2658-3841-BC79-54FE87AC4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143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9D188-2658-3841-BC79-54FE87AC4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57547E-7C58-4DD5-AEAE-3B78A60A5095}"/>
              </a:ext>
            </a:extLst>
          </p:cNvPr>
          <p:cNvSpPr/>
          <p:nvPr/>
        </p:nvSpPr>
        <p:spPr>
          <a:xfrm>
            <a:off x="514751" y="1367339"/>
            <a:ext cx="11393214" cy="4761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1" dirty="0">
              <a:solidFill>
                <a:srgbClr val="00335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218A64-EA77-4782-A56F-71F7D07FE2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118" y="2488645"/>
            <a:ext cx="3502254" cy="21264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F4247F-136C-4691-A7AF-793F2467CB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649" y="4731574"/>
            <a:ext cx="3483625" cy="2126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148374-D0C3-4FED-9A28-710E9B80BDDB}"/>
              </a:ext>
            </a:extLst>
          </p:cNvPr>
          <p:cNvSpPr txBox="1"/>
          <p:nvPr/>
        </p:nvSpPr>
        <p:spPr>
          <a:xfrm>
            <a:off x="5550305" y="2844023"/>
            <a:ext cx="5945726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>
                <a:solidFill>
                  <a:srgbClr val="003359"/>
                </a:solidFill>
              </a:rPr>
              <a:t>Dairy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3359"/>
                </a:solidFill>
              </a:rPr>
              <a:t>21% of soils have optimum pH, Phosphorus and potassium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3359"/>
                </a:solidFill>
              </a:rPr>
              <a:t>59% of soils with a soil pH of greater than 6.2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3359"/>
                </a:solidFill>
              </a:rPr>
              <a:t>48% of soils at index 1 and 2 for phosphorus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3359"/>
                </a:solidFill>
              </a:rPr>
              <a:t>41% of soils at index 1 and 2 for potassium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40CA3-6D76-4328-8253-384C00362955}"/>
              </a:ext>
            </a:extLst>
          </p:cNvPr>
          <p:cNvSpPr txBox="1"/>
          <p:nvPr/>
        </p:nvSpPr>
        <p:spPr>
          <a:xfrm>
            <a:off x="6476990" y="5010197"/>
            <a:ext cx="5945726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>
                <a:solidFill>
                  <a:srgbClr val="003359"/>
                </a:solidFill>
              </a:rPr>
              <a:t>Beef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3359"/>
                </a:solidFill>
              </a:rPr>
              <a:t>18% of soils have optimum pH, Phosphorus and potassium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3359"/>
                </a:solidFill>
              </a:rPr>
              <a:t>56% of soils with a soil pH of greater than 6.2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3359"/>
                </a:solidFill>
              </a:rPr>
              <a:t>55% of soils at index 1 and 2 for phosphorus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>
                <a:solidFill>
                  <a:srgbClr val="003359"/>
                </a:solidFill>
              </a:rPr>
              <a:t>43% of soils at index 1 and 2 for potassium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F4D83D-31E9-44DB-BBF3-D83FDE9A0E34}"/>
              </a:ext>
            </a:extLst>
          </p:cNvPr>
          <p:cNvSpPr txBox="1"/>
          <p:nvPr/>
        </p:nvSpPr>
        <p:spPr>
          <a:xfrm>
            <a:off x="514751" y="1042095"/>
            <a:ext cx="4187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3359"/>
                </a:solidFill>
              </a:rPr>
              <a:t>Soil fertility </a:t>
            </a:r>
          </a:p>
          <a:p>
            <a:r>
              <a:rPr lang="en-GB" sz="4400" b="1" dirty="0">
                <a:solidFill>
                  <a:srgbClr val="E07C03"/>
                </a:solidFill>
              </a:rPr>
              <a:t>Ireland</a:t>
            </a:r>
            <a:r>
              <a:rPr lang="en-GB" sz="4400" b="1" dirty="0">
                <a:solidFill>
                  <a:srgbClr val="003359"/>
                </a:solidFill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DD71C0-B20E-4D05-932F-B634940E76C1}"/>
              </a:ext>
            </a:extLst>
          </p:cNvPr>
          <p:cNvSpPr txBox="1"/>
          <p:nvPr/>
        </p:nvSpPr>
        <p:spPr>
          <a:xfrm>
            <a:off x="221156" y="6334448"/>
            <a:ext cx="6255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003359"/>
                </a:solidFill>
              </a:rPr>
              <a:t>Teagasc, 2020</a:t>
            </a:r>
            <a:endParaRPr lang="en-GB" sz="1800" b="1" dirty="0">
              <a:solidFill>
                <a:srgbClr val="003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25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E40C059-C758-1A45-B721-B6DF8FC18C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47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3F5561E-54AA-6A4A-AEB8-84D6C5D7DF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3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9D188-2658-3841-BC79-54FE87AC4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57547E-7C58-4DD5-AEAE-3B78A60A5095}"/>
              </a:ext>
            </a:extLst>
          </p:cNvPr>
          <p:cNvSpPr/>
          <p:nvPr/>
        </p:nvSpPr>
        <p:spPr>
          <a:xfrm>
            <a:off x="372281" y="1276119"/>
            <a:ext cx="11393214" cy="4761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Chart 4">
            <a:extLst>
              <a:ext uri="{FF2B5EF4-FFF2-40B4-BE49-F238E27FC236}">
                <a16:creationId xmlns:a16="http://schemas.microsoft.com/office/drawing/2014/main" id="{02DA58FF-823D-4F2D-83ED-E2E89D992E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4281570"/>
              </p:ext>
            </p:extLst>
          </p:nvPr>
        </p:nvGraphicFramePr>
        <p:xfrm>
          <a:off x="321997" y="2586762"/>
          <a:ext cx="5722114" cy="3624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6">
            <a:extLst>
              <a:ext uri="{FF2B5EF4-FFF2-40B4-BE49-F238E27FC236}">
                <a16:creationId xmlns:a16="http://schemas.microsoft.com/office/drawing/2014/main" id="{96E44AE1-EFBE-4849-A54A-8965B8DCD1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125" y="2601356"/>
            <a:ext cx="5996196" cy="36100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73C55-9F1B-49C4-AEDB-BAB5D90FB4BD}"/>
              </a:ext>
            </a:extLst>
          </p:cNvPr>
          <p:cNvSpPr txBox="1"/>
          <p:nvPr/>
        </p:nvSpPr>
        <p:spPr>
          <a:xfrm>
            <a:off x="165399" y="6316973"/>
            <a:ext cx="2688774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solidFill>
                  <a:srgbClr val="003359"/>
                </a:solidFill>
              </a:rPr>
              <a:t>Shackleton et al., 2020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1" dirty="0">
                <a:solidFill>
                  <a:srgbClr val="003359"/>
                </a:solidFill>
              </a:rPr>
              <a:t>in press</a:t>
            </a:r>
            <a:endParaRPr lang="en-GB" sz="1400" b="1" dirty="0">
              <a:solidFill>
                <a:srgbClr val="00335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BE73F-C77C-4D50-9422-BECE8540004B}"/>
              </a:ext>
            </a:extLst>
          </p:cNvPr>
          <p:cNvSpPr txBox="1"/>
          <p:nvPr/>
        </p:nvSpPr>
        <p:spPr>
          <a:xfrm>
            <a:off x="462455" y="1154806"/>
            <a:ext cx="4187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3359"/>
                </a:solidFill>
              </a:rPr>
              <a:t>MULTISPECIES </a:t>
            </a:r>
          </a:p>
          <a:p>
            <a:r>
              <a:rPr lang="en-GB" sz="4400" b="1" dirty="0">
                <a:solidFill>
                  <a:srgbClr val="E07C03"/>
                </a:solidFill>
              </a:rPr>
              <a:t>SWARDS</a:t>
            </a:r>
            <a:r>
              <a:rPr lang="en-GB" sz="4400" b="1" dirty="0">
                <a:solidFill>
                  <a:srgbClr val="003359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56845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D9D188-2658-3841-BC79-54FE87AC49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E57547E-7C58-4DD5-AEAE-3B78A60A5095}"/>
              </a:ext>
            </a:extLst>
          </p:cNvPr>
          <p:cNvSpPr/>
          <p:nvPr/>
        </p:nvSpPr>
        <p:spPr>
          <a:xfrm>
            <a:off x="336331" y="1208690"/>
            <a:ext cx="11393214" cy="4761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A3D177-4F10-4C03-BFD9-BC94053528B3}"/>
              </a:ext>
            </a:extLst>
          </p:cNvPr>
          <p:cNvGrpSpPr/>
          <p:nvPr/>
        </p:nvGrpSpPr>
        <p:grpSpPr>
          <a:xfrm>
            <a:off x="336331" y="2806912"/>
            <a:ext cx="11172825" cy="3250084"/>
            <a:chOff x="336331" y="1524522"/>
            <a:chExt cx="11172825" cy="3250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82BBAEF-B6B7-4BC4-9A90-75449125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2036" y="1524522"/>
              <a:ext cx="2742647" cy="166522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94D8E6-C104-4529-A885-D0974914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8070" y="1524522"/>
              <a:ext cx="2728058" cy="16652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075F183-28A3-4866-B938-5DA85584E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9516" y="1524522"/>
              <a:ext cx="2728058" cy="166522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9C3453-9BE2-4C61-A50B-AA68D6DA0F78}"/>
                </a:ext>
              </a:extLst>
            </p:cNvPr>
            <p:cNvSpPr txBox="1"/>
            <p:nvPr/>
          </p:nvSpPr>
          <p:spPr>
            <a:xfrm>
              <a:off x="336332" y="3624146"/>
              <a:ext cx="2038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59"/>
                  </a:solidFill>
                </a:rPr>
                <a:t>Grass utilised Tonnes DM/ Ha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DA06EF-89B1-4629-B50D-57B6F8288701}"/>
                </a:ext>
              </a:extLst>
            </p:cNvPr>
            <p:cNvSpPr txBox="1"/>
            <p:nvPr/>
          </p:nvSpPr>
          <p:spPr>
            <a:xfrm>
              <a:off x="336331" y="4405274"/>
              <a:ext cx="2165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59"/>
                  </a:solidFill>
                </a:rPr>
                <a:t>Nitrogen used kg/ha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E215C7-61F0-442B-9685-E8ABFE64F190}"/>
                </a:ext>
              </a:extLst>
            </p:cNvPr>
            <p:cNvSpPr txBox="1"/>
            <p:nvPr/>
          </p:nvSpPr>
          <p:spPr>
            <a:xfrm>
              <a:off x="3639845" y="3580578"/>
              <a:ext cx="203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59"/>
                  </a:solidFill>
                </a:rPr>
                <a:t>9.1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A2BCCA-83C4-45B6-B895-EAD189082E9D}"/>
                </a:ext>
              </a:extLst>
            </p:cNvPr>
            <p:cNvSpPr txBox="1"/>
            <p:nvPr/>
          </p:nvSpPr>
          <p:spPr>
            <a:xfrm>
              <a:off x="3594665" y="4340742"/>
              <a:ext cx="203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59"/>
                  </a:solidFill>
                </a:rPr>
                <a:t>180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54F585-67AE-46CF-8BBF-9F7CDB420DA7}"/>
                </a:ext>
              </a:extLst>
            </p:cNvPr>
            <p:cNvSpPr txBox="1"/>
            <p:nvPr/>
          </p:nvSpPr>
          <p:spPr>
            <a:xfrm>
              <a:off x="6698164" y="3591413"/>
              <a:ext cx="203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59"/>
                  </a:solidFill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DF7853-DF23-4B3B-BAA2-B4F9BC94DFEE}"/>
                </a:ext>
              </a:extLst>
            </p:cNvPr>
            <p:cNvSpPr txBox="1"/>
            <p:nvPr/>
          </p:nvSpPr>
          <p:spPr>
            <a:xfrm>
              <a:off x="6676821" y="4340742"/>
              <a:ext cx="203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59"/>
                  </a:solidFill>
                </a:rPr>
                <a:t>110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220B14-D300-466D-AC5B-2AA76691A364}"/>
                </a:ext>
              </a:extLst>
            </p:cNvPr>
            <p:cNvSpPr txBox="1"/>
            <p:nvPr/>
          </p:nvSpPr>
          <p:spPr>
            <a:xfrm>
              <a:off x="9364909" y="3624146"/>
              <a:ext cx="203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59"/>
                  </a:solidFill>
                </a:rPr>
                <a:t>12.15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5E74FE-93B7-4CAE-9720-0FD02D9F7347}"/>
                </a:ext>
              </a:extLst>
            </p:cNvPr>
            <p:cNvSpPr txBox="1"/>
            <p:nvPr/>
          </p:nvSpPr>
          <p:spPr>
            <a:xfrm>
              <a:off x="9470277" y="4340742"/>
              <a:ext cx="20388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59"/>
                  </a:solidFill>
                </a:rPr>
                <a:t>70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3B5F332-1841-4B90-803B-368399A05976}"/>
              </a:ext>
            </a:extLst>
          </p:cNvPr>
          <p:cNvSpPr txBox="1"/>
          <p:nvPr/>
        </p:nvSpPr>
        <p:spPr>
          <a:xfrm>
            <a:off x="462455" y="1271195"/>
            <a:ext cx="4187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3359"/>
                </a:solidFill>
              </a:rPr>
              <a:t>Nitrogen usage</a:t>
            </a:r>
          </a:p>
          <a:p>
            <a:r>
              <a:rPr lang="en-GB" sz="4400" b="1" dirty="0">
                <a:solidFill>
                  <a:srgbClr val="E07C03"/>
                </a:solidFill>
              </a:rPr>
              <a:t>Ireland</a:t>
            </a:r>
            <a:r>
              <a:rPr lang="en-GB" sz="4400" b="1" dirty="0">
                <a:solidFill>
                  <a:srgbClr val="003359"/>
                </a:solidFill>
              </a:rPr>
              <a:t>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3E601C-8F6C-4652-906C-4F12C457BA0C}"/>
              </a:ext>
            </a:extLst>
          </p:cNvPr>
          <p:cNvSpPr txBox="1"/>
          <p:nvPr/>
        </p:nvSpPr>
        <p:spPr>
          <a:xfrm>
            <a:off x="221156" y="6334448"/>
            <a:ext cx="6255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dirty="0">
                <a:solidFill>
                  <a:srgbClr val="003359"/>
                </a:solidFill>
              </a:rPr>
              <a:t>Teagasc, 2018 &amp; 2016</a:t>
            </a:r>
            <a:endParaRPr lang="en-GB" sz="1800" b="1" dirty="0">
              <a:solidFill>
                <a:srgbClr val="0033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94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208</Words>
  <Application>Microsoft Macintosh PowerPoint</Application>
  <PresentationFormat>Widescreen</PresentationFormat>
  <Paragraphs>43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Gilroy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Microsoft Office User</cp:lastModifiedBy>
  <cp:revision>16</cp:revision>
  <dcterms:created xsi:type="dcterms:W3CDTF">2020-11-16T19:09:46Z</dcterms:created>
  <dcterms:modified xsi:type="dcterms:W3CDTF">2021-08-16T11:02:39Z</dcterms:modified>
</cp:coreProperties>
</file>