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8" r:id="rId3"/>
    <p:sldId id="260" r:id="rId4"/>
    <p:sldId id="261" r:id="rId5"/>
    <p:sldId id="263" r:id="rId6"/>
    <p:sldId id="264" r:id="rId7"/>
    <p:sldId id="262" r:id="rId8"/>
    <p:sldId id="269" r:id="rId9"/>
    <p:sldId id="271" r:id="rId10"/>
    <p:sldId id="270" r:id="rId11"/>
    <p:sldId id="267" r:id="rId12"/>
    <p:sldId id="265" r:id="rId13"/>
    <p:sldId id="26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varScale="1">
        <p:scale>
          <a:sx n="64" d="100"/>
          <a:sy n="64"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01702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19910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2F0999-61E1-4AA1-95DE-9769AF29EFED}" type="slidenum">
              <a:rPr lang="en-IE" smtClean="0"/>
              <a:t>‹#›</a:t>
            </a:fld>
            <a:endParaRPr lang="en-I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108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4D9B25B-9AA5-4C45-85BF-8B29B1FA7FA6}" type="datetimeFigureOut">
              <a:rPr lang="en-IE" smtClean="0"/>
              <a:t>16/08/2021</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158966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4D9B25B-9AA5-4C45-85BF-8B29B1FA7FA6}" type="datetimeFigureOut">
              <a:rPr lang="en-IE" smtClean="0"/>
              <a:t>16/08/2021</a:t>
            </a:fld>
            <a:endParaRPr lang="en-IE"/>
          </a:p>
        </p:txBody>
      </p:sp>
      <p:sp>
        <p:nvSpPr>
          <p:cNvPr id="6" name="Footer Placeholder 5"/>
          <p:cNvSpPr>
            <a:spLocks noGrp="1"/>
          </p:cNvSpPr>
          <p:nvPr>
            <p:ph type="ftr" sz="quarter" idx="11"/>
          </p:nvPr>
        </p:nvSpPr>
        <p:spPr/>
        <p:txBody>
          <a:bodyPr/>
          <a:lstStyle/>
          <a:p>
            <a:endParaRPr lang="en-I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2F0999-61E1-4AA1-95DE-9769AF29EFED}" type="slidenum">
              <a:rPr lang="en-IE" smtClean="0"/>
              <a:t>‹#›</a:t>
            </a:fld>
            <a:endParaRPr lang="en-I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721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4D9B25B-9AA5-4C45-85BF-8B29B1FA7FA6}" type="datetimeFigureOut">
              <a:rPr lang="en-IE" smtClean="0"/>
              <a:t>16/08/2021</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193369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66056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2805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259746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D9B25B-9AA5-4C45-85BF-8B29B1FA7FA6}" type="datetimeFigureOut">
              <a:rPr lang="en-IE" smtClean="0"/>
              <a:t>16/08/2021</a:t>
            </a:fld>
            <a:endParaRPr lang="en-IE"/>
          </a:p>
        </p:txBody>
      </p:sp>
      <p:sp>
        <p:nvSpPr>
          <p:cNvPr id="5" name="Footer Placeholder 4"/>
          <p:cNvSpPr>
            <a:spLocks noGrp="1"/>
          </p:cNvSpPr>
          <p:nvPr>
            <p:ph type="ftr" sz="quarter" idx="11"/>
          </p:nvPr>
        </p:nvSpPr>
        <p:spPr/>
        <p:txBody>
          <a:bodyPr/>
          <a:lstStyle/>
          <a:p>
            <a:endParaRPr lang="en-I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05537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D9B25B-9AA5-4C45-85BF-8B29B1FA7FA6}" type="datetimeFigureOut">
              <a:rPr lang="en-IE" smtClean="0"/>
              <a:t>16/08/2021</a:t>
            </a:fld>
            <a:endParaRPr lang="en-IE"/>
          </a:p>
        </p:txBody>
      </p:sp>
      <p:sp>
        <p:nvSpPr>
          <p:cNvPr id="6" name="Footer Placeholder 5"/>
          <p:cNvSpPr>
            <a:spLocks noGrp="1"/>
          </p:cNvSpPr>
          <p:nvPr>
            <p:ph type="ftr" sz="quarter" idx="11"/>
          </p:nvPr>
        </p:nvSpPr>
        <p:spPr/>
        <p:txBody>
          <a:bodyPr/>
          <a:lstStyle/>
          <a:p>
            <a:endParaRPr lang="en-I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07780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9B25B-9AA5-4C45-85BF-8B29B1FA7FA6}" type="datetimeFigureOut">
              <a:rPr lang="en-IE" smtClean="0"/>
              <a:t>16/08/2021</a:t>
            </a:fld>
            <a:endParaRPr lang="en-IE"/>
          </a:p>
        </p:txBody>
      </p:sp>
      <p:sp>
        <p:nvSpPr>
          <p:cNvPr id="8" name="Footer Placeholder 7"/>
          <p:cNvSpPr>
            <a:spLocks noGrp="1"/>
          </p:cNvSpPr>
          <p:nvPr>
            <p:ph type="ftr" sz="quarter" idx="11"/>
          </p:nvPr>
        </p:nvSpPr>
        <p:spPr/>
        <p:txBody>
          <a:bodyPr/>
          <a:lstStyle/>
          <a:p>
            <a:endParaRPr lang="en-I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44763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D9B25B-9AA5-4C45-85BF-8B29B1FA7FA6}" type="datetimeFigureOut">
              <a:rPr lang="en-IE" smtClean="0"/>
              <a:t>16/08/2021</a:t>
            </a:fld>
            <a:endParaRPr lang="en-IE"/>
          </a:p>
        </p:txBody>
      </p:sp>
      <p:sp>
        <p:nvSpPr>
          <p:cNvPr id="4" name="Footer Placeholder 3"/>
          <p:cNvSpPr>
            <a:spLocks noGrp="1"/>
          </p:cNvSpPr>
          <p:nvPr>
            <p:ph type="ftr" sz="quarter" idx="11"/>
          </p:nvPr>
        </p:nvSpPr>
        <p:spPr/>
        <p:txBody>
          <a:bodyPr/>
          <a:lstStyle/>
          <a:p>
            <a:endParaRPr lang="en-I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224249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9B25B-9AA5-4C45-85BF-8B29B1FA7FA6}" type="datetimeFigureOut">
              <a:rPr lang="en-IE" smtClean="0"/>
              <a:t>16/08/2021</a:t>
            </a:fld>
            <a:endParaRPr lang="en-IE"/>
          </a:p>
        </p:txBody>
      </p:sp>
      <p:sp>
        <p:nvSpPr>
          <p:cNvPr id="3" name="Footer Placeholder 2"/>
          <p:cNvSpPr>
            <a:spLocks noGrp="1"/>
          </p:cNvSpPr>
          <p:nvPr>
            <p:ph type="ftr" sz="quarter" idx="11"/>
          </p:nvPr>
        </p:nvSpPr>
        <p:spPr/>
        <p:txBody>
          <a:bodyPr/>
          <a:lstStyle/>
          <a:p>
            <a:endParaRPr lang="en-I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262842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D9B25B-9AA5-4C45-85BF-8B29B1FA7FA6}" type="datetimeFigureOut">
              <a:rPr lang="en-IE" smtClean="0"/>
              <a:t>16/08/2021</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99293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D9B25B-9AA5-4C45-85BF-8B29B1FA7FA6}" type="datetimeFigureOut">
              <a:rPr lang="en-IE" smtClean="0"/>
              <a:t>16/08/2021</a:t>
            </a:fld>
            <a:endParaRPr lang="en-IE"/>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2F0999-61E1-4AA1-95DE-9769AF29EFED}" type="slidenum">
              <a:rPr lang="en-IE" smtClean="0"/>
              <a:t>‹#›</a:t>
            </a:fld>
            <a:endParaRPr lang="en-IE"/>
          </a:p>
        </p:txBody>
      </p:sp>
    </p:spTree>
    <p:extLst>
      <p:ext uri="{BB962C8B-B14F-4D97-AF65-F5344CB8AC3E}">
        <p14:creationId xmlns:p14="http://schemas.microsoft.com/office/powerpoint/2010/main" val="337988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4D9B25B-9AA5-4C45-85BF-8B29B1FA7FA6}" type="datetimeFigureOut">
              <a:rPr lang="en-IE" smtClean="0"/>
              <a:t>16/08/2021</a:t>
            </a:fld>
            <a:endParaRPr lang="en-I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2F0999-61E1-4AA1-95DE-9769AF29EFED}" type="slidenum">
              <a:rPr lang="en-IE" smtClean="0"/>
              <a:t>‹#›</a:t>
            </a:fld>
            <a:endParaRPr lang="en-IE"/>
          </a:p>
        </p:txBody>
      </p:sp>
    </p:spTree>
    <p:extLst>
      <p:ext uri="{BB962C8B-B14F-4D97-AF65-F5344CB8AC3E}">
        <p14:creationId xmlns:p14="http://schemas.microsoft.com/office/powerpoint/2010/main" val="94868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362" y="5678250"/>
            <a:ext cx="8915399" cy="1468800"/>
          </a:xfrm>
        </p:spPr>
        <p:txBody>
          <a:bodyPr>
            <a:normAutofit fontScale="90000"/>
          </a:bodyPr>
          <a:lstStyle/>
          <a:p>
            <a:r>
              <a:rPr lang="en-IE" dirty="0"/>
              <a:t>Communities….</a:t>
            </a:r>
            <a:br>
              <a:rPr lang="en-IE" dirty="0"/>
            </a:br>
            <a:br>
              <a:rPr lang="en-IE" dirty="0"/>
            </a:br>
            <a:r>
              <a:rPr lang="en-IE" dirty="0"/>
              <a:t>“</a:t>
            </a:r>
            <a:r>
              <a:rPr lang="en-IE" sz="2700" i="1" dirty="0">
                <a:solidFill>
                  <a:srgbClr val="000000"/>
                </a:solidFill>
                <a:latin typeface="Myriad Pro"/>
              </a:rPr>
              <a:t>Low carbon transitions will require new technologies which are unfamiliar to people and uncertain in terms of impacts and benefits – Communities are key to these transitions”</a:t>
            </a:r>
            <a:br>
              <a:rPr lang="en-IE" sz="2700" i="1" dirty="0">
                <a:solidFill>
                  <a:srgbClr val="000000"/>
                </a:solidFill>
                <a:latin typeface="Myriad Pro"/>
              </a:rPr>
            </a:br>
            <a:br>
              <a:rPr lang="en-IE" sz="2700" i="1" dirty="0">
                <a:solidFill>
                  <a:srgbClr val="000000"/>
                </a:solidFill>
                <a:latin typeface="Myriad Pro"/>
              </a:rPr>
            </a:br>
            <a:br>
              <a:rPr lang="en-IE" sz="2700" i="1" dirty="0">
                <a:solidFill>
                  <a:srgbClr val="000000"/>
                </a:solidFill>
                <a:latin typeface="Myriad Pro"/>
              </a:rPr>
            </a:br>
            <a:br>
              <a:rPr lang="en-IE" sz="2700" i="1" dirty="0">
                <a:solidFill>
                  <a:srgbClr val="000000"/>
                </a:solidFill>
                <a:latin typeface="Myriad Pro"/>
              </a:rPr>
            </a:br>
            <a:br>
              <a:rPr lang="en-IE" sz="2700" i="1" dirty="0">
                <a:solidFill>
                  <a:srgbClr val="000000"/>
                </a:solidFill>
                <a:latin typeface="Myriad Pro"/>
              </a:rPr>
            </a:br>
            <a:br>
              <a:rPr lang="en-IE" sz="2700" i="1" dirty="0">
                <a:solidFill>
                  <a:srgbClr val="000000"/>
                </a:solidFill>
                <a:latin typeface="Myriad Pro"/>
              </a:rPr>
            </a:br>
            <a:r>
              <a:rPr lang="en-IE" sz="2700" b="1" u="sng" dirty="0">
                <a:solidFill>
                  <a:srgbClr val="000000"/>
                </a:solidFill>
                <a:latin typeface="Myriad Pro"/>
              </a:rPr>
              <a:t>JP Prendergast</a:t>
            </a:r>
            <a:br>
              <a:rPr lang="en-IE" dirty="0"/>
            </a:br>
            <a:br>
              <a:rPr lang="en-IE" dirty="0"/>
            </a:br>
            <a:endParaRPr lang="en-IE" dirty="0"/>
          </a:p>
        </p:txBody>
      </p:sp>
    </p:spTree>
    <p:extLst>
      <p:ext uri="{BB962C8B-B14F-4D97-AF65-F5344CB8AC3E}">
        <p14:creationId xmlns:p14="http://schemas.microsoft.com/office/powerpoint/2010/main" val="379043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2149" y="438338"/>
            <a:ext cx="5468113" cy="120031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1615" y="4614194"/>
            <a:ext cx="4320385" cy="98121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8721" y="4186961"/>
            <a:ext cx="4867657" cy="230139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5978" y="438338"/>
            <a:ext cx="4012215" cy="329597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42149" y="1927838"/>
            <a:ext cx="5468113" cy="1457528"/>
          </a:xfrm>
          <a:prstGeom prst="rect">
            <a:avLst/>
          </a:prstGeom>
        </p:spPr>
      </p:pic>
    </p:spTree>
    <p:extLst>
      <p:ext uri="{BB962C8B-B14F-4D97-AF65-F5344CB8AC3E}">
        <p14:creationId xmlns:p14="http://schemas.microsoft.com/office/powerpoint/2010/main" val="64002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8351" y="856367"/>
            <a:ext cx="2440712" cy="167757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937" y="987306"/>
            <a:ext cx="1778195" cy="1437798"/>
          </a:xfrm>
          <a:prstGeom prst="rect">
            <a:avLst/>
          </a:prstGeom>
        </p:spPr>
      </p:pic>
      <p:sp>
        <p:nvSpPr>
          <p:cNvPr id="13" name="Rectangle 12"/>
          <p:cNvSpPr/>
          <p:nvPr/>
        </p:nvSpPr>
        <p:spPr>
          <a:xfrm>
            <a:off x="2521132" y="1429433"/>
            <a:ext cx="6348213" cy="584775"/>
          </a:xfrm>
          <a:prstGeom prst="rect">
            <a:avLst/>
          </a:prstGeom>
        </p:spPr>
        <p:txBody>
          <a:bodyPr wrap="none">
            <a:spAutoFit/>
          </a:bodyPr>
          <a:lstStyle/>
          <a:p>
            <a:r>
              <a:rPr lang="en-IE" sz="3200" b="1" dirty="0"/>
              <a:t>Its all down to Breaking Barriers</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9692" y="3487376"/>
            <a:ext cx="8081609" cy="2126740"/>
          </a:xfrm>
          <a:prstGeom prst="rect">
            <a:avLst/>
          </a:prstGeom>
        </p:spPr>
      </p:pic>
    </p:spTree>
    <p:extLst>
      <p:ext uri="{BB962C8B-B14F-4D97-AF65-F5344CB8AC3E}">
        <p14:creationId xmlns:p14="http://schemas.microsoft.com/office/powerpoint/2010/main" val="237498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90800" y="6109165"/>
            <a:ext cx="8915400" cy="52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3152713" y="2927180"/>
            <a:ext cx="2647950" cy="2305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a:blip r:embed="rId2"/>
          <a:stretch>
            <a:fillRect/>
          </a:stretch>
        </p:blipFill>
        <p:spPr>
          <a:xfrm>
            <a:off x="3266331" y="590184"/>
            <a:ext cx="8640320" cy="1447922"/>
          </a:xfrm>
          <a:prstGeom prst="rect">
            <a:avLst/>
          </a:prstGeom>
        </p:spPr>
      </p:pic>
      <p:sp>
        <p:nvSpPr>
          <p:cNvPr id="5" name="Rectangle 4" title="Gameboard Tile">
            <a:extLst>
              <a:ext uri="{FF2B5EF4-FFF2-40B4-BE49-F238E27FC236}">
                <a16:creationId xmlns:a16="http://schemas.microsoft.com/office/drawing/2014/main" id="{FE41BA63-6D33-4F72-8D85-55406846A851}"/>
              </a:ext>
            </a:extLst>
          </p:cNvPr>
          <p:cNvSpPr/>
          <p:nvPr/>
        </p:nvSpPr>
        <p:spPr>
          <a:xfrm>
            <a:off x="992713" y="689386"/>
            <a:ext cx="2160000" cy="1080000"/>
          </a:xfrm>
          <a:prstGeom prst="rect">
            <a:avLst/>
          </a:prstGeom>
          <a:gradFill>
            <a:gsLst>
              <a:gs pos="0">
                <a:schemeClr val="accent4"/>
              </a:gs>
              <a:gs pos="100000">
                <a:schemeClr val="accent4">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Community Power Green Gas</a:t>
            </a:r>
          </a:p>
        </p:txBody>
      </p:sp>
      <p:sp>
        <p:nvSpPr>
          <p:cNvPr id="6" name="TextBox 5"/>
          <p:cNvSpPr txBox="1"/>
          <p:nvPr/>
        </p:nvSpPr>
        <p:spPr>
          <a:xfrm>
            <a:off x="3152713" y="3202542"/>
            <a:ext cx="2647950" cy="1754326"/>
          </a:xfrm>
          <a:prstGeom prst="rect">
            <a:avLst/>
          </a:prstGeom>
          <a:noFill/>
        </p:spPr>
        <p:txBody>
          <a:bodyPr wrap="square" rtlCol="0">
            <a:spAutoFit/>
          </a:bodyPr>
          <a:lstStyle/>
          <a:p>
            <a:r>
              <a:rPr lang="en-IE" b="1" dirty="0"/>
              <a:t>Community Power in collaboration with the RGFI are presently working with over 70 Sustainable Energy Communities.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4996" y="2241380"/>
            <a:ext cx="4630470" cy="3664511"/>
          </a:xfrm>
          <a:prstGeom prst="rect">
            <a:avLst/>
          </a:prstGeom>
        </p:spPr>
      </p:pic>
      <p:sp>
        <p:nvSpPr>
          <p:cNvPr id="10" name="TextBox 9"/>
          <p:cNvSpPr txBox="1"/>
          <p:nvPr/>
        </p:nvSpPr>
        <p:spPr>
          <a:xfrm>
            <a:off x="2762250" y="6212689"/>
            <a:ext cx="8515350" cy="369332"/>
          </a:xfrm>
          <a:prstGeom prst="rect">
            <a:avLst/>
          </a:prstGeom>
          <a:noFill/>
        </p:spPr>
        <p:txBody>
          <a:bodyPr wrap="square" rtlCol="0">
            <a:spAutoFit/>
          </a:bodyPr>
          <a:lstStyle/>
          <a:p>
            <a:r>
              <a:rPr lang="en-IE" b="1" dirty="0"/>
              <a:t>Community Power presently sit on the “Steering Board of Expert Guidance”</a:t>
            </a:r>
          </a:p>
        </p:txBody>
      </p:sp>
    </p:spTree>
    <p:extLst>
      <p:ext uri="{BB962C8B-B14F-4D97-AF65-F5344CB8AC3E}">
        <p14:creationId xmlns:p14="http://schemas.microsoft.com/office/powerpoint/2010/main" val="69347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995" y="298565"/>
            <a:ext cx="9752427" cy="584775"/>
          </a:xfrm>
          <a:prstGeom prst="rect">
            <a:avLst/>
          </a:prstGeom>
          <a:noFill/>
        </p:spPr>
        <p:txBody>
          <a:bodyPr wrap="square" rtlCol="0">
            <a:spAutoFit/>
          </a:bodyPr>
          <a:lstStyle/>
          <a:p>
            <a:r>
              <a:rPr lang="en-IE" sz="3200" b="1" u="sng" dirty="0"/>
              <a:t>NEXT STEPS – Community AD Support/Ownership </a:t>
            </a:r>
          </a:p>
        </p:txBody>
      </p:sp>
      <p:sp>
        <p:nvSpPr>
          <p:cNvPr id="8" name="Rectangle 7" title="Gameboard Tile">
            <a:extLst>
              <a:ext uri="{FF2B5EF4-FFF2-40B4-BE49-F238E27FC236}">
                <a16:creationId xmlns:a16="http://schemas.microsoft.com/office/drawing/2014/main" id="{4DF0E281-D569-4FE8-B32F-64FDD2247035}"/>
              </a:ext>
            </a:extLst>
          </p:cNvPr>
          <p:cNvSpPr/>
          <p:nvPr/>
        </p:nvSpPr>
        <p:spPr>
          <a:xfrm>
            <a:off x="2665838" y="1516060"/>
            <a:ext cx="1080000" cy="1080000"/>
          </a:xfrm>
          <a:prstGeom prst="rect">
            <a:avLst/>
          </a:prstGeom>
          <a:gradFill>
            <a:gsLst>
              <a:gs pos="0">
                <a:schemeClr val="accent2"/>
              </a:gs>
              <a:gs pos="100000">
                <a:schemeClr val="accent2">
                  <a:lumMod val="75000"/>
                </a:schemeClr>
              </a:gs>
            </a:gsLst>
            <a:path path="circle">
              <a:fillToRect l="50000" t="-80000" r="50000" b="180000"/>
            </a:path>
          </a:gradFill>
          <a:ln>
            <a:noFill/>
          </a:ln>
          <a:scene3d>
            <a:camera prst="isometricTopUp"/>
            <a:lightRig rig="balanced" dir="t"/>
          </a:scene3d>
          <a:sp3d extrusionH="152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sp>
        <p:nvSpPr>
          <p:cNvPr id="9" name="Rectangle 8" title="Gameboard Tile">
            <a:extLst>
              <a:ext uri="{FF2B5EF4-FFF2-40B4-BE49-F238E27FC236}">
                <a16:creationId xmlns:a16="http://schemas.microsoft.com/office/drawing/2014/main" id="{905A932D-C9D1-4B26-A1BF-7F0E341A2CD7}"/>
              </a:ext>
            </a:extLst>
          </p:cNvPr>
          <p:cNvSpPr/>
          <p:nvPr/>
        </p:nvSpPr>
        <p:spPr>
          <a:xfrm>
            <a:off x="1710024" y="3361954"/>
            <a:ext cx="1080000" cy="1080000"/>
          </a:xfrm>
          <a:prstGeom prst="rect">
            <a:avLst/>
          </a:prstGeom>
          <a:gradFill>
            <a:gsLst>
              <a:gs pos="0">
                <a:schemeClr val="accent3"/>
              </a:gs>
              <a:gs pos="100000">
                <a:schemeClr val="accent3">
                  <a:lumMod val="50000"/>
                </a:schemeClr>
              </a:gs>
            </a:gsLst>
            <a:path path="circle">
              <a:fillToRect l="50000" t="-80000" r="50000" b="180000"/>
            </a:path>
          </a:gradFill>
          <a:ln>
            <a:noFill/>
          </a:ln>
          <a:scene3d>
            <a:camera prst="isometricTopUp"/>
            <a:lightRig rig="balanced" dir="t"/>
          </a:scene3d>
          <a:sp3d extrusionH="1016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grpSp>
        <p:nvGrpSpPr>
          <p:cNvPr id="10" name="Graphic 152" title="3D Icons">
            <a:extLst>
              <a:ext uri="{FF2B5EF4-FFF2-40B4-BE49-F238E27FC236}">
                <a16:creationId xmlns:a16="http://schemas.microsoft.com/office/drawing/2014/main" id="{1700FB2C-5D90-48B9-A0C7-1CA5684563A2}"/>
              </a:ext>
            </a:extLst>
          </p:cNvPr>
          <p:cNvGrpSpPr/>
          <p:nvPr/>
        </p:nvGrpSpPr>
        <p:grpSpPr>
          <a:xfrm>
            <a:off x="1866827" y="3534435"/>
            <a:ext cx="735037" cy="735037"/>
            <a:chOff x="1448268" y="5689909"/>
            <a:chExt cx="342900" cy="342900"/>
          </a:xfrm>
          <a:solidFill>
            <a:schemeClr val="bg1"/>
          </a:solidFill>
          <a:scene3d>
            <a:camera prst="isometricTopUp"/>
            <a:lightRig rig="balanced" dir="t"/>
          </a:scene3d>
        </p:grpSpPr>
        <p:sp>
          <p:nvSpPr>
            <p:cNvPr id="11"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12"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sp>
        <p:nvSpPr>
          <p:cNvPr id="3" name="Rectangle 2" title="Gameboard Tile">
            <a:extLst>
              <a:ext uri="{FF2B5EF4-FFF2-40B4-BE49-F238E27FC236}">
                <a16:creationId xmlns:a16="http://schemas.microsoft.com/office/drawing/2014/main" id="{61CDCB2B-CFE2-4BFC-9CE1-3E441073E8C1}"/>
              </a:ext>
            </a:extLst>
          </p:cNvPr>
          <p:cNvSpPr/>
          <p:nvPr/>
        </p:nvSpPr>
        <p:spPr>
          <a:xfrm>
            <a:off x="659959" y="4734245"/>
            <a:ext cx="1080000" cy="1080000"/>
          </a:xfrm>
          <a:prstGeom prst="rect">
            <a:avLst/>
          </a:prstGeom>
          <a:gradFill>
            <a:gsLst>
              <a:gs pos="0">
                <a:schemeClr val="accent4"/>
              </a:gs>
              <a:gs pos="100000">
                <a:schemeClr val="accent4">
                  <a:lumMod val="50000"/>
                </a:schemeClr>
              </a:gs>
            </a:gsLst>
            <a:path path="circle">
              <a:fillToRect l="50000" t="-80000" r="50000" b="180000"/>
            </a:path>
          </a:gradFill>
          <a:ln>
            <a:noFill/>
          </a:ln>
          <a:scene3d>
            <a:camera prst="isometricTopUp"/>
            <a:lightRig rig="balanced" dir="t"/>
          </a:scene3d>
          <a:sp3d extrusionH="508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grpSp>
        <p:nvGrpSpPr>
          <p:cNvPr id="16" name="Graphic 152" title="3D Icons">
            <a:extLst>
              <a:ext uri="{FF2B5EF4-FFF2-40B4-BE49-F238E27FC236}">
                <a16:creationId xmlns:a16="http://schemas.microsoft.com/office/drawing/2014/main" id="{1700FB2C-5D90-48B9-A0C7-1CA5684563A2}"/>
              </a:ext>
            </a:extLst>
          </p:cNvPr>
          <p:cNvGrpSpPr/>
          <p:nvPr/>
        </p:nvGrpSpPr>
        <p:grpSpPr>
          <a:xfrm>
            <a:off x="2722637" y="1669249"/>
            <a:ext cx="735037" cy="735037"/>
            <a:chOff x="1448268" y="5689909"/>
            <a:chExt cx="342900" cy="342900"/>
          </a:xfrm>
          <a:solidFill>
            <a:schemeClr val="bg1"/>
          </a:solidFill>
          <a:scene3d>
            <a:camera prst="isometricTopUp"/>
            <a:lightRig rig="balanced" dir="t"/>
          </a:scene3d>
        </p:grpSpPr>
        <p:sp>
          <p:nvSpPr>
            <p:cNvPr id="17"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18"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sp>
        <p:nvSpPr>
          <p:cNvPr id="19" name="TextBox 18"/>
          <p:cNvSpPr txBox="1"/>
          <p:nvPr/>
        </p:nvSpPr>
        <p:spPr>
          <a:xfrm>
            <a:off x="6368299" y="1106759"/>
            <a:ext cx="5091759" cy="369332"/>
          </a:xfrm>
          <a:prstGeom prst="rect">
            <a:avLst/>
          </a:prstGeom>
          <a:noFill/>
        </p:spPr>
        <p:txBody>
          <a:bodyPr wrap="square" rtlCol="0">
            <a:spAutoFit/>
          </a:bodyPr>
          <a:lstStyle/>
          <a:p>
            <a:pPr marL="285750" indent="-285750">
              <a:buFont typeface="Arial" panose="020B0604020202020204" pitchFamily="34" charset="0"/>
              <a:buChar char="•"/>
            </a:pPr>
            <a:r>
              <a:rPr lang="en-IE" b="1" u="sng" dirty="0"/>
              <a:t>Community Engagement</a:t>
            </a:r>
          </a:p>
        </p:txBody>
      </p:sp>
      <p:sp>
        <p:nvSpPr>
          <p:cNvPr id="20" name="TextBox 19"/>
          <p:cNvSpPr txBox="1"/>
          <p:nvPr/>
        </p:nvSpPr>
        <p:spPr>
          <a:xfrm>
            <a:off x="4446254" y="3159187"/>
            <a:ext cx="5091759" cy="369332"/>
          </a:xfrm>
          <a:prstGeom prst="rect">
            <a:avLst/>
          </a:prstGeom>
          <a:noFill/>
        </p:spPr>
        <p:txBody>
          <a:bodyPr wrap="square" rtlCol="0">
            <a:spAutoFit/>
          </a:bodyPr>
          <a:lstStyle/>
          <a:p>
            <a:pPr marL="285750" indent="-285750">
              <a:buFont typeface="Arial" panose="020B0604020202020204" pitchFamily="34" charset="0"/>
              <a:buChar char="•"/>
            </a:pPr>
            <a:r>
              <a:rPr lang="en-IE" b="1" u="sng" dirty="0"/>
              <a:t>Community Engagement – National/EU </a:t>
            </a:r>
          </a:p>
        </p:txBody>
      </p:sp>
      <p:sp>
        <p:nvSpPr>
          <p:cNvPr id="23" name="TextBox 22"/>
          <p:cNvSpPr txBox="1"/>
          <p:nvPr/>
        </p:nvSpPr>
        <p:spPr>
          <a:xfrm>
            <a:off x="3083990" y="5566674"/>
            <a:ext cx="6052019" cy="369332"/>
          </a:xfrm>
          <a:prstGeom prst="rect">
            <a:avLst/>
          </a:prstGeom>
          <a:noFill/>
        </p:spPr>
        <p:txBody>
          <a:bodyPr wrap="square" rtlCol="0">
            <a:spAutoFit/>
          </a:bodyPr>
          <a:lstStyle/>
          <a:p>
            <a:r>
              <a:rPr lang="en-IE" b="1" u="sng" dirty="0"/>
              <a:t>Community Power Nationwide </a:t>
            </a:r>
          </a:p>
        </p:txBody>
      </p:sp>
      <p:sp>
        <p:nvSpPr>
          <p:cNvPr id="26" name="Rectangle 3"/>
          <p:cNvSpPr>
            <a:spLocks noChangeArrowheads="1"/>
          </p:cNvSpPr>
          <p:nvPr/>
        </p:nvSpPr>
        <p:spPr bwMode="auto">
          <a:xfrm>
            <a:off x="2250024" y="5675165"/>
            <a:ext cx="823655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to promote &amp; protect the interests of the 100% community owned generation projects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to protect the energy community pot for these communities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to influence policy including lobbying when and where appropriate.</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3" name="Graphic 152" title="3D Icons">
            <a:extLst>
              <a:ext uri="{FF2B5EF4-FFF2-40B4-BE49-F238E27FC236}">
                <a16:creationId xmlns:a16="http://schemas.microsoft.com/office/drawing/2014/main" id="{1700FB2C-5D90-48B9-A0C7-1CA5684563A2}"/>
              </a:ext>
            </a:extLst>
          </p:cNvPr>
          <p:cNvGrpSpPr/>
          <p:nvPr/>
        </p:nvGrpSpPr>
        <p:grpSpPr>
          <a:xfrm>
            <a:off x="832440" y="4888411"/>
            <a:ext cx="735037" cy="735037"/>
            <a:chOff x="1448268" y="5689909"/>
            <a:chExt cx="342900" cy="342900"/>
          </a:xfrm>
          <a:solidFill>
            <a:schemeClr val="bg1"/>
          </a:solidFill>
          <a:scene3d>
            <a:camera prst="isometricTopUp"/>
            <a:lightRig rig="balanced" dir="t"/>
          </a:scene3d>
        </p:grpSpPr>
        <p:sp>
          <p:nvSpPr>
            <p:cNvPr id="14"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15"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sp>
        <p:nvSpPr>
          <p:cNvPr id="27" name="Rectangle 4"/>
          <p:cNvSpPr>
            <a:spLocks noChangeArrowheads="1"/>
          </p:cNvSpPr>
          <p:nvPr/>
        </p:nvSpPr>
        <p:spPr bwMode="auto">
          <a:xfrm>
            <a:off x="3623990" y="3229717"/>
            <a:ext cx="8284323"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T</a:t>
            </a:r>
            <a:r>
              <a:rPr kumimoji="0" lang="en-US" altLang="en-US" sz="1600" b="0" i="0" u="none" strike="noStrike" cap="none" normalizeH="0" baseline="0" dirty="0">
                <a:ln>
                  <a:noFill/>
                </a:ln>
                <a:solidFill>
                  <a:schemeClr val="tx1"/>
                </a:solidFill>
                <a:effectLst/>
                <a:latin typeface="Arial" panose="020B0604020202020204" pitchFamily="34" charset="0"/>
              </a:rPr>
              <a:t>o promote education and awareness through </a:t>
            </a:r>
            <a:r>
              <a:rPr lang="en-US" altLang="en-US" sz="1600" dirty="0">
                <a:latin typeface="Arial" panose="020B0604020202020204" pitchFamily="34" charset="0"/>
              </a:rPr>
              <a:t>information </a:t>
            </a:r>
            <a:r>
              <a:rPr kumimoji="0" lang="en-US" altLang="en-US" sz="1600" b="0" i="0" u="none" strike="noStrike" cap="none" normalizeH="0" baseline="0" dirty="0" err="1">
                <a:ln>
                  <a:noFill/>
                </a:ln>
                <a:solidFill>
                  <a:schemeClr val="tx1"/>
                </a:solidFill>
                <a:effectLst/>
                <a:latin typeface="Arial" panose="020B0604020202020204" pitchFamily="34" charset="0"/>
              </a:rPr>
              <a:t>programmes</a:t>
            </a:r>
            <a:r>
              <a:rPr kumimoji="0" lang="en-US" altLang="en-US" sz="1600" b="0" i="0" u="none" strike="noStrike" cap="none" normalizeH="0" baseline="0" dirty="0">
                <a:ln>
                  <a:noFill/>
                </a:ln>
                <a:solidFill>
                  <a:schemeClr val="tx1"/>
                </a:solidFill>
                <a:effectLst/>
                <a:latin typeface="Arial" panose="020B0604020202020204" pitchFamily="34" charset="0"/>
              </a:rPr>
              <a:t>/awareness sharing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T</a:t>
            </a:r>
            <a:r>
              <a:rPr kumimoji="0" lang="en-US" altLang="en-US" sz="1600" b="0" i="0" u="none" strike="noStrike" cap="none" normalizeH="0" baseline="0" dirty="0">
                <a:ln>
                  <a:noFill/>
                </a:ln>
                <a:solidFill>
                  <a:schemeClr val="tx1"/>
                </a:solidFill>
                <a:effectLst/>
                <a:latin typeface="Arial" panose="020B0604020202020204" pitchFamily="34" charset="0"/>
              </a:rPr>
              <a:t>o promote</a:t>
            </a:r>
            <a:r>
              <a:rPr kumimoji="0" lang="en-US" altLang="en-US" sz="1600" b="0" i="0" u="none" strike="noStrike" cap="none" normalizeH="0" dirty="0">
                <a:ln>
                  <a:noFill/>
                </a:ln>
                <a:solidFill>
                  <a:schemeClr val="tx1"/>
                </a:solidFill>
                <a:effectLst/>
                <a:latin typeface="Arial" panose="020B0604020202020204" pitchFamily="34" charset="0"/>
              </a:rPr>
              <a:t> involvement and participation</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T</a:t>
            </a:r>
            <a:r>
              <a:rPr kumimoji="0" lang="en-US" altLang="en-US" sz="1600" b="0" i="0" u="none" strike="noStrike" cap="none" normalizeH="0" baseline="0" dirty="0">
                <a:ln>
                  <a:noFill/>
                </a:ln>
                <a:solidFill>
                  <a:schemeClr val="tx1"/>
                </a:solidFill>
                <a:effectLst/>
                <a:latin typeface="Arial" panose="020B0604020202020204" pitchFamily="34" charset="0"/>
              </a:rPr>
              <a:t>o promote the wider Circular Bio-Economy</a:t>
            </a:r>
            <a:r>
              <a:rPr kumimoji="0" lang="en-US" altLang="en-US" sz="1600" b="0" i="0" u="none" strike="noStrike" cap="none" normalizeH="0" dirty="0">
                <a:ln>
                  <a:noFill/>
                </a:ln>
                <a:solidFill>
                  <a:schemeClr val="tx1"/>
                </a:solidFill>
                <a:effectLst/>
                <a:latin typeface="Arial" panose="020B0604020202020204" pitchFamily="34" charset="0"/>
              </a:rPr>
              <a:t> models incorporating AD</a:t>
            </a:r>
          </a:p>
          <a:p>
            <a:pPr marL="285750" indent="-285750" defTabSz="914400" eaLnBrk="0" fontAlgn="base" hangingPunct="0">
              <a:spcBef>
                <a:spcPct val="0"/>
              </a:spcBef>
              <a:spcAft>
                <a:spcPct val="0"/>
              </a:spcAft>
              <a:buFont typeface="Arial" panose="020B0604020202020204" pitchFamily="34" charset="0"/>
              <a:buChar char="•"/>
            </a:pPr>
            <a:r>
              <a:rPr lang="en-IE" sz="1600" dirty="0">
                <a:latin typeface="Arial" panose="020B0604020202020204" pitchFamily="34" charset="0"/>
                <a:cs typeface="Arial" panose="020B0604020202020204" pitchFamily="34" charset="0"/>
              </a:rPr>
              <a:t>Continue to work with the EU to agree community participation as an integral part of installing new renewable energy and a route for community participation in the projects.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p:cNvSpPr>
            <a:spLocks noChangeArrowheads="1"/>
          </p:cNvSpPr>
          <p:nvPr/>
        </p:nvSpPr>
        <p:spPr bwMode="auto">
          <a:xfrm>
            <a:off x="4743804" y="1158781"/>
            <a:ext cx="698447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T</a:t>
            </a:r>
            <a:r>
              <a:rPr kumimoji="0" lang="en-US" altLang="en-US" sz="1600" b="0" i="0" u="none" strike="noStrike" cap="none" normalizeH="0" baseline="0" dirty="0">
                <a:ln>
                  <a:noFill/>
                </a:ln>
                <a:solidFill>
                  <a:schemeClr val="tx1"/>
                </a:solidFill>
                <a:effectLst/>
                <a:latin typeface="Arial" panose="020B0604020202020204" pitchFamily="34" charset="0"/>
              </a:rPr>
              <a:t>o promote European Led Funding Programs </a:t>
            </a:r>
            <a:r>
              <a:rPr lang="en-US" altLang="en-US" sz="1600" dirty="0">
                <a:latin typeface="Arial" panose="020B0604020202020204" pitchFamily="34" charset="0"/>
              </a:rPr>
              <a:t>involving </a:t>
            </a:r>
            <a:r>
              <a:rPr kumimoji="0" lang="en-US" altLang="en-US" sz="1600" b="0" i="0" u="none" strike="noStrike" cap="none" normalizeH="0" baseline="0" dirty="0">
                <a:ln>
                  <a:noFill/>
                </a:ln>
                <a:solidFill>
                  <a:schemeClr val="tx1"/>
                </a:solidFill>
                <a:effectLst/>
                <a:latin typeface="Arial" panose="020B0604020202020204" pitchFamily="34" charset="0"/>
              </a:rPr>
              <a:t>Community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T</a:t>
            </a:r>
            <a:r>
              <a:rPr kumimoji="0" lang="en-US" altLang="en-US" sz="1600" b="0" i="0" u="none" strike="noStrike" cap="none" normalizeH="0" baseline="0" dirty="0">
                <a:ln>
                  <a:noFill/>
                </a:ln>
                <a:solidFill>
                  <a:schemeClr val="tx1"/>
                </a:solidFill>
                <a:effectLst/>
                <a:latin typeface="Arial" panose="020B0604020202020204" pitchFamily="34" charset="0"/>
              </a:rPr>
              <a:t>o develop funding </a:t>
            </a:r>
            <a:r>
              <a:rPr kumimoji="0" lang="en-US" altLang="en-US" sz="1600" b="0" i="0" u="none" strike="noStrike" cap="none" normalizeH="0" baseline="0" dirty="0" err="1">
                <a:ln>
                  <a:noFill/>
                </a:ln>
                <a:solidFill>
                  <a:schemeClr val="tx1"/>
                </a:solidFill>
                <a:effectLst/>
                <a:latin typeface="Arial" panose="020B0604020202020204" pitchFamily="34" charset="0"/>
              </a:rPr>
              <a:t>progams</a:t>
            </a:r>
            <a:r>
              <a:rPr kumimoji="0" lang="en-US" altLang="en-US" sz="1600" b="0" i="0" u="none" strike="noStrike" cap="none" normalizeH="0" baseline="0" dirty="0">
                <a:ln>
                  <a:noFill/>
                </a:ln>
                <a:solidFill>
                  <a:schemeClr val="tx1"/>
                </a:solidFill>
                <a:effectLst/>
                <a:latin typeface="Arial" panose="020B0604020202020204" pitchFamily="34" charset="0"/>
              </a:rPr>
              <a:t> similar to RESS for</a:t>
            </a:r>
            <a:r>
              <a:rPr kumimoji="0" lang="en-US" altLang="en-US" sz="1600" b="0" i="0" u="none" strike="noStrike" cap="none" normalizeH="0" dirty="0">
                <a:ln>
                  <a:noFill/>
                </a:ln>
                <a:solidFill>
                  <a:schemeClr val="tx1"/>
                </a:solidFill>
                <a:effectLst/>
                <a:latin typeface="Arial" panose="020B0604020202020204" pitchFamily="34" charset="0"/>
              </a:rPr>
              <a:t> Community Owned AD</a:t>
            </a:r>
            <a:r>
              <a:rPr kumimoji="0" lang="en-US" altLang="en-US" sz="16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T</a:t>
            </a:r>
            <a:r>
              <a:rPr kumimoji="0" lang="en-US" altLang="en-US" sz="1600" b="0" i="0" u="none" strike="noStrike" cap="none" normalizeH="0" baseline="0" dirty="0">
                <a:ln>
                  <a:noFill/>
                </a:ln>
                <a:solidFill>
                  <a:schemeClr val="tx1"/>
                </a:solidFill>
                <a:effectLst/>
                <a:latin typeface="Arial" panose="020B0604020202020204" pitchFamily="34" charset="0"/>
              </a:rPr>
              <a:t>o influence policy including lobbying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Enable Framework Inputs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Financing for Community AD Projects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Establish Trusted Intermediaries/Advisors – “How To” supports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091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65362" y="1606079"/>
            <a:ext cx="8915399" cy="860400"/>
          </a:xfrm>
        </p:spPr>
        <p:txBody>
          <a:bodyPr>
            <a:noAutofit/>
          </a:bodyPr>
          <a:lstStyle/>
          <a:p>
            <a:pPr algn="ctr"/>
            <a:r>
              <a:rPr lang="en-IE" sz="3200" dirty="0"/>
              <a:t>“Including people and communities in the design, planning and implementation of the transition to zero carbon societies is not simply the fairest approach. It will also be the fastest”.</a:t>
            </a:r>
          </a:p>
          <a:p>
            <a:pPr algn="ctr"/>
            <a:endParaRPr lang="en-IE" sz="3200" dirty="0"/>
          </a:p>
          <a:p>
            <a:pPr algn="ctr"/>
            <a:endParaRPr lang="en-IE" sz="3200" dirty="0"/>
          </a:p>
          <a:p>
            <a:pPr algn="ctr"/>
            <a:endParaRPr lang="en-IE" sz="3200" dirty="0"/>
          </a:p>
          <a:p>
            <a:pPr algn="ctr"/>
            <a:r>
              <a:rPr lang="en-IE" sz="3200" dirty="0"/>
              <a:t>Thank you…</a:t>
            </a:r>
          </a:p>
        </p:txBody>
      </p:sp>
    </p:spTree>
    <p:extLst>
      <p:ext uri="{BB962C8B-B14F-4D97-AF65-F5344CB8AC3E}">
        <p14:creationId xmlns:p14="http://schemas.microsoft.com/office/powerpoint/2010/main" val="193908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rrow: Circular 47" title="Gameboard Tile">
            <a:extLst>
              <a:ext uri="{FF2B5EF4-FFF2-40B4-BE49-F238E27FC236}">
                <a16:creationId xmlns:a16="http://schemas.microsoft.com/office/drawing/2014/main" id="{9D998092-39BA-4EA9-8EDF-6B8DA11FAAC2}"/>
              </a:ext>
            </a:extLst>
          </p:cNvPr>
          <p:cNvSpPr/>
          <p:nvPr/>
        </p:nvSpPr>
        <p:spPr>
          <a:xfrm flipH="1" flipV="1">
            <a:off x="3321460" y="-341953"/>
            <a:ext cx="3240000" cy="3240000"/>
          </a:xfrm>
          <a:prstGeom prst="circularArrow">
            <a:avLst>
              <a:gd name="adj1" fmla="val 33526"/>
              <a:gd name="adj2" fmla="val 16133"/>
              <a:gd name="adj3" fmla="val 16168432"/>
              <a:gd name="adj4" fmla="val 10800000"/>
              <a:gd name="adj5" fmla="val 16763"/>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000" b="1" dirty="0">
              <a:latin typeface="+mj-lt"/>
            </a:endParaRPr>
          </a:p>
        </p:txBody>
      </p:sp>
      <p:sp>
        <p:nvSpPr>
          <p:cNvPr id="18" name="Rectangle 17" title="Gameboard Tile">
            <a:extLst>
              <a:ext uri="{FF2B5EF4-FFF2-40B4-BE49-F238E27FC236}">
                <a16:creationId xmlns:a16="http://schemas.microsoft.com/office/drawing/2014/main" id="{D8D4E6C9-675C-4FE9-B8A9-958B69CFF3D5}"/>
              </a:ext>
            </a:extLst>
          </p:cNvPr>
          <p:cNvSpPr/>
          <p:nvPr/>
        </p:nvSpPr>
        <p:spPr>
          <a:xfrm>
            <a:off x="2555627" y="2671083"/>
            <a:ext cx="3240000" cy="1080000"/>
          </a:xfrm>
          <a:prstGeom prst="rect">
            <a:avLst/>
          </a:prstGeom>
          <a:gradFill>
            <a:gsLst>
              <a:gs pos="0">
                <a:schemeClr val="accent1"/>
              </a:gs>
              <a:gs pos="100000">
                <a:schemeClr val="bg1">
                  <a:lumMod val="85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sp>
        <p:nvSpPr>
          <p:cNvPr id="17" name="Arrow: Circular 53" title="Gameboard Tile">
            <a:extLst>
              <a:ext uri="{FF2B5EF4-FFF2-40B4-BE49-F238E27FC236}">
                <a16:creationId xmlns:a16="http://schemas.microsoft.com/office/drawing/2014/main" id="{B2D9071B-79DF-4E7E-A074-7BB938729C40}"/>
              </a:ext>
            </a:extLst>
          </p:cNvPr>
          <p:cNvSpPr/>
          <p:nvPr/>
        </p:nvSpPr>
        <p:spPr>
          <a:xfrm>
            <a:off x="1789794" y="3579378"/>
            <a:ext cx="3240000" cy="3240000"/>
          </a:xfrm>
          <a:prstGeom prst="circularArrow">
            <a:avLst>
              <a:gd name="adj1" fmla="val 33526"/>
              <a:gd name="adj2" fmla="val 16133"/>
              <a:gd name="adj3" fmla="val 16168432"/>
              <a:gd name="adj4" fmla="val 10800000"/>
              <a:gd name="adj5" fmla="val 16763"/>
            </a:avLst>
          </a:prstGeom>
          <a:gradFill>
            <a:gsLst>
              <a:gs pos="0">
                <a:schemeClr val="tx1">
                  <a:lumMod val="50000"/>
                  <a:lumOff val="50000"/>
                </a:schemeClr>
              </a:gs>
              <a:gs pos="100000">
                <a:schemeClr val="tx1"/>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b="1">
                <a:latin typeface="+mj-lt"/>
              </a:rPr>
              <a:t> </a:t>
            </a:r>
            <a:endParaRPr lang="en-US" sz="3000" b="1" dirty="0">
              <a:latin typeface="+mj-lt"/>
            </a:endParaRPr>
          </a:p>
        </p:txBody>
      </p:sp>
      <p:sp>
        <p:nvSpPr>
          <p:cNvPr id="69" name="Rectangle 68" title="Gameboard Tile">
            <a:extLst>
              <a:ext uri="{FF2B5EF4-FFF2-40B4-BE49-F238E27FC236}">
                <a16:creationId xmlns:a16="http://schemas.microsoft.com/office/drawing/2014/main" id="{250BCDA4-6580-4888-8188-2DAF8FDAF47C}"/>
              </a:ext>
            </a:extLst>
          </p:cNvPr>
          <p:cNvSpPr/>
          <p:nvPr/>
        </p:nvSpPr>
        <p:spPr>
          <a:xfrm>
            <a:off x="2842111" y="4510768"/>
            <a:ext cx="1080000" cy="1080000"/>
          </a:xfrm>
          <a:prstGeom prst="rect">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ndParaRPr>
          </a:p>
        </p:txBody>
      </p:sp>
      <p:grpSp>
        <p:nvGrpSpPr>
          <p:cNvPr id="59" name="Group 58" title="3D Icons">
            <a:extLst>
              <a:ext uri="{FF2B5EF4-FFF2-40B4-BE49-F238E27FC236}">
                <a16:creationId xmlns:a16="http://schemas.microsoft.com/office/drawing/2014/main" id="{576AD287-65FE-48A1-98C3-5BABE9B397C8}"/>
              </a:ext>
            </a:extLst>
          </p:cNvPr>
          <p:cNvGrpSpPr/>
          <p:nvPr/>
        </p:nvGrpSpPr>
        <p:grpSpPr>
          <a:xfrm>
            <a:off x="4672652" y="246190"/>
            <a:ext cx="2288030" cy="1453669"/>
            <a:chOff x="3339804" y="7534022"/>
            <a:chExt cx="2288030" cy="1453669"/>
          </a:xfrm>
        </p:grpSpPr>
        <p:sp>
          <p:nvSpPr>
            <p:cNvPr id="60" name="Graphic 115">
              <a:extLst>
                <a:ext uri="{FF2B5EF4-FFF2-40B4-BE49-F238E27FC236}">
                  <a16:creationId xmlns:a16="http://schemas.microsoft.com/office/drawing/2014/main" id="{3CAC520D-3100-47A1-AA98-02CC7A56A385}"/>
                </a:ext>
              </a:extLst>
            </p:cNvPr>
            <p:cNvSpPr/>
            <p:nvPr/>
          </p:nvSpPr>
          <p:spPr>
            <a:xfrm>
              <a:off x="4448800" y="7534022"/>
              <a:ext cx="1179034" cy="304267"/>
            </a:xfrm>
            <a:custGeom>
              <a:avLst/>
              <a:gdLst>
                <a:gd name="connsiteX0" fmla="*/ 815248 w 885825"/>
                <a:gd name="connsiteY0" fmla="*/ 225967 h 228600"/>
                <a:gd name="connsiteX1" fmla="*/ 73759 w 885825"/>
                <a:gd name="connsiteY1" fmla="*/ 225967 h 228600"/>
                <a:gd name="connsiteX2" fmla="*/ 7144 w 885825"/>
                <a:gd name="connsiteY2" fmla="*/ 159358 h 228600"/>
                <a:gd name="connsiteX3" fmla="*/ 73759 w 885825"/>
                <a:gd name="connsiteY3" fmla="*/ 92743 h 228600"/>
                <a:gd name="connsiteX4" fmla="*/ 148465 w 885825"/>
                <a:gd name="connsiteY4" fmla="*/ 92743 h 228600"/>
                <a:gd name="connsiteX5" fmla="*/ 255268 w 885825"/>
                <a:gd name="connsiteY5" fmla="*/ 7144 h 228600"/>
                <a:gd name="connsiteX6" fmla="*/ 441507 w 885825"/>
                <a:gd name="connsiteY6" fmla="*/ 7144 h 228600"/>
                <a:gd name="connsiteX7" fmla="*/ 518299 w 885825"/>
                <a:gd name="connsiteY7" fmla="*/ 38621 h 228600"/>
                <a:gd name="connsiteX8" fmla="*/ 601828 w 885825"/>
                <a:gd name="connsiteY8" fmla="*/ 38621 h 228600"/>
                <a:gd name="connsiteX9" fmla="*/ 686791 w 885825"/>
                <a:gd name="connsiteY9" fmla="*/ 92743 h 228600"/>
                <a:gd name="connsiteX10" fmla="*/ 815248 w 885825"/>
                <a:gd name="connsiteY10" fmla="*/ 92743 h 228600"/>
                <a:gd name="connsiteX11" fmla="*/ 881863 w 885825"/>
                <a:gd name="connsiteY11" fmla="*/ 159358 h 228600"/>
                <a:gd name="connsiteX12" fmla="*/ 815248 w 885825"/>
                <a:gd name="connsiteY12" fmla="*/ 22596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228600">
                  <a:moveTo>
                    <a:pt x="815248" y="225967"/>
                  </a:moveTo>
                  <a:lnTo>
                    <a:pt x="73759" y="225967"/>
                  </a:lnTo>
                  <a:cubicBezTo>
                    <a:pt x="37026" y="225967"/>
                    <a:pt x="7144" y="196085"/>
                    <a:pt x="7144" y="159358"/>
                  </a:cubicBezTo>
                  <a:cubicBezTo>
                    <a:pt x="7144" y="122625"/>
                    <a:pt x="37026" y="92743"/>
                    <a:pt x="73759" y="92743"/>
                  </a:cubicBezTo>
                  <a:lnTo>
                    <a:pt x="148465" y="92743"/>
                  </a:lnTo>
                  <a:cubicBezTo>
                    <a:pt x="159363" y="43825"/>
                    <a:pt x="203113" y="7144"/>
                    <a:pt x="255268" y="7144"/>
                  </a:cubicBezTo>
                  <a:lnTo>
                    <a:pt x="441507" y="7144"/>
                  </a:lnTo>
                  <a:cubicBezTo>
                    <a:pt x="470511" y="7144"/>
                    <a:pt x="497904" y="18487"/>
                    <a:pt x="518299" y="38621"/>
                  </a:cubicBezTo>
                  <a:lnTo>
                    <a:pt x="601828" y="38621"/>
                  </a:lnTo>
                  <a:cubicBezTo>
                    <a:pt x="639072" y="38621"/>
                    <a:pt x="671735" y="60117"/>
                    <a:pt x="686791" y="92743"/>
                  </a:cubicBezTo>
                  <a:lnTo>
                    <a:pt x="815248" y="92743"/>
                  </a:lnTo>
                  <a:cubicBezTo>
                    <a:pt x="851981" y="92743"/>
                    <a:pt x="881863" y="122625"/>
                    <a:pt x="881863" y="159358"/>
                  </a:cubicBezTo>
                  <a:cubicBezTo>
                    <a:pt x="881863" y="196085"/>
                    <a:pt x="851981" y="225967"/>
                    <a:pt x="815248" y="225967"/>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1" name="Graphic 113">
              <a:extLst>
                <a:ext uri="{FF2B5EF4-FFF2-40B4-BE49-F238E27FC236}">
                  <a16:creationId xmlns:a16="http://schemas.microsoft.com/office/drawing/2014/main" id="{8E1C9FD2-1128-448E-952C-D7FCC65EA609}"/>
                </a:ext>
              </a:extLst>
            </p:cNvPr>
            <p:cNvSpPr/>
            <p:nvPr/>
          </p:nvSpPr>
          <p:spPr>
            <a:xfrm>
              <a:off x="4536900" y="8177919"/>
              <a:ext cx="912800" cy="367656"/>
            </a:xfrm>
            <a:custGeom>
              <a:avLst/>
              <a:gdLst>
                <a:gd name="connsiteX0" fmla="*/ 575770 w 685800"/>
                <a:gd name="connsiteY0" fmla="*/ 276435 h 276225"/>
                <a:gd name="connsiteX1" fmla="*/ 430388 w 685800"/>
                <a:gd name="connsiteY1" fmla="*/ 276435 h 276225"/>
                <a:gd name="connsiteX2" fmla="*/ 422300 w 685800"/>
                <a:gd name="connsiteY2" fmla="*/ 276104 h 276225"/>
                <a:gd name="connsiteX3" fmla="*/ 413319 w 685800"/>
                <a:gd name="connsiteY3" fmla="*/ 276435 h 276225"/>
                <a:gd name="connsiteX4" fmla="*/ 115640 w 685800"/>
                <a:gd name="connsiteY4" fmla="*/ 276435 h 276225"/>
                <a:gd name="connsiteX5" fmla="*/ 7144 w 685800"/>
                <a:gd name="connsiteY5" fmla="*/ 167938 h 276225"/>
                <a:gd name="connsiteX6" fmla="*/ 115640 w 685800"/>
                <a:gd name="connsiteY6" fmla="*/ 59443 h 276225"/>
                <a:gd name="connsiteX7" fmla="*/ 116515 w 685800"/>
                <a:gd name="connsiteY7" fmla="*/ 59443 h 276225"/>
                <a:gd name="connsiteX8" fmla="*/ 223042 w 685800"/>
                <a:gd name="connsiteY8" fmla="*/ 7144 h 276225"/>
                <a:gd name="connsiteX9" fmla="*/ 413319 w 685800"/>
                <a:gd name="connsiteY9" fmla="*/ 7144 h 276225"/>
                <a:gd name="connsiteX10" fmla="*/ 519843 w 685800"/>
                <a:gd name="connsiteY10" fmla="*/ 59443 h 276225"/>
                <a:gd name="connsiteX11" fmla="*/ 575770 w 685800"/>
                <a:gd name="connsiteY11" fmla="*/ 59443 h 276225"/>
                <a:gd name="connsiteX12" fmla="*/ 684266 w 685800"/>
                <a:gd name="connsiteY12" fmla="*/ 167938 h 276225"/>
                <a:gd name="connsiteX13" fmla="*/ 575770 w 685800"/>
                <a:gd name="connsiteY13" fmla="*/ 27643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276225">
                  <a:moveTo>
                    <a:pt x="575770" y="276435"/>
                  </a:moveTo>
                  <a:lnTo>
                    <a:pt x="430388" y="276435"/>
                  </a:lnTo>
                  <a:cubicBezTo>
                    <a:pt x="427663" y="276435"/>
                    <a:pt x="424969" y="276314"/>
                    <a:pt x="422300" y="276104"/>
                  </a:cubicBezTo>
                  <a:cubicBezTo>
                    <a:pt x="419329" y="276314"/>
                    <a:pt x="416338" y="276435"/>
                    <a:pt x="413319" y="276435"/>
                  </a:cubicBezTo>
                  <a:lnTo>
                    <a:pt x="115640" y="276435"/>
                  </a:lnTo>
                  <a:cubicBezTo>
                    <a:pt x="55816" y="276435"/>
                    <a:pt x="7144" y="227763"/>
                    <a:pt x="7144" y="167938"/>
                  </a:cubicBezTo>
                  <a:cubicBezTo>
                    <a:pt x="7144" y="108114"/>
                    <a:pt x="55816" y="59443"/>
                    <a:pt x="115640" y="59443"/>
                  </a:cubicBezTo>
                  <a:lnTo>
                    <a:pt x="116515" y="59443"/>
                  </a:lnTo>
                  <a:cubicBezTo>
                    <a:pt x="141931" y="26463"/>
                    <a:pt x="180836" y="7144"/>
                    <a:pt x="223042" y="7144"/>
                  </a:cubicBezTo>
                  <a:lnTo>
                    <a:pt x="413319" y="7144"/>
                  </a:lnTo>
                  <a:cubicBezTo>
                    <a:pt x="455526" y="7144"/>
                    <a:pt x="494430" y="26468"/>
                    <a:pt x="519843" y="59443"/>
                  </a:cubicBezTo>
                  <a:lnTo>
                    <a:pt x="575770" y="59443"/>
                  </a:lnTo>
                  <a:cubicBezTo>
                    <a:pt x="635594" y="59443"/>
                    <a:pt x="684266" y="108114"/>
                    <a:pt x="684266" y="167938"/>
                  </a:cubicBezTo>
                  <a:cubicBezTo>
                    <a:pt x="684266" y="227763"/>
                    <a:pt x="635594" y="276435"/>
                    <a:pt x="575770" y="276435"/>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tlCol="0" anchor="ctr"/>
            <a:lstStyle/>
            <a:p>
              <a:endParaRPr lang="en-US" dirty="0"/>
            </a:p>
          </p:txBody>
        </p:sp>
        <p:sp>
          <p:nvSpPr>
            <p:cNvPr id="62" name="Graphic 113">
              <a:extLst>
                <a:ext uri="{FF2B5EF4-FFF2-40B4-BE49-F238E27FC236}">
                  <a16:creationId xmlns:a16="http://schemas.microsoft.com/office/drawing/2014/main" id="{1A2E1AA7-648F-4A0C-B4BD-2C03EDF5789B}"/>
                </a:ext>
              </a:extLst>
            </p:cNvPr>
            <p:cNvSpPr/>
            <p:nvPr/>
          </p:nvSpPr>
          <p:spPr>
            <a:xfrm flipH="1">
              <a:off x="4007439" y="7747415"/>
              <a:ext cx="501116" cy="201839"/>
            </a:xfrm>
            <a:custGeom>
              <a:avLst/>
              <a:gdLst>
                <a:gd name="connsiteX0" fmla="*/ 575770 w 685800"/>
                <a:gd name="connsiteY0" fmla="*/ 276435 h 276225"/>
                <a:gd name="connsiteX1" fmla="*/ 430388 w 685800"/>
                <a:gd name="connsiteY1" fmla="*/ 276435 h 276225"/>
                <a:gd name="connsiteX2" fmla="*/ 422300 w 685800"/>
                <a:gd name="connsiteY2" fmla="*/ 276104 h 276225"/>
                <a:gd name="connsiteX3" fmla="*/ 413319 w 685800"/>
                <a:gd name="connsiteY3" fmla="*/ 276435 h 276225"/>
                <a:gd name="connsiteX4" fmla="*/ 115640 w 685800"/>
                <a:gd name="connsiteY4" fmla="*/ 276435 h 276225"/>
                <a:gd name="connsiteX5" fmla="*/ 7144 w 685800"/>
                <a:gd name="connsiteY5" fmla="*/ 167938 h 276225"/>
                <a:gd name="connsiteX6" fmla="*/ 115640 w 685800"/>
                <a:gd name="connsiteY6" fmla="*/ 59443 h 276225"/>
                <a:gd name="connsiteX7" fmla="*/ 116515 w 685800"/>
                <a:gd name="connsiteY7" fmla="*/ 59443 h 276225"/>
                <a:gd name="connsiteX8" fmla="*/ 223042 w 685800"/>
                <a:gd name="connsiteY8" fmla="*/ 7144 h 276225"/>
                <a:gd name="connsiteX9" fmla="*/ 413319 w 685800"/>
                <a:gd name="connsiteY9" fmla="*/ 7144 h 276225"/>
                <a:gd name="connsiteX10" fmla="*/ 519843 w 685800"/>
                <a:gd name="connsiteY10" fmla="*/ 59443 h 276225"/>
                <a:gd name="connsiteX11" fmla="*/ 575770 w 685800"/>
                <a:gd name="connsiteY11" fmla="*/ 59443 h 276225"/>
                <a:gd name="connsiteX12" fmla="*/ 684266 w 685800"/>
                <a:gd name="connsiteY12" fmla="*/ 167938 h 276225"/>
                <a:gd name="connsiteX13" fmla="*/ 575770 w 685800"/>
                <a:gd name="connsiteY13" fmla="*/ 27643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276225">
                  <a:moveTo>
                    <a:pt x="575770" y="276435"/>
                  </a:moveTo>
                  <a:lnTo>
                    <a:pt x="430388" y="276435"/>
                  </a:lnTo>
                  <a:cubicBezTo>
                    <a:pt x="427663" y="276435"/>
                    <a:pt x="424969" y="276314"/>
                    <a:pt x="422300" y="276104"/>
                  </a:cubicBezTo>
                  <a:cubicBezTo>
                    <a:pt x="419329" y="276314"/>
                    <a:pt x="416338" y="276435"/>
                    <a:pt x="413319" y="276435"/>
                  </a:cubicBezTo>
                  <a:lnTo>
                    <a:pt x="115640" y="276435"/>
                  </a:lnTo>
                  <a:cubicBezTo>
                    <a:pt x="55816" y="276435"/>
                    <a:pt x="7144" y="227763"/>
                    <a:pt x="7144" y="167938"/>
                  </a:cubicBezTo>
                  <a:cubicBezTo>
                    <a:pt x="7144" y="108114"/>
                    <a:pt x="55816" y="59443"/>
                    <a:pt x="115640" y="59443"/>
                  </a:cubicBezTo>
                  <a:lnTo>
                    <a:pt x="116515" y="59443"/>
                  </a:lnTo>
                  <a:cubicBezTo>
                    <a:pt x="141931" y="26463"/>
                    <a:pt x="180836" y="7144"/>
                    <a:pt x="223042" y="7144"/>
                  </a:cubicBezTo>
                  <a:lnTo>
                    <a:pt x="413319" y="7144"/>
                  </a:lnTo>
                  <a:cubicBezTo>
                    <a:pt x="455526" y="7144"/>
                    <a:pt x="494430" y="26468"/>
                    <a:pt x="519843" y="59443"/>
                  </a:cubicBezTo>
                  <a:lnTo>
                    <a:pt x="575770" y="59443"/>
                  </a:lnTo>
                  <a:cubicBezTo>
                    <a:pt x="635594" y="59443"/>
                    <a:pt x="684266" y="108114"/>
                    <a:pt x="684266" y="167938"/>
                  </a:cubicBezTo>
                  <a:cubicBezTo>
                    <a:pt x="684266" y="227763"/>
                    <a:pt x="635594" y="276435"/>
                    <a:pt x="575770" y="276435"/>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tlCol="0" anchor="ctr"/>
            <a:lstStyle/>
            <a:p>
              <a:endParaRPr lang="en-US" dirty="0"/>
            </a:p>
          </p:txBody>
        </p:sp>
        <p:sp>
          <p:nvSpPr>
            <p:cNvPr id="63" name="Graphic 117">
              <a:extLst>
                <a:ext uri="{FF2B5EF4-FFF2-40B4-BE49-F238E27FC236}">
                  <a16:creationId xmlns:a16="http://schemas.microsoft.com/office/drawing/2014/main" id="{D8ECF39A-D695-4FE6-94AA-A195E4A348D6}"/>
                </a:ext>
              </a:extLst>
            </p:cNvPr>
            <p:cNvSpPr/>
            <p:nvPr/>
          </p:nvSpPr>
          <p:spPr>
            <a:xfrm flipH="1">
              <a:off x="3872810" y="7819868"/>
              <a:ext cx="1191711" cy="628866"/>
            </a:xfrm>
            <a:custGeom>
              <a:avLst/>
              <a:gdLst>
                <a:gd name="connsiteX0" fmla="*/ 581886 w 895350"/>
                <a:gd name="connsiteY0" fmla="*/ 264170 h 266700"/>
                <a:gd name="connsiteX1" fmla="*/ 339873 w 895350"/>
                <a:gd name="connsiteY1" fmla="*/ 264170 h 266700"/>
                <a:gd name="connsiteX2" fmla="*/ 279580 w 895350"/>
                <a:gd name="connsiteY2" fmla="*/ 234818 h 266700"/>
                <a:gd name="connsiteX3" fmla="*/ 250465 w 895350"/>
                <a:gd name="connsiteY3" fmla="*/ 219927 h 266700"/>
                <a:gd name="connsiteX4" fmla="*/ 71211 w 895350"/>
                <a:gd name="connsiteY4" fmla="*/ 219927 h 266700"/>
                <a:gd name="connsiteX5" fmla="*/ 25102 w 895350"/>
                <a:gd name="connsiteY5" fmla="*/ 200341 h 266700"/>
                <a:gd name="connsiteX6" fmla="*/ 7187 w 895350"/>
                <a:gd name="connsiteY6" fmla="*/ 153531 h 266700"/>
                <a:gd name="connsiteX7" fmla="*/ 72179 w 895350"/>
                <a:gd name="connsiteY7" fmla="*/ 91776 h 266700"/>
                <a:gd name="connsiteX8" fmla="*/ 99460 w 895350"/>
                <a:gd name="connsiteY8" fmla="*/ 91776 h 266700"/>
                <a:gd name="connsiteX9" fmla="*/ 175334 w 895350"/>
                <a:gd name="connsiteY9" fmla="*/ 46816 h 266700"/>
                <a:gd name="connsiteX10" fmla="*/ 195612 w 895350"/>
                <a:gd name="connsiteY10" fmla="*/ 46816 h 266700"/>
                <a:gd name="connsiteX11" fmla="*/ 215072 w 895350"/>
                <a:gd name="connsiteY11" fmla="*/ 38607 h 266700"/>
                <a:gd name="connsiteX12" fmla="*/ 290593 w 895350"/>
                <a:gd name="connsiteY12" fmla="*/ 7144 h 266700"/>
                <a:gd name="connsiteX13" fmla="*/ 522160 w 895350"/>
                <a:gd name="connsiteY13" fmla="*/ 7144 h 266700"/>
                <a:gd name="connsiteX14" fmla="*/ 609280 w 895350"/>
                <a:gd name="connsiteY14" fmla="*/ 52486 h 266700"/>
                <a:gd name="connsiteX15" fmla="*/ 631697 w 895350"/>
                <a:gd name="connsiteY15" fmla="*/ 64289 h 266700"/>
                <a:gd name="connsiteX16" fmla="*/ 686615 w 895350"/>
                <a:gd name="connsiteY16" fmla="*/ 64289 h 266700"/>
                <a:gd name="connsiteX17" fmla="*/ 745942 w 895350"/>
                <a:gd name="connsiteY17" fmla="*/ 91776 h 266700"/>
                <a:gd name="connsiteX18" fmla="*/ 823184 w 895350"/>
                <a:gd name="connsiteY18" fmla="*/ 91776 h 266700"/>
                <a:gd name="connsiteX19" fmla="*/ 888184 w 895350"/>
                <a:gd name="connsiteY19" fmla="*/ 153531 h 266700"/>
                <a:gd name="connsiteX20" fmla="*/ 870251 w 895350"/>
                <a:gd name="connsiteY20" fmla="*/ 200351 h 266700"/>
                <a:gd name="connsiteX21" fmla="*/ 824151 w 895350"/>
                <a:gd name="connsiteY21" fmla="*/ 219927 h 266700"/>
                <a:gd name="connsiteX22" fmla="*/ 711237 w 895350"/>
                <a:gd name="connsiteY22" fmla="*/ 219927 h 266700"/>
                <a:gd name="connsiteX23" fmla="*/ 699572 w 895350"/>
                <a:gd name="connsiteY23" fmla="*/ 218843 h 266700"/>
                <a:gd name="connsiteX24" fmla="*/ 686615 w 895350"/>
                <a:gd name="connsiteY24" fmla="*/ 219927 h 266700"/>
                <a:gd name="connsiteX25" fmla="*/ 671295 w 895350"/>
                <a:gd name="connsiteY25" fmla="*/ 219927 h 266700"/>
                <a:gd name="connsiteX26" fmla="*/ 642180 w 895350"/>
                <a:gd name="connsiteY26" fmla="*/ 234823 h 266700"/>
                <a:gd name="connsiteX27" fmla="*/ 581886 w 895350"/>
                <a:gd name="connsiteY27" fmla="*/ 2641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266700">
                  <a:moveTo>
                    <a:pt x="581886" y="264170"/>
                  </a:moveTo>
                  <a:lnTo>
                    <a:pt x="339873" y="264170"/>
                  </a:lnTo>
                  <a:cubicBezTo>
                    <a:pt x="316191" y="264170"/>
                    <a:pt x="294211" y="253473"/>
                    <a:pt x="279580" y="234818"/>
                  </a:cubicBezTo>
                  <a:cubicBezTo>
                    <a:pt x="272157" y="225354"/>
                    <a:pt x="261543" y="219927"/>
                    <a:pt x="250465" y="219927"/>
                  </a:cubicBezTo>
                  <a:lnTo>
                    <a:pt x="71211" y="219927"/>
                  </a:lnTo>
                  <a:cubicBezTo>
                    <a:pt x="53668" y="219927"/>
                    <a:pt x="37287" y="212973"/>
                    <a:pt x="25102" y="200341"/>
                  </a:cubicBezTo>
                  <a:cubicBezTo>
                    <a:pt x="12917" y="187714"/>
                    <a:pt x="6554" y="171092"/>
                    <a:pt x="7187" y="153531"/>
                  </a:cubicBezTo>
                  <a:cubicBezTo>
                    <a:pt x="8405" y="118904"/>
                    <a:pt x="36962" y="91776"/>
                    <a:pt x="72179" y="91776"/>
                  </a:cubicBezTo>
                  <a:lnTo>
                    <a:pt x="99460" y="91776"/>
                  </a:lnTo>
                  <a:cubicBezTo>
                    <a:pt x="114446" y="64619"/>
                    <a:pt x="143513" y="46816"/>
                    <a:pt x="175334" y="46816"/>
                  </a:cubicBezTo>
                  <a:lnTo>
                    <a:pt x="195612" y="46816"/>
                  </a:lnTo>
                  <a:cubicBezTo>
                    <a:pt x="202905" y="46816"/>
                    <a:pt x="209816" y="43900"/>
                    <a:pt x="215072" y="38607"/>
                  </a:cubicBezTo>
                  <a:cubicBezTo>
                    <a:pt x="235191" y="18320"/>
                    <a:pt x="262018" y="7144"/>
                    <a:pt x="290593" y="7144"/>
                  </a:cubicBezTo>
                  <a:lnTo>
                    <a:pt x="522160" y="7144"/>
                  </a:lnTo>
                  <a:cubicBezTo>
                    <a:pt x="556791" y="7144"/>
                    <a:pt x="589365" y="24092"/>
                    <a:pt x="609280" y="52486"/>
                  </a:cubicBezTo>
                  <a:cubicBezTo>
                    <a:pt x="614470" y="59880"/>
                    <a:pt x="622843" y="64289"/>
                    <a:pt x="631697" y="64289"/>
                  </a:cubicBezTo>
                  <a:lnTo>
                    <a:pt x="686615" y="64289"/>
                  </a:lnTo>
                  <a:cubicBezTo>
                    <a:pt x="709655" y="64289"/>
                    <a:pt x="731310" y="74549"/>
                    <a:pt x="745942" y="91776"/>
                  </a:cubicBezTo>
                  <a:lnTo>
                    <a:pt x="823184" y="91776"/>
                  </a:lnTo>
                  <a:cubicBezTo>
                    <a:pt x="858390" y="91776"/>
                    <a:pt x="886947" y="118900"/>
                    <a:pt x="888184" y="153531"/>
                  </a:cubicBezTo>
                  <a:cubicBezTo>
                    <a:pt x="888807" y="171101"/>
                    <a:pt x="882436" y="187723"/>
                    <a:pt x="870251" y="200351"/>
                  </a:cubicBezTo>
                  <a:cubicBezTo>
                    <a:pt x="858065" y="212973"/>
                    <a:pt x="841694" y="219927"/>
                    <a:pt x="824151" y="219927"/>
                  </a:cubicBezTo>
                  <a:lnTo>
                    <a:pt x="711237" y="219927"/>
                  </a:lnTo>
                  <a:cubicBezTo>
                    <a:pt x="707330" y="219927"/>
                    <a:pt x="703433" y="219564"/>
                    <a:pt x="699572" y="218843"/>
                  </a:cubicBezTo>
                  <a:cubicBezTo>
                    <a:pt x="695294" y="219564"/>
                    <a:pt x="690959" y="219927"/>
                    <a:pt x="686615" y="219927"/>
                  </a:cubicBezTo>
                  <a:lnTo>
                    <a:pt x="671295" y="219927"/>
                  </a:lnTo>
                  <a:cubicBezTo>
                    <a:pt x="660226" y="219927"/>
                    <a:pt x="649613" y="225354"/>
                    <a:pt x="642180" y="234823"/>
                  </a:cubicBezTo>
                  <a:cubicBezTo>
                    <a:pt x="627549" y="253473"/>
                    <a:pt x="605569" y="264170"/>
                    <a:pt x="581886" y="264170"/>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4" name="Graphic 117">
              <a:extLst>
                <a:ext uri="{FF2B5EF4-FFF2-40B4-BE49-F238E27FC236}">
                  <a16:creationId xmlns:a16="http://schemas.microsoft.com/office/drawing/2014/main" id="{76F7DF95-3F0A-4C84-A59F-C44842352D40}"/>
                </a:ext>
              </a:extLst>
            </p:cNvPr>
            <p:cNvSpPr/>
            <p:nvPr/>
          </p:nvSpPr>
          <p:spPr>
            <a:xfrm>
              <a:off x="3339804" y="8632713"/>
              <a:ext cx="1191711" cy="354978"/>
            </a:xfrm>
            <a:custGeom>
              <a:avLst/>
              <a:gdLst>
                <a:gd name="connsiteX0" fmla="*/ 581886 w 895350"/>
                <a:gd name="connsiteY0" fmla="*/ 264170 h 266700"/>
                <a:gd name="connsiteX1" fmla="*/ 339873 w 895350"/>
                <a:gd name="connsiteY1" fmla="*/ 264170 h 266700"/>
                <a:gd name="connsiteX2" fmla="*/ 279580 w 895350"/>
                <a:gd name="connsiteY2" fmla="*/ 234818 h 266700"/>
                <a:gd name="connsiteX3" fmla="*/ 250465 w 895350"/>
                <a:gd name="connsiteY3" fmla="*/ 219927 h 266700"/>
                <a:gd name="connsiteX4" fmla="*/ 71211 w 895350"/>
                <a:gd name="connsiteY4" fmla="*/ 219927 h 266700"/>
                <a:gd name="connsiteX5" fmla="*/ 25102 w 895350"/>
                <a:gd name="connsiteY5" fmla="*/ 200341 h 266700"/>
                <a:gd name="connsiteX6" fmla="*/ 7187 w 895350"/>
                <a:gd name="connsiteY6" fmla="*/ 153531 h 266700"/>
                <a:gd name="connsiteX7" fmla="*/ 72179 w 895350"/>
                <a:gd name="connsiteY7" fmla="*/ 91776 h 266700"/>
                <a:gd name="connsiteX8" fmla="*/ 99460 w 895350"/>
                <a:gd name="connsiteY8" fmla="*/ 91776 h 266700"/>
                <a:gd name="connsiteX9" fmla="*/ 175334 w 895350"/>
                <a:gd name="connsiteY9" fmla="*/ 46816 h 266700"/>
                <a:gd name="connsiteX10" fmla="*/ 195612 w 895350"/>
                <a:gd name="connsiteY10" fmla="*/ 46816 h 266700"/>
                <a:gd name="connsiteX11" fmla="*/ 215072 w 895350"/>
                <a:gd name="connsiteY11" fmla="*/ 38607 h 266700"/>
                <a:gd name="connsiteX12" fmla="*/ 290593 w 895350"/>
                <a:gd name="connsiteY12" fmla="*/ 7144 h 266700"/>
                <a:gd name="connsiteX13" fmla="*/ 522160 w 895350"/>
                <a:gd name="connsiteY13" fmla="*/ 7144 h 266700"/>
                <a:gd name="connsiteX14" fmla="*/ 609280 w 895350"/>
                <a:gd name="connsiteY14" fmla="*/ 52486 h 266700"/>
                <a:gd name="connsiteX15" fmla="*/ 631697 w 895350"/>
                <a:gd name="connsiteY15" fmla="*/ 64289 h 266700"/>
                <a:gd name="connsiteX16" fmla="*/ 686615 w 895350"/>
                <a:gd name="connsiteY16" fmla="*/ 64289 h 266700"/>
                <a:gd name="connsiteX17" fmla="*/ 745942 w 895350"/>
                <a:gd name="connsiteY17" fmla="*/ 91776 h 266700"/>
                <a:gd name="connsiteX18" fmla="*/ 823184 w 895350"/>
                <a:gd name="connsiteY18" fmla="*/ 91776 h 266700"/>
                <a:gd name="connsiteX19" fmla="*/ 888184 w 895350"/>
                <a:gd name="connsiteY19" fmla="*/ 153531 h 266700"/>
                <a:gd name="connsiteX20" fmla="*/ 870251 w 895350"/>
                <a:gd name="connsiteY20" fmla="*/ 200351 h 266700"/>
                <a:gd name="connsiteX21" fmla="*/ 824151 w 895350"/>
                <a:gd name="connsiteY21" fmla="*/ 219927 h 266700"/>
                <a:gd name="connsiteX22" fmla="*/ 711237 w 895350"/>
                <a:gd name="connsiteY22" fmla="*/ 219927 h 266700"/>
                <a:gd name="connsiteX23" fmla="*/ 699572 w 895350"/>
                <a:gd name="connsiteY23" fmla="*/ 218843 h 266700"/>
                <a:gd name="connsiteX24" fmla="*/ 686615 w 895350"/>
                <a:gd name="connsiteY24" fmla="*/ 219927 h 266700"/>
                <a:gd name="connsiteX25" fmla="*/ 671295 w 895350"/>
                <a:gd name="connsiteY25" fmla="*/ 219927 h 266700"/>
                <a:gd name="connsiteX26" fmla="*/ 642180 w 895350"/>
                <a:gd name="connsiteY26" fmla="*/ 234823 h 266700"/>
                <a:gd name="connsiteX27" fmla="*/ 581886 w 895350"/>
                <a:gd name="connsiteY27" fmla="*/ 2641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266700">
                  <a:moveTo>
                    <a:pt x="581886" y="264170"/>
                  </a:moveTo>
                  <a:lnTo>
                    <a:pt x="339873" y="264170"/>
                  </a:lnTo>
                  <a:cubicBezTo>
                    <a:pt x="316191" y="264170"/>
                    <a:pt x="294211" y="253473"/>
                    <a:pt x="279580" y="234818"/>
                  </a:cubicBezTo>
                  <a:cubicBezTo>
                    <a:pt x="272157" y="225354"/>
                    <a:pt x="261543" y="219927"/>
                    <a:pt x="250465" y="219927"/>
                  </a:cubicBezTo>
                  <a:lnTo>
                    <a:pt x="71211" y="219927"/>
                  </a:lnTo>
                  <a:cubicBezTo>
                    <a:pt x="53668" y="219927"/>
                    <a:pt x="37287" y="212973"/>
                    <a:pt x="25102" y="200341"/>
                  </a:cubicBezTo>
                  <a:cubicBezTo>
                    <a:pt x="12917" y="187714"/>
                    <a:pt x="6554" y="171092"/>
                    <a:pt x="7187" y="153531"/>
                  </a:cubicBezTo>
                  <a:cubicBezTo>
                    <a:pt x="8405" y="118904"/>
                    <a:pt x="36962" y="91776"/>
                    <a:pt x="72179" y="91776"/>
                  </a:cubicBezTo>
                  <a:lnTo>
                    <a:pt x="99460" y="91776"/>
                  </a:lnTo>
                  <a:cubicBezTo>
                    <a:pt x="114446" y="64619"/>
                    <a:pt x="143513" y="46816"/>
                    <a:pt x="175334" y="46816"/>
                  </a:cubicBezTo>
                  <a:lnTo>
                    <a:pt x="195612" y="46816"/>
                  </a:lnTo>
                  <a:cubicBezTo>
                    <a:pt x="202905" y="46816"/>
                    <a:pt x="209816" y="43900"/>
                    <a:pt x="215072" y="38607"/>
                  </a:cubicBezTo>
                  <a:cubicBezTo>
                    <a:pt x="235191" y="18320"/>
                    <a:pt x="262018" y="7144"/>
                    <a:pt x="290593" y="7144"/>
                  </a:cubicBezTo>
                  <a:lnTo>
                    <a:pt x="522160" y="7144"/>
                  </a:lnTo>
                  <a:cubicBezTo>
                    <a:pt x="556791" y="7144"/>
                    <a:pt x="589365" y="24092"/>
                    <a:pt x="609280" y="52486"/>
                  </a:cubicBezTo>
                  <a:cubicBezTo>
                    <a:pt x="614470" y="59880"/>
                    <a:pt x="622843" y="64289"/>
                    <a:pt x="631697" y="64289"/>
                  </a:cubicBezTo>
                  <a:lnTo>
                    <a:pt x="686615" y="64289"/>
                  </a:lnTo>
                  <a:cubicBezTo>
                    <a:pt x="709655" y="64289"/>
                    <a:pt x="731310" y="74549"/>
                    <a:pt x="745942" y="91776"/>
                  </a:cubicBezTo>
                  <a:lnTo>
                    <a:pt x="823184" y="91776"/>
                  </a:lnTo>
                  <a:cubicBezTo>
                    <a:pt x="858390" y="91776"/>
                    <a:pt x="886947" y="118900"/>
                    <a:pt x="888184" y="153531"/>
                  </a:cubicBezTo>
                  <a:cubicBezTo>
                    <a:pt x="888807" y="171101"/>
                    <a:pt x="882436" y="187723"/>
                    <a:pt x="870251" y="200351"/>
                  </a:cubicBezTo>
                  <a:cubicBezTo>
                    <a:pt x="858065" y="212973"/>
                    <a:pt x="841694" y="219927"/>
                    <a:pt x="824151" y="219927"/>
                  </a:cubicBezTo>
                  <a:lnTo>
                    <a:pt x="711237" y="219927"/>
                  </a:lnTo>
                  <a:cubicBezTo>
                    <a:pt x="707330" y="219927"/>
                    <a:pt x="703433" y="219564"/>
                    <a:pt x="699572" y="218843"/>
                  </a:cubicBezTo>
                  <a:cubicBezTo>
                    <a:pt x="695294" y="219564"/>
                    <a:pt x="690959" y="219927"/>
                    <a:pt x="686615" y="219927"/>
                  </a:cubicBezTo>
                  <a:lnTo>
                    <a:pt x="671295" y="219927"/>
                  </a:lnTo>
                  <a:cubicBezTo>
                    <a:pt x="660226" y="219927"/>
                    <a:pt x="649613" y="225354"/>
                    <a:pt x="642180" y="234823"/>
                  </a:cubicBezTo>
                  <a:cubicBezTo>
                    <a:pt x="627549" y="253473"/>
                    <a:pt x="605569" y="264170"/>
                    <a:pt x="581886" y="264170"/>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8" name="Arrow: Right 33" title="Gameboard Tile">
            <a:extLst>
              <a:ext uri="{FF2B5EF4-FFF2-40B4-BE49-F238E27FC236}">
                <a16:creationId xmlns:a16="http://schemas.microsoft.com/office/drawing/2014/main" id="{4AA64DE2-7091-4C78-AAF2-6194CE4E9B67}"/>
              </a:ext>
            </a:extLst>
          </p:cNvPr>
          <p:cNvSpPr/>
          <p:nvPr/>
        </p:nvSpPr>
        <p:spPr>
          <a:xfrm>
            <a:off x="9883849" y="1509603"/>
            <a:ext cx="2160000" cy="1080000"/>
          </a:xfrm>
          <a:prstGeom prst="rightArrow">
            <a:avLst>
              <a:gd name="adj1" fmla="val 100000"/>
              <a:gd name="adj2" fmla="val 50000"/>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a:latin typeface="+mj-lt"/>
              </a:rPr>
              <a:t>20yy</a:t>
            </a:r>
            <a:endParaRPr lang="en-US" sz="3000" dirty="0">
              <a:latin typeface="+mj-lt"/>
            </a:endParaRPr>
          </a:p>
        </p:txBody>
      </p:sp>
      <p:sp>
        <p:nvSpPr>
          <p:cNvPr id="11" name="Rectangle 10" title="Gameboard Tile">
            <a:extLst>
              <a:ext uri="{FF2B5EF4-FFF2-40B4-BE49-F238E27FC236}">
                <a16:creationId xmlns:a16="http://schemas.microsoft.com/office/drawing/2014/main" id="{4DF0E281-D569-4FE8-B32F-64FDD2247035}"/>
              </a:ext>
            </a:extLst>
          </p:cNvPr>
          <p:cNvSpPr/>
          <p:nvPr/>
        </p:nvSpPr>
        <p:spPr>
          <a:xfrm>
            <a:off x="9281491" y="2168190"/>
            <a:ext cx="1080000" cy="1080000"/>
          </a:xfrm>
          <a:prstGeom prst="rect">
            <a:avLst/>
          </a:prstGeom>
          <a:gradFill>
            <a:gsLst>
              <a:gs pos="0">
                <a:schemeClr val="accent2"/>
              </a:gs>
              <a:gs pos="100000">
                <a:schemeClr val="accent2">
                  <a:lumMod val="75000"/>
                </a:schemeClr>
              </a:gs>
            </a:gsLst>
            <a:path path="circle">
              <a:fillToRect l="50000" t="-80000" r="50000" b="180000"/>
            </a:path>
          </a:gradFill>
          <a:ln>
            <a:noFill/>
          </a:ln>
          <a:scene3d>
            <a:camera prst="isometricTopUp"/>
            <a:lightRig rig="balanced" dir="t"/>
          </a:scene3d>
          <a:sp3d extrusionH="152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sp>
        <p:nvSpPr>
          <p:cNvPr id="20" name="Rectangle 19" title="Gameboard Tile">
            <a:extLst>
              <a:ext uri="{FF2B5EF4-FFF2-40B4-BE49-F238E27FC236}">
                <a16:creationId xmlns:a16="http://schemas.microsoft.com/office/drawing/2014/main" id="{905A932D-C9D1-4B26-A1BF-7F0E341A2CD7}"/>
              </a:ext>
            </a:extLst>
          </p:cNvPr>
          <p:cNvSpPr/>
          <p:nvPr/>
        </p:nvSpPr>
        <p:spPr>
          <a:xfrm>
            <a:off x="8515658" y="3030767"/>
            <a:ext cx="1080000" cy="1080000"/>
          </a:xfrm>
          <a:prstGeom prst="rect">
            <a:avLst/>
          </a:prstGeom>
          <a:gradFill>
            <a:gsLst>
              <a:gs pos="0">
                <a:schemeClr val="accent3"/>
              </a:gs>
              <a:gs pos="100000">
                <a:schemeClr val="accent3">
                  <a:lumMod val="50000"/>
                </a:schemeClr>
              </a:gs>
            </a:gsLst>
            <a:path path="circle">
              <a:fillToRect l="50000" t="-80000" r="50000" b="180000"/>
            </a:path>
          </a:gradFill>
          <a:ln>
            <a:noFill/>
          </a:ln>
          <a:scene3d>
            <a:camera prst="isometricTopUp"/>
            <a:lightRig rig="balanced" dir="t"/>
          </a:scene3d>
          <a:sp3d extrusionH="1016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pic>
        <p:nvPicPr>
          <p:cNvPr id="4" name="Graphic 150" title="Icon Placeholder">
            <a:extLst>
              <a:ext uri="{FF2B5EF4-FFF2-40B4-BE49-F238E27FC236}">
                <a16:creationId xmlns:a16="http://schemas.microsoft.com/office/drawing/2014/main" id="{790118AE-8D15-4B0E-83E1-CDFF5121743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97803" y="1807868"/>
            <a:ext cx="489841" cy="489841"/>
          </a:xfrm>
          <a:prstGeom prst="rect">
            <a:avLst/>
          </a:prstGeom>
        </p:spPr>
      </p:pic>
      <p:grpSp>
        <p:nvGrpSpPr>
          <p:cNvPr id="6" name="Group 5" title="Milestone Flag">
            <a:extLst>
              <a:ext uri="{FF2B5EF4-FFF2-40B4-BE49-F238E27FC236}">
                <a16:creationId xmlns:a16="http://schemas.microsoft.com/office/drawing/2014/main" id="{9DF1BB47-882B-4E63-990A-3F807961ED0A}"/>
              </a:ext>
            </a:extLst>
          </p:cNvPr>
          <p:cNvGrpSpPr/>
          <p:nvPr/>
        </p:nvGrpSpPr>
        <p:grpSpPr>
          <a:xfrm>
            <a:off x="10361491" y="396021"/>
            <a:ext cx="1885281" cy="2235169"/>
            <a:chOff x="7798224" y="13083424"/>
            <a:chExt cx="2160000" cy="2485898"/>
          </a:xfrm>
        </p:grpSpPr>
        <p:sp>
          <p:nvSpPr>
            <p:cNvPr id="7" name="Rectangle 6">
              <a:extLst>
                <a:ext uri="{FF2B5EF4-FFF2-40B4-BE49-F238E27FC236}">
                  <a16:creationId xmlns:a16="http://schemas.microsoft.com/office/drawing/2014/main" id="{410107DB-DA01-4AF8-8EAB-E479BF01E2D7}"/>
                </a:ext>
              </a:extLst>
            </p:cNvPr>
            <p:cNvSpPr/>
            <p:nvPr/>
          </p:nvSpPr>
          <p:spPr>
            <a:xfrm>
              <a:off x="8100531" y="13083424"/>
              <a:ext cx="28388" cy="1512277"/>
            </a:xfrm>
            <a:prstGeom prst="rect">
              <a:avLst/>
            </a:prstGeom>
            <a:gradFill flip="none" rotWithShape="1">
              <a:gsLst>
                <a:gs pos="0">
                  <a:schemeClr val="bg1">
                    <a:lumMod val="50000"/>
                  </a:schemeClr>
                </a:gs>
                <a:gs pos="49000">
                  <a:schemeClr val="bg1">
                    <a:lumMod val="85000"/>
                  </a:schemeClr>
                </a:gs>
                <a:gs pos="100000">
                  <a:schemeClr val="bg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C7B2E9-C6B9-46C3-8F06-D1A2CB3DE0D7}"/>
                </a:ext>
              </a:extLst>
            </p:cNvPr>
            <p:cNvSpPr/>
            <p:nvPr/>
          </p:nvSpPr>
          <p:spPr>
            <a:xfrm>
              <a:off x="7798224" y="13493546"/>
              <a:ext cx="2160000" cy="609632"/>
            </a:xfrm>
            <a:prstGeom prst="rect">
              <a:avLst/>
            </a:prstGeom>
            <a:gradFill>
              <a:gsLst>
                <a:gs pos="0">
                  <a:schemeClr val="accent4"/>
                </a:gs>
                <a:gs pos="100000">
                  <a:schemeClr val="accent4">
                    <a:lumMod val="75000"/>
                  </a:schemeClr>
                </a:gs>
              </a:gsLst>
              <a:path path="circle">
                <a:fillToRect l="50000" t="-80000" r="50000" b="180000"/>
              </a:path>
            </a:gradFill>
            <a:ln>
              <a:noFill/>
            </a:ln>
            <a:scene3d>
              <a:camera prst="isometricLeftDown"/>
              <a:lightRig rig="balanced" dir="t"/>
            </a:scene3d>
            <a:sp3d extrusionH="12700"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lumMod val="75000"/>
                      <a:lumOff val="25000"/>
                    </a:schemeClr>
                  </a:solidFill>
                  <a:latin typeface="+mj-lt"/>
                </a:rPr>
                <a:t>FINISH</a:t>
              </a:r>
            </a:p>
          </p:txBody>
        </p:sp>
        <p:sp>
          <p:nvSpPr>
            <p:cNvPr id="9" name="Rectangle 8">
              <a:extLst>
                <a:ext uri="{FF2B5EF4-FFF2-40B4-BE49-F238E27FC236}">
                  <a16:creationId xmlns:a16="http://schemas.microsoft.com/office/drawing/2014/main" id="{A137EA92-B4C0-4DAA-B7E7-D119C08F6F81}"/>
                </a:ext>
              </a:extLst>
            </p:cNvPr>
            <p:cNvSpPr/>
            <p:nvPr/>
          </p:nvSpPr>
          <p:spPr>
            <a:xfrm>
              <a:off x="9621009" y="14057045"/>
              <a:ext cx="28387" cy="1512277"/>
            </a:xfrm>
            <a:prstGeom prst="rect">
              <a:avLst/>
            </a:prstGeom>
            <a:gradFill flip="none" rotWithShape="1">
              <a:gsLst>
                <a:gs pos="0">
                  <a:schemeClr val="bg1">
                    <a:lumMod val="50000"/>
                  </a:schemeClr>
                </a:gs>
                <a:gs pos="49000">
                  <a:schemeClr val="bg1">
                    <a:lumMod val="85000"/>
                  </a:schemeClr>
                </a:gs>
                <a:gs pos="100000">
                  <a:schemeClr val="bg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title="Gameboard Tile">
            <a:extLst>
              <a:ext uri="{FF2B5EF4-FFF2-40B4-BE49-F238E27FC236}">
                <a16:creationId xmlns:a16="http://schemas.microsoft.com/office/drawing/2014/main" id="{61CDCB2B-CFE2-4BFC-9CE1-3E441073E8C1}"/>
              </a:ext>
            </a:extLst>
          </p:cNvPr>
          <p:cNvSpPr/>
          <p:nvPr/>
        </p:nvSpPr>
        <p:spPr>
          <a:xfrm>
            <a:off x="7690929" y="3939151"/>
            <a:ext cx="1080000" cy="1080000"/>
          </a:xfrm>
          <a:prstGeom prst="rect">
            <a:avLst/>
          </a:prstGeom>
          <a:gradFill>
            <a:gsLst>
              <a:gs pos="0">
                <a:schemeClr val="accent4"/>
              </a:gs>
              <a:gs pos="100000">
                <a:schemeClr val="accent4">
                  <a:lumMod val="50000"/>
                </a:schemeClr>
              </a:gs>
            </a:gsLst>
            <a:path path="circle">
              <a:fillToRect l="50000" t="-80000" r="50000" b="180000"/>
            </a:path>
          </a:gradFill>
          <a:ln>
            <a:noFill/>
          </a:ln>
          <a:scene3d>
            <a:camera prst="isometricTopUp"/>
            <a:lightRig rig="balanced" dir="t"/>
          </a:scene3d>
          <a:sp3d extrusionH="508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sp>
        <p:nvSpPr>
          <p:cNvPr id="25" name="Rectangle 24" title="Gameboard Tile">
            <a:extLst>
              <a:ext uri="{FF2B5EF4-FFF2-40B4-BE49-F238E27FC236}">
                <a16:creationId xmlns:a16="http://schemas.microsoft.com/office/drawing/2014/main" id="{FE41BA63-6D33-4F72-8D85-55406846A851}"/>
              </a:ext>
            </a:extLst>
          </p:cNvPr>
          <p:cNvSpPr/>
          <p:nvPr/>
        </p:nvSpPr>
        <p:spPr>
          <a:xfrm>
            <a:off x="5945713" y="4804186"/>
            <a:ext cx="2160000" cy="1080000"/>
          </a:xfrm>
          <a:prstGeom prst="rect">
            <a:avLst/>
          </a:prstGeom>
          <a:gradFill>
            <a:gsLst>
              <a:gs pos="0">
                <a:schemeClr val="accent4"/>
              </a:gs>
              <a:gs pos="100000">
                <a:schemeClr val="accent4">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Community Power Green Gas</a:t>
            </a:r>
          </a:p>
        </p:txBody>
      </p:sp>
      <p:grpSp>
        <p:nvGrpSpPr>
          <p:cNvPr id="32" name="Group 31" title="Milestone Flag">
            <a:extLst>
              <a:ext uri="{FF2B5EF4-FFF2-40B4-BE49-F238E27FC236}">
                <a16:creationId xmlns:a16="http://schemas.microsoft.com/office/drawing/2014/main" id="{74017222-89B7-489D-B4B8-D0CA3FBA35D9}"/>
              </a:ext>
            </a:extLst>
          </p:cNvPr>
          <p:cNvGrpSpPr/>
          <p:nvPr/>
        </p:nvGrpSpPr>
        <p:grpSpPr>
          <a:xfrm>
            <a:off x="3069285" y="1656730"/>
            <a:ext cx="2160000" cy="2361331"/>
            <a:chOff x="3157545" y="-4710"/>
            <a:chExt cx="2160000" cy="2361331"/>
          </a:xfrm>
        </p:grpSpPr>
        <p:sp>
          <p:nvSpPr>
            <p:cNvPr id="33" name="Rectangle 32">
              <a:extLst>
                <a:ext uri="{FF2B5EF4-FFF2-40B4-BE49-F238E27FC236}">
                  <a16:creationId xmlns:a16="http://schemas.microsoft.com/office/drawing/2014/main" id="{2485DF45-E947-4746-ACC9-DD59FB99A0CD}"/>
                </a:ext>
              </a:extLst>
            </p:cNvPr>
            <p:cNvSpPr/>
            <p:nvPr/>
          </p:nvSpPr>
          <p:spPr>
            <a:xfrm>
              <a:off x="3459852" y="-4710"/>
              <a:ext cx="28388" cy="1249815"/>
            </a:xfrm>
            <a:prstGeom prst="rect">
              <a:avLst/>
            </a:prstGeom>
            <a:gradFill flip="none" rotWithShape="1">
              <a:gsLst>
                <a:gs pos="0">
                  <a:schemeClr val="bg1">
                    <a:lumMod val="50000"/>
                  </a:schemeClr>
                </a:gs>
                <a:gs pos="49000">
                  <a:schemeClr val="bg1">
                    <a:lumMod val="85000"/>
                  </a:schemeClr>
                </a:gs>
                <a:gs pos="100000">
                  <a:schemeClr val="bg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4C42714-2CB7-42B3-8060-79A01E9913EF}"/>
                </a:ext>
              </a:extLst>
            </p:cNvPr>
            <p:cNvSpPr/>
            <p:nvPr/>
          </p:nvSpPr>
          <p:spPr>
            <a:xfrm>
              <a:off x="4981768" y="844344"/>
              <a:ext cx="28388" cy="1512277"/>
            </a:xfrm>
            <a:prstGeom prst="rect">
              <a:avLst/>
            </a:prstGeom>
            <a:gradFill flip="none" rotWithShape="1">
              <a:gsLst>
                <a:gs pos="0">
                  <a:schemeClr val="bg1">
                    <a:lumMod val="50000"/>
                  </a:schemeClr>
                </a:gs>
                <a:gs pos="49000">
                  <a:schemeClr val="bg1">
                    <a:lumMod val="85000"/>
                  </a:schemeClr>
                </a:gs>
                <a:gs pos="100000">
                  <a:schemeClr val="bg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title="Milestone Flag">
              <a:extLst>
                <a:ext uri="{FF2B5EF4-FFF2-40B4-BE49-F238E27FC236}">
                  <a16:creationId xmlns:a16="http://schemas.microsoft.com/office/drawing/2014/main" id="{CFD1EBC6-3E9A-4268-93AF-83B28CEEB49D}"/>
                </a:ext>
              </a:extLst>
            </p:cNvPr>
            <p:cNvSpPr/>
            <p:nvPr/>
          </p:nvSpPr>
          <p:spPr>
            <a:xfrm>
              <a:off x="3157545" y="388483"/>
              <a:ext cx="2160000" cy="609632"/>
            </a:xfrm>
            <a:prstGeom prst="rect">
              <a:avLst/>
            </a:prstGeom>
            <a:gradFill>
              <a:gsLst>
                <a:gs pos="0">
                  <a:schemeClr val="bg1">
                    <a:lumMod val="85000"/>
                  </a:schemeClr>
                </a:gs>
                <a:gs pos="100000">
                  <a:schemeClr val="bg1">
                    <a:lumMod val="50000"/>
                  </a:schemeClr>
                </a:gs>
              </a:gsLst>
              <a:path path="circle">
                <a:fillToRect l="50000" t="-80000" r="50000" b="180000"/>
              </a:path>
            </a:gradFill>
            <a:ln>
              <a:noFill/>
            </a:ln>
            <a:scene3d>
              <a:camera prst="isometricLeftDown"/>
              <a:lightRig rig="balanced" dir="t"/>
            </a:scene3d>
            <a:sp3d extrusionH="12700"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lumMod val="75000"/>
                      <a:lumOff val="25000"/>
                    </a:schemeClr>
                  </a:solidFill>
                  <a:latin typeface="+mj-lt"/>
                </a:rPr>
                <a:t>START</a:t>
              </a:r>
            </a:p>
          </p:txBody>
        </p:sp>
      </p:grpSp>
      <p:sp>
        <p:nvSpPr>
          <p:cNvPr id="36" name="Rectangle 35" title="Gameboard Tile">
            <a:extLst>
              <a:ext uri="{FF2B5EF4-FFF2-40B4-BE49-F238E27FC236}">
                <a16:creationId xmlns:a16="http://schemas.microsoft.com/office/drawing/2014/main" id="{250BCDA4-6580-4888-8188-2DAF8FDAF47C}"/>
              </a:ext>
            </a:extLst>
          </p:cNvPr>
          <p:cNvSpPr/>
          <p:nvPr/>
        </p:nvSpPr>
        <p:spPr>
          <a:xfrm>
            <a:off x="3666840" y="4999547"/>
            <a:ext cx="1080000" cy="1080000"/>
          </a:xfrm>
          <a:prstGeom prst="rect">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mj-lt"/>
              </a:rPr>
              <a:t>RESS</a:t>
            </a:r>
          </a:p>
        </p:txBody>
      </p:sp>
      <p:sp>
        <p:nvSpPr>
          <p:cNvPr id="22" name="Arrow: Circular 19" title="Gameboard Tile">
            <a:extLst>
              <a:ext uri="{FF2B5EF4-FFF2-40B4-BE49-F238E27FC236}">
                <a16:creationId xmlns:a16="http://schemas.microsoft.com/office/drawing/2014/main" id="{B3C41BE1-D1F0-452D-A545-7CBFA0711666}"/>
              </a:ext>
            </a:extLst>
          </p:cNvPr>
          <p:cNvSpPr/>
          <p:nvPr/>
        </p:nvSpPr>
        <p:spPr>
          <a:xfrm flipV="1">
            <a:off x="4625352" y="3542778"/>
            <a:ext cx="3240000" cy="3240000"/>
          </a:xfrm>
          <a:prstGeom prst="circularArrow">
            <a:avLst>
              <a:gd name="adj1" fmla="val 33526"/>
              <a:gd name="adj2" fmla="val 16133"/>
              <a:gd name="adj3" fmla="val 16168432"/>
              <a:gd name="adj4" fmla="val 10800000"/>
              <a:gd name="adj5" fmla="val 16763"/>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000" dirty="0">
              <a:latin typeface="+mj-lt"/>
            </a:endParaRPr>
          </a:p>
        </p:txBody>
      </p:sp>
      <p:grpSp>
        <p:nvGrpSpPr>
          <p:cNvPr id="84" name="Graphic 152" title="3D Icons">
            <a:extLst>
              <a:ext uri="{FF2B5EF4-FFF2-40B4-BE49-F238E27FC236}">
                <a16:creationId xmlns:a16="http://schemas.microsoft.com/office/drawing/2014/main" id="{1700FB2C-5D90-48B9-A0C7-1CA5684563A2}"/>
              </a:ext>
            </a:extLst>
          </p:cNvPr>
          <p:cNvGrpSpPr/>
          <p:nvPr/>
        </p:nvGrpSpPr>
        <p:grpSpPr>
          <a:xfrm>
            <a:off x="9463104" y="2324182"/>
            <a:ext cx="735037" cy="735037"/>
            <a:chOff x="1448268" y="5689909"/>
            <a:chExt cx="342900" cy="342900"/>
          </a:xfrm>
          <a:solidFill>
            <a:schemeClr val="bg1"/>
          </a:solidFill>
          <a:scene3d>
            <a:camera prst="isometricTopUp"/>
            <a:lightRig rig="balanced" dir="t"/>
          </a:scene3d>
        </p:grpSpPr>
        <p:sp>
          <p:nvSpPr>
            <p:cNvPr id="85"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86"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pic>
        <p:nvPicPr>
          <p:cNvPr id="87" name="Picture 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792451">
            <a:off x="3173997" y="3412901"/>
            <a:ext cx="395189" cy="402122"/>
          </a:xfrm>
          <a:prstGeom prst="rect">
            <a:avLst/>
          </a:prstGeom>
        </p:spPr>
      </p:pic>
      <p:pic>
        <p:nvPicPr>
          <p:cNvPr id="88" name="Picture 8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823359">
            <a:off x="3461162" y="3019414"/>
            <a:ext cx="1202032" cy="465072"/>
          </a:xfrm>
          <a:prstGeom prst="rect">
            <a:avLst/>
          </a:prstGeom>
        </p:spPr>
      </p:pic>
      <p:grpSp>
        <p:nvGrpSpPr>
          <p:cNvPr id="93" name="Group 92" title="Speechbubble graphic">
            <a:extLst>
              <a:ext uri="{FF2B5EF4-FFF2-40B4-BE49-F238E27FC236}">
                <a16:creationId xmlns:a16="http://schemas.microsoft.com/office/drawing/2014/main" id="{52268F45-8E3D-4867-9031-FF9395645865}"/>
              </a:ext>
            </a:extLst>
          </p:cNvPr>
          <p:cNvGrpSpPr/>
          <p:nvPr/>
        </p:nvGrpSpPr>
        <p:grpSpPr>
          <a:xfrm flipV="1">
            <a:off x="8346303" y="4707006"/>
            <a:ext cx="2147318" cy="1372541"/>
            <a:chOff x="8025383" y="4817044"/>
            <a:chExt cx="2147318" cy="1372541"/>
          </a:xfrm>
        </p:grpSpPr>
        <p:sp>
          <p:nvSpPr>
            <p:cNvPr id="94" name="Isosceles Triangle 93" title="Speechbubble_callout_graphic">
              <a:extLst>
                <a:ext uri="{FF2B5EF4-FFF2-40B4-BE49-F238E27FC236}">
                  <a16:creationId xmlns:a16="http://schemas.microsoft.com/office/drawing/2014/main" id="{A68C7709-C28E-4C75-8727-9A892CB3576E}"/>
                </a:ext>
              </a:extLst>
            </p:cNvPr>
            <p:cNvSpPr/>
            <p:nvPr/>
          </p:nvSpPr>
          <p:spPr>
            <a:xfrm rot="13462956">
              <a:off x="8025383" y="5284567"/>
              <a:ext cx="648235" cy="905018"/>
            </a:xfrm>
            <a:prstGeom prst="triangle">
              <a:avLst>
                <a:gd name="adj" fmla="val 1099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Rounded Corners 78" title="Speechbubble_border_graphic">
              <a:extLst>
                <a:ext uri="{FF2B5EF4-FFF2-40B4-BE49-F238E27FC236}">
                  <a16:creationId xmlns:a16="http://schemas.microsoft.com/office/drawing/2014/main" id="{9B13D20E-5C58-4155-BD42-5F40AFB18CBB}"/>
                </a:ext>
              </a:extLst>
            </p:cNvPr>
            <p:cNvSpPr/>
            <p:nvPr/>
          </p:nvSpPr>
          <p:spPr>
            <a:xfrm>
              <a:off x="8111667" y="4817044"/>
              <a:ext cx="2061034" cy="916363"/>
            </a:xfrm>
            <a:prstGeom prst="roundRect">
              <a:avLst>
                <a:gd name="adj" fmla="val 109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Rounded Corners 79">
              <a:extLst>
                <a:ext uri="{FF2B5EF4-FFF2-40B4-BE49-F238E27FC236}">
                  <a16:creationId xmlns:a16="http://schemas.microsoft.com/office/drawing/2014/main" id="{4365F473-588E-4F80-8CA2-0222DD2C2389}"/>
                </a:ext>
              </a:extLst>
            </p:cNvPr>
            <p:cNvSpPr/>
            <p:nvPr/>
          </p:nvSpPr>
          <p:spPr>
            <a:xfrm flipV="1">
              <a:off x="8325757" y="4919141"/>
              <a:ext cx="1757243" cy="712168"/>
            </a:xfrm>
            <a:prstGeom prst="roundRect">
              <a:avLst>
                <a:gd name="adj" fmla="val 9274"/>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algn="ctr"/>
              <a:r>
                <a:rPr lang="en-US" sz="1200" b="1" dirty="0">
                  <a:solidFill>
                    <a:schemeClr val="tx1">
                      <a:lumMod val="75000"/>
                      <a:lumOff val="25000"/>
                    </a:schemeClr>
                  </a:solidFill>
                </a:rPr>
                <a:t>Community  Power</a:t>
              </a:r>
            </a:p>
            <a:p>
              <a:pPr algn="ctr"/>
              <a:r>
                <a:rPr lang="en-US" sz="1200" b="1" noProof="1">
                  <a:solidFill>
                    <a:schemeClr val="tx1">
                      <a:lumMod val="75000"/>
                      <a:lumOff val="25000"/>
                    </a:schemeClr>
                  </a:solidFill>
                </a:rPr>
                <a:t>“Community Engagement”</a:t>
              </a:r>
            </a:p>
          </p:txBody>
        </p:sp>
      </p:grpSp>
      <p:grpSp>
        <p:nvGrpSpPr>
          <p:cNvPr id="97" name="Graphic 152" title="3D Icons">
            <a:extLst>
              <a:ext uri="{FF2B5EF4-FFF2-40B4-BE49-F238E27FC236}">
                <a16:creationId xmlns:a16="http://schemas.microsoft.com/office/drawing/2014/main" id="{1700FB2C-5D90-48B9-A0C7-1CA5684563A2}"/>
              </a:ext>
            </a:extLst>
          </p:cNvPr>
          <p:cNvGrpSpPr/>
          <p:nvPr/>
        </p:nvGrpSpPr>
        <p:grpSpPr>
          <a:xfrm>
            <a:off x="7865352" y="4058220"/>
            <a:ext cx="735037" cy="735037"/>
            <a:chOff x="1448268" y="5689909"/>
            <a:chExt cx="342900" cy="342900"/>
          </a:xfrm>
          <a:solidFill>
            <a:schemeClr val="bg1"/>
          </a:solidFill>
          <a:scene3d>
            <a:camera prst="isometricTopUp"/>
            <a:lightRig rig="balanced" dir="t"/>
          </a:scene3d>
        </p:grpSpPr>
        <p:sp>
          <p:nvSpPr>
            <p:cNvPr id="98"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99"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grpSp>
        <p:nvGrpSpPr>
          <p:cNvPr id="100" name="Graphic 152" title="3D Icons">
            <a:extLst>
              <a:ext uri="{FF2B5EF4-FFF2-40B4-BE49-F238E27FC236}">
                <a16:creationId xmlns:a16="http://schemas.microsoft.com/office/drawing/2014/main" id="{1700FB2C-5D90-48B9-A0C7-1CA5684563A2}"/>
              </a:ext>
            </a:extLst>
          </p:cNvPr>
          <p:cNvGrpSpPr/>
          <p:nvPr/>
        </p:nvGrpSpPr>
        <p:grpSpPr>
          <a:xfrm>
            <a:off x="8668926" y="3201705"/>
            <a:ext cx="735037" cy="735037"/>
            <a:chOff x="1448268" y="5689909"/>
            <a:chExt cx="342900" cy="342900"/>
          </a:xfrm>
          <a:solidFill>
            <a:schemeClr val="bg1"/>
          </a:solidFill>
          <a:scene3d>
            <a:camera prst="isometricTopUp"/>
            <a:lightRig rig="balanced" dir="t"/>
          </a:scene3d>
        </p:grpSpPr>
        <p:sp>
          <p:nvSpPr>
            <p:cNvPr id="101"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102"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grpSp>
        <p:nvGrpSpPr>
          <p:cNvPr id="104" name="Graphic 152" title="3D Icons">
            <a:extLst>
              <a:ext uri="{FF2B5EF4-FFF2-40B4-BE49-F238E27FC236}">
                <a16:creationId xmlns:a16="http://schemas.microsoft.com/office/drawing/2014/main" id="{1700FB2C-5D90-48B9-A0C7-1CA5684563A2}"/>
              </a:ext>
            </a:extLst>
          </p:cNvPr>
          <p:cNvGrpSpPr/>
          <p:nvPr/>
        </p:nvGrpSpPr>
        <p:grpSpPr>
          <a:xfrm>
            <a:off x="2986438" y="4683249"/>
            <a:ext cx="735037" cy="735037"/>
            <a:chOff x="1448268" y="5689909"/>
            <a:chExt cx="342900" cy="342900"/>
          </a:xfrm>
          <a:solidFill>
            <a:schemeClr val="bg1"/>
          </a:solidFill>
          <a:scene3d>
            <a:camera prst="isometricTopUp"/>
            <a:lightRig rig="balanced" dir="t"/>
          </a:scene3d>
        </p:grpSpPr>
        <p:sp>
          <p:nvSpPr>
            <p:cNvPr id="105"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106"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grpSp>
        <p:nvGrpSpPr>
          <p:cNvPr id="107" name="Group 106" title="Milestone Flag">
            <a:extLst>
              <a:ext uri="{FF2B5EF4-FFF2-40B4-BE49-F238E27FC236}">
                <a16:creationId xmlns:a16="http://schemas.microsoft.com/office/drawing/2014/main" id="{74017222-89B7-489D-B4B8-D0CA3FBA35D9}"/>
              </a:ext>
            </a:extLst>
          </p:cNvPr>
          <p:cNvGrpSpPr/>
          <p:nvPr/>
        </p:nvGrpSpPr>
        <p:grpSpPr>
          <a:xfrm>
            <a:off x="5926838" y="3751082"/>
            <a:ext cx="2160000" cy="2361331"/>
            <a:chOff x="3157545" y="-4710"/>
            <a:chExt cx="2160000" cy="2361331"/>
          </a:xfrm>
        </p:grpSpPr>
        <p:sp>
          <p:nvSpPr>
            <p:cNvPr id="108" name="Rectangle 107">
              <a:extLst>
                <a:ext uri="{FF2B5EF4-FFF2-40B4-BE49-F238E27FC236}">
                  <a16:creationId xmlns:a16="http://schemas.microsoft.com/office/drawing/2014/main" id="{2485DF45-E947-4746-ACC9-DD59FB99A0CD}"/>
                </a:ext>
              </a:extLst>
            </p:cNvPr>
            <p:cNvSpPr/>
            <p:nvPr/>
          </p:nvSpPr>
          <p:spPr>
            <a:xfrm>
              <a:off x="3459852" y="-4710"/>
              <a:ext cx="28388" cy="1249815"/>
            </a:xfrm>
            <a:prstGeom prst="rect">
              <a:avLst/>
            </a:prstGeom>
            <a:gradFill flip="none" rotWithShape="1">
              <a:gsLst>
                <a:gs pos="0">
                  <a:schemeClr val="bg1">
                    <a:lumMod val="50000"/>
                  </a:schemeClr>
                </a:gs>
                <a:gs pos="49000">
                  <a:schemeClr val="bg1">
                    <a:lumMod val="85000"/>
                  </a:schemeClr>
                </a:gs>
                <a:gs pos="100000">
                  <a:schemeClr val="bg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4C42714-2CB7-42B3-8060-79A01E9913EF}"/>
                </a:ext>
              </a:extLst>
            </p:cNvPr>
            <p:cNvSpPr/>
            <p:nvPr/>
          </p:nvSpPr>
          <p:spPr>
            <a:xfrm>
              <a:off x="4981768" y="844344"/>
              <a:ext cx="28388" cy="1512277"/>
            </a:xfrm>
            <a:prstGeom prst="rect">
              <a:avLst/>
            </a:prstGeom>
            <a:gradFill flip="none" rotWithShape="1">
              <a:gsLst>
                <a:gs pos="0">
                  <a:schemeClr val="bg1">
                    <a:lumMod val="50000"/>
                  </a:schemeClr>
                </a:gs>
                <a:gs pos="49000">
                  <a:schemeClr val="bg1">
                    <a:lumMod val="85000"/>
                  </a:schemeClr>
                </a:gs>
                <a:gs pos="100000">
                  <a:schemeClr val="bg1">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title="Milestone Flag">
              <a:extLst>
                <a:ext uri="{FF2B5EF4-FFF2-40B4-BE49-F238E27FC236}">
                  <a16:creationId xmlns:a16="http://schemas.microsoft.com/office/drawing/2014/main" id="{CFD1EBC6-3E9A-4268-93AF-83B28CEEB49D}"/>
                </a:ext>
              </a:extLst>
            </p:cNvPr>
            <p:cNvSpPr/>
            <p:nvPr/>
          </p:nvSpPr>
          <p:spPr>
            <a:xfrm>
              <a:off x="3157545" y="388483"/>
              <a:ext cx="2160000" cy="609632"/>
            </a:xfrm>
            <a:prstGeom prst="rect">
              <a:avLst/>
            </a:prstGeom>
            <a:gradFill>
              <a:gsLst>
                <a:gs pos="0">
                  <a:schemeClr val="bg1">
                    <a:lumMod val="85000"/>
                  </a:schemeClr>
                </a:gs>
                <a:gs pos="100000">
                  <a:schemeClr val="bg1">
                    <a:lumMod val="50000"/>
                  </a:schemeClr>
                </a:gs>
              </a:gsLst>
              <a:path path="circle">
                <a:fillToRect l="50000" t="-80000" r="50000" b="180000"/>
              </a:path>
            </a:gradFill>
            <a:ln>
              <a:noFill/>
            </a:ln>
            <a:scene3d>
              <a:camera prst="isometricLeftDown"/>
              <a:lightRig rig="balanced" dir="t"/>
            </a:scene3d>
            <a:sp3d extrusionH="12700"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lumMod val="75000"/>
                      <a:lumOff val="25000"/>
                    </a:schemeClr>
                  </a:solidFill>
                  <a:latin typeface="+mj-lt"/>
                </a:rPr>
                <a:t>START</a:t>
              </a:r>
            </a:p>
          </p:txBody>
        </p:sp>
      </p:grpSp>
      <p:pic>
        <p:nvPicPr>
          <p:cNvPr id="111" name="Picture 110"/>
          <p:cNvPicPr>
            <a:picLocks noChangeAspect="1"/>
          </p:cNvPicPr>
          <p:nvPr/>
        </p:nvPicPr>
        <p:blipFill>
          <a:blip r:embed="rId5"/>
          <a:stretch>
            <a:fillRect/>
          </a:stretch>
        </p:blipFill>
        <p:spPr>
          <a:xfrm>
            <a:off x="1446290" y="320838"/>
            <a:ext cx="2021188" cy="742982"/>
          </a:xfrm>
          <a:prstGeom prst="rect">
            <a:avLst/>
          </a:prstGeom>
        </p:spPr>
      </p:pic>
      <p:pic>
        <p:nvPicPr>
          <p:cNvPr id="112" name="Picture 1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2742" y="376051"/>
            <a:ext cx="621650" cy="632556"/>
          </a:xfrm>
          <a:prstGeom prst="rect">
            <a:avLst/>
          </a:prstGeom>
        </p:spPr>
      </p:pic>
      <p:sp>
        <p:nvSpPr>
          <p:cNvPr id="113" name="TextBox 112"/>
          <p:cNvSpPr txBox="1"/>
          <p:nvPr/>
        </p:nvSpPr>
        <p:spPr>
          <a:xfrm>
            <a:off x="1557710" y="1167951"/>
            <a:ext cx="2805576" cy="400110"/>
          </a:xfrm>
          <a:prstGeom prst="rect">
            <a:avLst/>
          </a:prstGeom>
          <a:noFill/>
        </p:spPr>
        <p:txBody>
          <a:bodyPr wrap="none" rtlCol="0">
            <a:spAutoFit/>
          </a:bodyPr>
          <a:lstStyle/>
          <a:p>
            <a:r>
              <a:rPr lang="en-IE" sz="2000" b="1" i="1" u="sng" dirty="0"/>
              <a:t>“The Journey so far..”</a:t>
            </a:r>
          </a:p>
        </p:txBody>
      </p:sp>
    </p:spTree>
    <p:extLst>
      <p:ext uri="{BB962C8B-B14F-4D97-AF65-F5344CB8AC3E}">
        <p14:creationId xmlns:p14="http://schemas.microsoft.com/office/powerpoint/2010/main" val="268171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3D Icons">
            <a:extLst>
              <a:ext uri="{FF2B5EF4-FFF2-40B4-BE49-F238E27FC236}">
                <a16:creationId xmlns:a16="http://schemas.microsoft.com/office/drawing/2014/main" id="{576AD287-65FE-48A1-98C3-5BABE9B397C8}"/>
              </a:ext>
            </a:extLst>
          </p:cNvPr>
          <p:cNvGrpSpPr/>
          <p:nvPr/>
        </p:nvGrpSpPr>
        <p:grpSpPr>
          <a:xfrm>
            <a:off x="474618" y="340795"/>
            <a:ext cx="3811631" cy="2288105"/>
            <a:chOff x="3339804" y="7534022"/>
            <a:chExt cx="2288030" cy="1453669"/>
          </a:xfrm>
        </p:grpSpPr>
        <p:sp>
          <p:nvSpPr>
            <p:cNvPr id="5" name="Graphic 115">
              <a:extLst>
                <a:ext uri="{FF2B5EF4-FFF2-40B4-BE49-F238E27FC236}">
                  <a16:creationId xmlns:a16="http://schemas.microsoft.com/office/drawing/2014/main" id="{3CAC520D-3100-47A1-AA98-02CC7A56A385}"/>
                </a:ext>
              </a:extLst>
            </p:cNvPr>
            <p:cNvSpPr/>
            <p:nvPr/>
          </p:nvSpPr>
          <p:spPr>
            <a:xfrm>
              <a:off x="4448800" y="7534022"/>
              <a:ext cx="1179034" cy="304267"/>
            </a:xfrm>
            <a:custGeom>
              <a:avLst/>
              <a:gdLst>
                <a:gd name="connsiteX0" fmla="*/ 815248 w 885825"/>
                <a:gd name="connsiteY0" fmla="*/ 225967 h 228600"/>
                <a:gd name="connsiteX1" fmla="*/ 73759 w 885825"/>
                <a:gd name="connsiteY1" fmla="*/ 225967 h 228600"/>
                <a:gd name="connsiteX2" fmla="*/ 7144 w 885825"/>
                <a:gd name="connsiteY2" fmla="*/ 159358 h 228600"/>
                <a:gd name="connsiteX3" fmla="*/ 73759 w 885825"/>
                <a:gd name="connsiteY3" fmla="*/ 92743 h 228600"/>
                <a:gd name="connsiteX4" fmla="*/ 148465 w 885825"/>
                <a:gd name="connsiteY4" fmla="*/ 92743 h 228600"/>
                <a:gd name="connsiteX5" fmla="*/ 255268 w 885825"/>
                <a:gd name="connsiteY5" fmla="*/ 7144 h 228600"/>
                <a:gd name="connsiteX6" fmla="*/ 441507 w 885825"/>
                <a:gd name="connsiteY6" fmla="*/ 7144 h 228600"/>
                <a:gd name="connsiteX7" fmla="*/ 518299 w 885825"/>
                <a:gd name="connsiteY7" fmla="*/ 38621 h 228600"/>
                <a:gd name="connsiteX8" fmla="*/ 601828 w 885825"/>
                <a:gd name="connsiteY8" fmla="*/ 38621 h 228600"/>
                <a:gd name="connsiteX9" fmla="*/ 686791 w 885825"/>
                <a:gd name="connsiteY9" fmla="*/ 92743 h 228600"/>
                <a:gd name="connsiteX10" fmla="*/ 815248 w 885825"/>
                <a:gd name="connsiteY10" fmla="*/ 92743 h 228600"/>
                <a:gd name="connsiteX11" fmla="*/ 881863 w 885825"/>
                <a:gd name="connsiteY11" fmla="*/ 159358 h 228600"/>
                <a:gd name="connsiteX12" fmla="*/ 815248 w 885825"/>
                <a:gd name="connsiteY12" fmla="*/ 22596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228600">
                  <a:moveTo>
                    <a:pt x="815248" y="225967"/>
                  </a:moveTo>
                  <a:lnTo>
                    <a:pt x="73759" y="225967"/>
                  </a:lnTo>
                  <a:cubicBezTo>
                    <a:pt x="37026" y="225967"/>
                    <a:pt x="7144" y="196085"/>
                    <a:pt x="7144" y="159358"/>
                  </a:cubicBezTo>
                  <a:cubicBezTo>
                    <a:pt x="7144" y="122625"/>
                    <a:pt x="37026" y="92743"/>
                    <a:pt x="73759" y="92743"/>
                  </a:cubicBezTo>
                  <a:lnTo>
                    <a:pt x="148465" y="92743"/>
                  </a:lnTo>
                  <a:cubicBezTo>
                    <a:pt x="159363" y="43825"/>
                    <a:pt x="203113" y="7144"/>
                    <a:pt x="255268" y="7144"/>
                  </a:cubicBezTo>
                  <a:lnTo>
                    <a:pt x="441507" y="7144"/>
                  </a:lnTo>
                  <a:cubicBezTo>
                    <a:pt x="470511" y="7144"/>
                    <a:pt x="497904" y="18487"/>
                    <a:pt x="518299" y="38621"/>
                  </a:cubicBezTo>
                  <a:lnTo>
                    <a:pt x="601828" y="38621"/>
                  </a:lnTo>
                  <a:cubicBezTo>
                    <a:pt x="639072" y="38621"/>
                    <a:pt x="671735" y="60117"/>
                    <a:pt x="686791" y="92743"/>
                  </a:cubicBezTo>
                  <a:lnTo>
                    <a:pt x="815248" y="92743"/>
                  </a:lnTo>
                  <a:cubicBezTo>
                    <a:pt x="851981" y="92743"/>
                    <a:pt x="881863" y="122625"/>
                    <a:pt x="881863" y="159358"/>
                  </a:cubicBezTo>
                  <a:cubicBezTo>
                    <a:pt x="881863" y="196085"/>
                    <a:pt x="851981" y="225967"/>
                    <a:pt x="815248" y="225967"/>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Graphic 113">
              <a:extLst>
                <a:ext uri="{FF2B5EF4-FFF2-40B4-BE49-F238E27FC236}">
                  <a16:creationId xmlns:a16="http://schemas.microsoft.com/office/drawing/2014/main" id="{8E1C9FD2-1128-448E-952C-D7FCC65EA609}"/>
                </a:ext>
              </a:extLst>
            </p:cNvPr>
            <p:cNvSpPr/>
            <p:nvPr/>
          </p:nvSpPr>
          <p:spPr>
            <a:xfrm>
              <a:off x="4536900" y="8177919"/>
              <a:ext cx="912800" cy="367656"/>
            </a:xfrm>
            <a:custGeom>
              <a:avLst/>
              <a:gdLst>
                <a:gd name="connsiteX0" fmla="*/ 575770 w 685800"/>
                <a:gd name="connsiteY0" fmla="*/ 276435 h 276225"/>
                <a:gd name="connsiteX1" fmla="*/ 430388 w 685800"/>
                <a:gd name="connsiteY1" fmla="*/ 276435 h 276225"/>
                <a:gd name="connsiteX2" fmla="*/ 422300 w 685800"/>
                <a:gd name="connsiteY2" fmla="*/ 276104 h 276225"/>
                <a:gd name="connsiteX3" fmla="*/ 413319 w 685800"/>
                <a:gd name="connsiteY3" fmla="*/ 276435 h 276225"/>
                <a:gd name="connsiteX4" fmla="*/ 115640 w 685800"/>
                <a:gd name="connsiteY4" fmla="*/ 276435 h 276225"/>
                <a:gd name="connsiteX5" fmla="*/ 7144 w 685800"/>
                <a:gd name="connsiteY5" fmla="*/ 167938 h 276225"/>
                <a:gd name="connsiteX6" fmla="*/ 115640 w 685800"/>
                <a:gd name="connsiteY6" fmla="*/ 59443 h 276225"/>
                <a:gd name="connsiteX7" fmla="*/ 116515 w 685800"/>
                <a:gd name="connsiteY7" fmla="*/ 59443 h 276225"/>
                <a:gd name="connsiteX8" fmla="*/ 223042 w 685800"/>
                <a:gd name="connsiteY8" fmla="*/ 7144 h 276225"/>
                <a:gd name="connsiteX9" fmla="*/ 413319 w 685800"/>
                <a:gd name="connsiteY9" fmla="*/ 7144 h 276225"/>
                <a:gd name="connsiteX10" fmla="*/ 519843 w 685800"/>
                <a:gd name="connsiteY10" fmla="*/ 59443 h 276225"/>
                <a:gd name="connsiteX11" fmla="*/ 575770 w 685800"/>
                <a:gd name="connsiteY11" fmla="*/ 59443 h 276225"/>
                <a:gd name="connsiteX12" fmla="*/ 684266 w 685800"/>
                <a:gd name="connsiteY12" fmla="*/ 167938 h 276225"/>
                <a:gd name="connsiteX13" fmla="*/ 575770 w 685800"/>
                <a:gd name="connsiteY13" fmla="*/ 27643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276225">
                  <a:moveTo>
                    <a:pt x="575770" y="276435"/>
                  </a:moveTo>
                  <a:lnTo>
                    <a:pt x="430388" y="276435"/>
                  </a:lnTo>
                  <a:cubicBezTo>
                    <a:pt x="427663" y="276435"/>
                    <a:pt x="424969" y="276314"/>
                    <a:pt x="422300" y="276104"/>
                  </a:cubicBezTo>
                  <a:cubicBezTo>
                    <a:pt x="419329" y="276314"/>
                    <a:pt x="416338" y="276435"/>
                    <a:pt x="413319" y="276435"/>
                  </a:cubicBezTo>
                  <a:lnTo>
                    <a:pt x="115640" y="276435"/>
                  </a:lnTo>
                  <a:cubicBezTo>
                    <a:pt x="55816" y="276435"/>
                    <a:pt x="7144" y="227763"/>
                    <a:pt x="7144" y="167938"/>
                  </a:cubicBezTo>
                  <a:cubicBezTo>
                    <a:pt x="7144" y="108114"/>
                    <a:pt x="55816" y="59443"/>
                    <a:pt x="115640" y="59443"/>
                  </a:cubicBezTo>
                  <a:lnTo>
                    <a:pt x="116515" y="59443"/>
                  </a:lnTo>
                  <a:cubicBezTo>
                    <a:pt x="141931" y="26463"/>
                    <a:pt x="180836" y="7144"/>
                    <a:pt x="223042" y="7144"/>
                  </a:cubicBezTo>
                  <a:lnTo>
                    <a:pt x="413319" y="7144"/>
                  </a:lnTo>
                  <a:cubicBezTo>
                    <a:pt x="455526" y="7144"/>
                    <a:pt x="494430" y="26468"/>
                    <a:pt x="519843" y="59443"/>
                  </a:cubicBezTo>
                  <a:lnTo>
                    <a:pt x="575770" y="59443"/>
                  </a:lnTo>
                  <a:cubicBezTo>
                    <a:pt x="635594" y="59443"/>
                    <a:pt x="684266" y="108114"/>
                    <a:pt x="684266" y="167938"/>
                  </a:cubicBezTo>
                  <a:cubicBezTo>
                    <a:pt x="684266" y="227763"/>
                    <a:pt x="635594" y="276435"/>
                    <a:pt x="575770" y="276435"/>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tlCol="0" anchor="ctr"/>
            <a:lstStyle/>
            <a:p>
              <a:endParaRPr lang="en-US" dirty="0"/>
            </a:p>
          </p:txBody>
        </p:sp>
        <p:sp>
          <p:nvSpPr>
            <p:cNvPr id="7" name="Graphic 113">
              <a:extLst>
                <a:ext uri="{FF2B5EF4-FFF2-40B4-BE49-F238E27FC236}">
                  <a16:creationId xmlns:a16="http://schemas.microsoft.com/office/drawing/2014/main" id="{1A2E1AA7-648F-4A0C-B4BD-2C03EDF5789B}"/>
                </a:ext>
              </a:extLst>
            </p:cNvPr>
            <p:cNvSpPr/>
            <p:nvPr/>
          </p:nvSpPr>
          <p:spPr>
            <a:xfrm flipH="1">
              <a:off x="4007439" y="7747415"/>
              <a:ext cx="501116" cy="201839"/>
            </a:xfrm>
            <a:custGeom>
              <a:avLst/>
              <a:gdLst>
                <a:gd name="connsiteX0" fmla="*/ 575770 w 685800"/>
                <a:gd name="connsiteY0" fmla="*/ 276435 h 276225"/>
                <a:gd name="connsiteX1" fmla="*/ 430388 w 685800"/>
                <a:gd name="connsiteY1" fmla="*/ 276435 h 276225"/>
                <a:gd name="connsiteX2" fmla="*/ 422300 w 685800"/>
                <a:gd name="connsiteY2" fmla="*/ 276104 h 276225"/>
                <a:gd name="connsiteX3" fmla="*/ 413319 w 685800"/>
                <a:gd name="connsiteY3" fmla="*/ 276435 h 276225"/>
                <a:gd name="connsiteX4" fmla="*/ 115640 w 685800"/>
                <a:gd name="connsiteY4" fmla="*/ 276435 h 276225"/>
                <a:gd name="connsiteX5" fmla="*/ 7144 w 685800"/>
                <a:gd name="connsiteY5" fmla="*/ 167938 h 276225"/>
                <a:gd name="connsiteX6" fmla="*/ 115640 w 685800"/>
                <a:gd name="connsiteY6" fmla="*/ 59443 h 276225"/>
                <a:gd name="connsiteX7" fmla="*/ 116515 w 685800"/>
                <a:gd name="connsiteY7" fmla="*/ 59443 h 276225"/>
                <a:gd name="connsiteX8" fmla="*/ 223042 w 685800"/>
                <a:gd name="connsiteY8" fmla="*/ 7144 h 276225"/>
                <a:gd name="connsiteX9" fmla="*/ 413319 w 685800"/>
                <a:gd name="connsiteY9" fmla="*/ 7144 h 276225"/>
                <a:gd name="connsiteX10" fmla="*/ 519843 w 685800"/>
                <a:gd name="connsiteY10" fmla="*/ 59443 h 276225"/>
                <a:gd name="connsiteX11" fmla="*/ 575770 w 685800"/>
                <a:gd name="connsiteY11" fmla="*/ 59443 h 276225"/>
                <a:gd name="connsiteX12" fmla="*/ 684266 w 685800"/>
                <a:gd name="connsiteY12" fmla="*/ 167938 h 276225"/>
                <a:gd name="connsiteX13" fmla="*/ 575770 w 685800"/>
                <a:gd name="connsiteY13" fmla="*/ 27643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276225">
                  <a:moveTo>
                    <a:pt x="575770" y="276435"/>
                  </a:moveTo>
                  <a:lnTo>
                    <a:pt x="430388" y="276435"/>
                  </a:lnTo>
                  <a:cubicBezTo>
                    <a:pt x="427663" y="276435"/>
                    <a:pt x="424969" y="276314"/>
                    <a:pt x="422300" y="276104"/>
                  </a:cubicBezTo>
                  <a:cubicBezTo>
                    <a:pt x="419329" y="276314"/>
                    <a:pt x="416338" y="276435"/>
                    <a:pt x="413319" y="276435"/>
                  </a:cubicBezTo>
                  <a:lnTo>
                    <a:pt x="115640" y="276435"/>
                  </a:lnTo>
                  <a:cubicBezTo>
                    <a:pt x="55816" y="276435"/>
                    <a:pt x="7144" y="227763"/>
                    <a:pt x="7144" y="167938"/>
                  </a:cubicBezTo>
                  <a:cubicBezTo>
                    <a:pt x="7144" y="108114"/>
                    <a:pt x="55816" y="59443"/>
                    <a:pt x="115640" y="59443"/>
                  </a:cubicBezTo>
                  <a:lnTo>
                    <a:pt x="116515" y="59443"/>
                  </a:lnTo>
                  <a:cubicBezTo>
                    <a:pt x="141931" y="26463"/>
                    <a:pt x="180836" y="7144"/>
                    <a:pt x="223042" y="7144"/>
                  </a:cubicBezTo>
                  <a:lnTo>
                    <a:pt x="413319" y="7144"/>
                  </a:lnTo>
                  <a:cubicBezTo>
                    <a:pt x="455526" y="7144"/>
                    <a:pt x="494430" y="26468"/>
                    <a:pt x="519843" y="59443"/>
                  </a:cubicBezTo>
                  <a:lnTo>
                    <a:pt x="575770" y="59443"/>
                  </a:lnTo>
                  <a:cubicBezTo>
                    <a:pt x="635594" y="59443"/>
                    <a:pt x="684266" y="108114"/>
                    <a:pt x="684266" y="167938"/>
                  </a:cubicBezTo>
                  <a:cubicBezTo>
                    <a:pt x="684266" y="227763"/>
                    <a:pt x="635594" y="276435"/>
                    <a:pt x="575770" y="276435"/>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tlCol="0" anchor="ctr"/>
            <a:lstStyle/>
            <a:p>
              <a:endParaRPr lang="en-US" dirty="0"/>
            </a:p>
          </p:txBody>
        </p:sp>
        <p:sp>
          <p:nvSpPr>
            <p:cNvPr id="8" name="Graphic 117">
              <a:extLst>
                <a:ext uri="{FF2B5EF4-FFF2-40B4-BE49-F238E27FC236}">
                  <a16:creationId xmlns:a16="http://schemas.microsoft.com/office/drawing/2014/main" id="{D8ECF39A-D695-4FE6-94AA-A195E4A348D6}"/>
                </a:ext>
              </a:extLst>
            </p:cNvPr>
            <p:cNvSpPr/>
            <p:nvPr/>
          </p:nvSpPr>
          <p:spPr>
            <a:xfrm flipH="1">
              <a:off x="3872810" y="7819868"/>
              <a:ext cx="1191711" cy="628866"/>
            </a:xfrm>
            <a:custGeom>
              <a:avLst/>
              <a:gdLst>
                <a:gd name="connsiteX0" fmla="*/ 581886 w 895350"/>
                <a:gd name="connsiteY0" fmla="*/ 264170 h 266700"/>
                <a:gd name="connsiteX1" fmla="*/ 339873 w 895350"/>
                <a:gd name="connsiteY1" fmla="*/ 264170 h 266700"/>
                <a:gd name="connsiteX2" fmla="*/ 279580 w 895350"/>
                <a:gd name="connsiteY2" fmla="*/ 234818 h 266700"/>
                <a:gd name="connsiteX3" fmla="*/ 250465 w 895350"/>
                <a:gd name="connsiteY3" fmla="*/ 219927 h 266700"/>
                <a:gd name="connsiteX4" fmla="*/ 71211 w 895350"/>
                <a:gd name="connsiteY4" fmla="*/ 219927 h 266700"/>
                <a:gd name="connsiteX5" fmla="*/ 25102 w 895350"/>
                <a:gd name="connsiteY5" fmla="*/ 200341 h 266700"/>
                <a:gd name="connsiteX6" fmla="*/ 7187 w 895350"/>
                <a:gd name="connsiteY6" fmla="*/ 153531 h 266700"/>
                <a:gd name="connsiteX7" fmla="*/ 72179 w 895350"/>
                <a:gd name="connsiteY7" fmla="*/ 91776 h 266700"/>
                <a:gd name="connsiteX8" fmla="*/ 99460 w 895350"/>
                <a:gd name="connsiteY8" fmla="*/ 91776 h 266700"/>
                <a:gd name="connsiteX9" fmla="*/ 175334 w 895350"/>
                <a:gd name="connsiteY9" fmla="*/ 46816 h 266700"/>
                <a:gd name="connsiteX10" fmla="*/ 195612 w 895350"/>
                <a:gd name="connsiteY10" fmla="*/ 46816 h 266700"/>
                <a:gd name="connsiteX11" fmla="*/ 215072 w 895350"/>
                <a:gd name="connsiteY11" fmla="*/ 38607 h 266700"/>
                <a:gd name="connsiteX12" fmla="*/ 290593 w 895350"/>
                <a:gd name="connsiteY12" fmla="*/ 7144 h 266700"/>
                <a:gd name="connsiteX13" fmla="*/ 522160 w 895350"/>
                <a:gd name="connsiteY13" fmla="*/ 7144 h 266700"/>
                <a:gd name="connsiteX14" fmla="*/ 609280 w 895350"/>
                <a:gd name="connsiteY14" fmla="*/ 52486 h 266700"/>
                <a:gd name="connsiteX15" fmla="*/ 631697 w 895350"/>
                <a:gd name="connsiteY15" fmla="*/ 64289 h 266700"/>
                <a:gd name="connsiteX16" fmla="*/ 686615 w 895350"/>
                <a:gd name="connsiteY16" fmla="*/ 64289 h 266700"/>
                <a:gd name="connsiteX17" fmla="*/ 745942 w 895350"/>
                <a:gd name="connsiteY17" fmla="*/ 91776 h 266700"/>
                <a:gd name="connsiteX18" fmla="*/ 823184 w 895350"/>
                <a:gd name="connsiteY18" fmla="*/ 91776 h 266700"/>
                <a:gd name="connsiteX19" fmla="*/ 888184 w 895350"/>
                <a:gd name="connsiteY19" fmla="*/ 153531 h 266700"/>
                <a:gd name="connsiteX20" fmla="*/ 870251 w 895350"/>
                <a:gd name="connsiteY20" fmla="*/ 200351 h 266700"/>
                <a:gd name="connsiteX21" fmla="*/ 824151 w 895350"/>
                <a:gd name="connsiteY21" fmla="*/ 219927 h 266700"/>
                <a:gd name="connsiteX22" fmla="*/ 711237 w 895350"/>
                <a:gd name="connsiteY22" fmla="*/ 219927 h 266700"/>
                <a:gd name="connsiteX23" fmla="*/ 699572 w 895350"/>
                <a:gd name="connsiteY23" fmla="*/ 218843 h 266700"/>
                <a:gd name="connsiteX24" fmla="*/ 686615 w 895350"/>
                <a:gd name="connsiteY24" fmla="*/ 219927 h 266700"/>
                <a:gd name="connsiteX25" fmla="*/ 671295 w 895350"/>
                <a:gd name="connsiteY25" fmla="*/ 219927 h 266700"/>
                <a:gd name="connsiteX26" fmla="*/ 642180 w 895350"/>
                <a:gd name="connsiteY26" fmla="*/ 234823 h 266700"/>
                <a:gd name="connsiteX27" fmla="*/ 581886 w 895350"/>
                <a:gd name="connsiteY27" fmla="*/ 2641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266700">
                  <a:moveTo>
                    <a:pt x="581886" y="264170"/>
                  </a:moveTo>
                  <a:lnTo>
                    <a:pt x="339873" y="264170"/>
                  </a:lnTo>
                  <a:cubicBezTo>
                    <a:pt x="316191" y="264170"/>
                    <a:pt x="294211" y="253473"/>
                    <a:pt x="279580" y="234818"/>
                  </a:cubicBezTo>
                  <a:cubicBezTo>
                    <a:pt x="272157" y="225354"/>
                    <a:pt x="261543" y="219927"/>
                    <a:pt x="250465" y="219927"/>
                  </a:cubicBezTo>
                  <a:lnTo>
                    <a:pt x="71211" y="219927"/>
                  </a:lnTo>
                  <a:cubicBezTo>
                    <a:pt x="53668" y="219927"/>
                    <a:pt x="37287" y="212973"/>
                    <a:pt x="25102" y="200341"/>
                  </a:cubicBezTo>
                  <a:cubicBezTo>
                    <a:pt x="12917" y="187714"/>
                    <a:pt x="6554" y="171092"/>
                    <a:pt x="7187" y="153531"/>
                  </a:cubicBezTo>
                  <a:cubicBezTo>
                    <a:pt x="8405" y="118904"/>
                    <a:pt x="36962" y="91776"/>
                    <a:pt x="72179" y="91776"/>
                  </a:cubicBezTo>
                  <a:lnTo>
                    <a:pt x="99460" y="91776"/>
                  </a:lnTo>
                  <a:cubicBezTo>
                    <a:pt x="114446" y="64619"/>
                    <a:pt x="143513" y="46816"/>
                    <a:pt x="175334" y="46816"/>
                  </a:cubicBezTo>
                  <a:lnTo>
                    <a:pt x="195612" y="46816"/>
                  </a:lnTo>
                  <a:cubicBezTo>
                    <a:pt x="202905" y="46816"/>
                    <a:pt x="209816" y="43900"/>
                    <a:pt x="215072" y="38607"/>
                  </a:cubicBezTo>
                  <a:cubicBezTo>
                    <a:pt x="235191" y="18320"/>
                    <a:pt x="262018" y="7144"/>
                    <a:pt x="290593" y="7144"/>
                  </a:cubicBezTo>
                  <a:lnTo>
                    <a:pt x="522160" y="7144"/>
                  </a:lnTo>
                  <a:cubicBezTo>
                    <a:pt x="556791" y="7144"/>
                    <a:pt x="589365" y="24092"/>
                    <a:pt x="609280" y="52486"/>
                  </a:cubicBezTo>
                  <a:cubicBezTo>
                    <a:pt x="614470" y="59880"/>
                    <a:pt x="622843" y="64289"/>
                    <a:pt x="631697" y="64289"/>
                  </a:cubicBezTo>
                  <a:lnTo>
                    <a:pt x="686615" y="64289"/>
                  </a:lnTo>
                  <a:cubicBezTo>
                    <a:pt x="709655" y="64289"/>
                    <a:pt x="731310" y="74549"/>
                    <a:pt x="745942" y="91776"/>
                  </a:cubicBezTo>
                  <a:lnTo>
                    <a:pt x="823184" y="91776"/>
                  </a:lnTo>
                  <a:cubicBezTo>
                    <a:pt x="858390" y="91776"/>
                    <a:pt x="886947" y="118900"/>
                    <a:pt x="888184" y="153531"/>
                  </a:cubicBezTo>
                  <a:cubicBezTo>
                    <a:pt x="888807" y="171101"/>
                    <a:pt x="882436" y="187723"/>
                    <a:pt x="870251" y="200351"/>
                  </a:cubicBezTo>
                  <a:cubicBezTo>
                    <a:pt x="858065" y="212973"/>
                    <a:pt x="841694" y="219927"/>
                    <a:pt x="824151" y="219927"/>
                  </a:cubicBezTo>
                  <a:lnTo>
                    <a:pt x="711237" y="219927"/>
                  </a:lnTo>
                  <a:cubicBezTo>
                    <a:pt x="707330" y="219927"/>
                    <a:pt x="703433" y="219564"/>
                    <a:pt x="699572" y="218843"/>
                  </a:cubicBezTo>
                  <a:cubicBezTo>
                    <a:pt x="695294" y="219564"/>
                    <a:pt x="690959" y="219927"/>
                    <a:pt x="686615" y="219927"/>
                  </a:cubicBezTo>
                  <a:lnTo>
                    <a:pt x="671295" y="219927"/>
                  </a:lnTo>
                  <a:cubicBezTo>
                    <a:pt x="660226" y="219927"/>
                    <a:pt x="649613" y="225354"/>
                    <a:pt x="642180" y="234823"/>
                  </a:cubicBezTo>
                  <a:cubicBezTo>
                    <a:pt x="627549" y="253473"/>
                    <a:pt x="605569" y="264170"/>
                    <a:pt x="581886" y="264170"/>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Graphic 117">
              <a:extLst>
                <a:ext uri="{FF2B5EF4-FFF2-40B4-BE49-F238E27FC236}">
                  <a16:creationId xmlns:a16="http://schemas.microsoft.com/office/drawing/2014/main" id="{76F7DF95-3F0A-4C84-A59F-C44842352D40}"/>
                </a:ext>
              </a:extLst>
            </p:cNvPr>
            <p:cNvSpPr/>
            <p:nvPr/>
          </p:nvSpPr>
          <p:spPr>
            <a:xfrm>
              <a:off x="3339804" y="8632713"/>
              <a:ext cx="1191711" cy="354978"/>
            </a:xfrm>
            <a:custGeom>
              <a:avLst/>
              <a:gdLst>
                <a:gd name="connsiteX0" fmla="*/ 581886 w 895350"/>
                <a:gd name="connsiteY0" fmla="*/ 264170 h 266700"/>
                <a:gd name="connsiteX1" fmla="*/ 339873 w 895350"/>
                <a:gd name="connsiteY1" fmla="*/ 264170 h 266700"/>
                <a:gd name="connsiteX2" fmla="*/ 279580 w 895350"/>
                <a:gd name="connsiteY2" fmla="*/ 234818 h 266700"/>
                <a:gd name="connsiteX3" fmla="*/ 250465 w 895350"/>
                <a:gd name="connsiteY3" fmla="*/ 219927 h 266700"/>
                <a:gd name="connsiteX4" fmla="*/ 71211 w 895350"/>
                <a:gd name="connsiteY4" fmla="*/ 219927 h 266700"/>
                <a:gd name="connsiteX5" fmla="*/ 25102 w 895350"/>
                <a:gd name="connsiteY5" fmla="*/ 200341 h 266700"/>
                <a:gd name="connsiteX6" fmla="*/ 7187 w 895350"/>
                <a:gd name="connsiteY6" fmla="*/ 153531 h 266700"/>
                <a:gd name="connsiteX7" fmla="*/ 72179 w 895350"/>
                <a:gd name="connsiteY7" fmla="*/ 91776 h 266700"/>
                <a:gd name="connsiteX8" fmla="*/ 99460 w 895350"/>
                <a:gd name="connsiteY8" fmla="*/ 91776 h 266700"/>
                <a:gd name="connsiteX9" fmla="*/ 175334 w 895350"/>
                <a:gd name="connsiteY9" fmla="*/ 46816 h 266700"/>
                <a:gd name="connsiteX10" fmla="*/ 195612 w 895350"/>
                <a:gd name="connsiteY10" fmla="*/ 46816 h 266700"/>
                <a:gd name="connsiteX11" fmla="*/ 215072 w 895350"/>
                <a:gd name="connsiteY11" fmla="*/ 38607 h 266700"/>
                <a:gd name="connsiteX12" fmla="*/ 290593 w 895350"/>
                <a:gd name="connsiteY12" fmla="*/ 7144 h 266700"/>
                <a:gd name="connsiteX13" fmla="*/ 522160 w 895350"/>
                <a:gd name="connsiteY13" fmla="*/ 7144 h 266700"/>
                <a:gd name="connsiteX14" fmla="*/ 609280 w 895350"/>
                <a:gd name="connsiteY14" fmla="*/ 52486 h 266700"/>
                <a:gd name="connsiteX15" fmla="*/ 631697 w 895350"/>
                <a:gd name="connsiteY15" fmla="*/ 64289 h 266700"/>
                <a:gd name="connsiteX16" fmla="*/ 686615 w 895350"/>
                <a:gd name="connsiteY16" fmla="*/ 64289 h 266700"/>
                <a:gd name="connsiteX17" fmla="*/ 745942 w 895350"/>
                <a:gd name="connsiteY17" fmla="*/ 91776 h 266700"/>
                <a:gd name="connsiteX18" fmla="*/ 823184 w 895350"/>
                <a:gd name="connsiteY18" fmla="*/ 91776 h 266700"/>
                <a:gd name="connsiteX19" fmla="*/ 888184 w 895350"/>
                <a:gd name="connsiteY19" fmla="*/ 153531 h 266700"/>
                <a:gd name="connsiteX20" fmla="*/ 870251 w 895350"/>
                <a:gd name="connsiteY20" fmla="*/ 200351 h 266700"/>
                <a:gd name="connsiteX21" fmla="*/ 824151 w 895350"/>
                <a:gd name="connsiteY21" fmla="*/ 219927 h 266700"/>
                <a:gd name="connsiteX22" fmla="*/ 711237 w 895350"/>
                <a:gd name="connsiteY22" fmla="*/ 219927 h 266700"/>
                <a:gd name="connsiteX23" fmla="*/ 699572 w 895350"/>
                <a:gd name="connsiteY23" fmla="*/ 218843 h 266700"/>
                <a:gd name="connsiteX24" fmla="*/ 686615 w 895350"/>
                <a:gd name="connsiteY24" fmla="*/ 219927 h 266700"/>
                <a:gd name="connsiteX25" fmla="*/ 671295 w 895350"/>
                <a:gd name="connsiteY25" fmla="*/ 219927 h 266700"/>
                <a:gd name="connsiteX26" fmla="*/ 642180 w 895350"/>
                <a:gd name="connsiteY26" fmla="*/ 234823 h 266700"/>
                <a:gd name="connsiteX27" fmla="*/ 581886 w 895350"/>
                <a:gd name="connsiteY27" fmla="*/ 2641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266700">
                  <a:moveTo>
                    <a:pt x="581886" y="264170"/>
                  </a:moveTo>
                  <a:lnTo>
                    <a:pt x="339873" y="264170"/>
                  </a:lnTo>
                  <a:cubicBezTo>
                    <a:pt x="316191" y="264170"/>
                    <a:pt x="294211" y="253473"/>
                    <a:pt x="279580" y="234818"/>
                  </a:cubicBezTo>
                  <a:cubicBezTo>
                    <a:pt x="272157" y="225354"/>
                    <a:pt x="261543" y="219927"/>
                    <a:pt x="250465" y="219927"/>
                  </a:cubicBezTo>
                  <a:lnTo>
                    <a:pt x="71211" y="219927"/>
                  </a:lnTo>
                  <a:cubicBezTo>
                    <a:pt x="53668" y="219927"/>
                    <a:pt x="37287" y="212973"/>
                    <a:pt x="25102" y="200341"/>
                  </a:cubicBezTo>
                  <a:cubicBezTo>
                    <a:pt x="12917" y="187714"/>
                    <a:pt x="6554" y="171092"/>
                    <a:pt x="7187" y="153531"/>
                  </a:cubicBezTo>
                  <a:cubicBezTo>
                    <a:pt x="8405" y="118904"/>
                    <a:pt x="36962" y="91776"/>
                    <a:pt x="72179" y="91776"/>
                  </a:cubicBezTo>
                  <a:lnTo>
                    <a:pt x="99460" y="91776"/>
                  </a:lnTo>
                  <a:cubicBezTo>
                    <a:pt x="114446" y="64619"/>
                    <a:pt x="143513" y="46816"/>
                    <a:pt x="175334" y="46816"/>
                  </a:cubicBezTo>
                  <a:lnTo>
                    <a:pt x="195612" y="46816"/>
                  </a:lnTo>
                  <a:cubicBezTo>
                    <a:pt x="202905" y="46816"/>
                    <a:pt x="209816" y="43900"/>
                    <a:pt x="215072" y="38607"/>
                  </a:cubicBezTo>
                  <a:cubicBezTo>
                    <a:pt x="235191" y="18320"/>
                    <a:pt x="262018" y="7144"/>
                    <a:pt x="290593" y="7144"/>
                  </a:cubicBezTo>
                  <a:lnTo>
                    <a:pt x="522160" y="7144"/>
                  </a:lnTo>
                  <a:cubicBezTo>
                    <a:pt x="556791" y="7144"/>
                    <a:pt x="589365" y="24092"/>
                    <a:pt x="609280" y="52486"/>
                  </a:cubicBezTo>
                  <a:cubicBezTo>
                    <a:pt x="614470" y="59880"/>
                    <a:pt x="622843" y="64289"/>
                    <a:pt x="631697" y="64289"/>
                  </a:cubicBezTo>
                  <a:lnTo>
                    <a:pt x="686615" y="64289"/>
                  </a:lnTo>
                  <a:cubicBezTo>
                    <a:pt x="709655" y="64289"/>
                    <a:pt x="731310" y="74549"/>
                    <a:pt x="745942" y="91776"/>
                  </a:cubicBezTo>
                  <a:lnTo>
                    <a:pt x="823184" y="91776"/>
                  </a:lnTo>
                  <a:cubicBezTo>
                    <a:pt x="858390" y="91776"/>
                    <a:pt x="886947" y="118900"/>
                    <a:pt x="888184" y="153531"/>
                  </a:cubicBezTo>
                  <a:cubicBezTo>
                    <a:pt x="888807" y="171101"/>
                    <a:pt x="882436" y="187723"/>
                    <a:pt x="870251" y="200351"/>
                  </a:cubicBezTo>
                  <a:cubicBezTo>
                    <a:pt x="858065" y="212973"/>
                    <a:pt x="841694" y="219927"/>
                    <a:pt x="824151" y="219927"/>
                  </a:cubicBezTo>
                  <a:lnTo>
                    <a:pt x="711237" y="219927"/>
                  </a:lnTo>
                  <a:cubicBezTo>
                    <a:pt x="707330" y="219927"/>
                    <a:pt x="703433" y="219564"/>
                    <a:pt x="699572" y="218843"/>
                  </a:cubicBezTo>
                  <a:cubicBezTo>
                    <a:pt x="695294" y="219564"/>
                    <a:pt x="690959" y="219927"/>
                    <a:pt x="686615" y="219927"/>
                  </a:cubicBezTo>
                  <a:lnTo>
                    <a:pt x="671295" y="219927"/>
                  </a:lnTo>
                  <a:cubicBezTo>
                    <a:pt x="660226" y="219927"/>
                    <a:pt x="649613" y="225354"/>
                    <a:pt x="642180" y="234823"/>
                  </a:cubicBezTo>
                  <a:cubicBezTo>
                    <a:pt x="627549" y="253473"/>
                    <a:pt x="605569" y="264170"/>
                    <a:pt x="581886" y="264170"/>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Rectangle 9"/>
          <p:cNvSpPr/>
          <p:nvPr/>
        </p:nvSpPr>
        <p:spPr>
          <a:xfrm>
            <a:off x="7019997" y="1685648"/>
            <a:ext cx="5172003" cy="1754326"/>
          </a:xfrm>
          <a:prstGeom prst="rect">
            <a:avLst/>
          </a:prstGeom>
        </p:spPr>
        <p:txBody>
          <a:bodyPr wrap="square">
            <a:spAutoFit/>
          </a:bodyPr>
          <a:lstStyle/>
          <a:p>
            <a:r>
              <a:rPr lang="en-IE" dirty="0"/>
              <a:t>Among the measures were that groups would have to be in existence for at least three years, have at least 100 members, be personally and substantially affected by a development, and have enough money to cover legal costs.</a:t>
            </a:r>
          </a:p>
        </p:txBody>
      </p:sp>
      <p:sp>
        <p:nvSpPr>
          <p:cNvPr id="11" name="Rectangle 10"/>
          <p:cNvSpPr/>
          <p:nvPr/>
        </p:nvSpPr>
        <p:spPr>
          <a:xfrm>
            <a:off x="6896100" y="340795"/>
            <a:ext cx="5410200" cy="1200329"/>
          </a:xfrm>
          <a:prstGeom prst="rect">
            <a:avLst/>
          </a:prstGeom>
        </p:spPr>
        <p:txBody>
          <a:bodyPr wrap="square">
            <a:spAutoFit/>
          </a:bodyPr>
          <a:lstStyle/>
          <a:p>
            <a:r>
              <a:rPr lang="en-IE" dirty="0">
                <a:solidFill>
                  <a:srgbClr val="333333"/>
                </a:solidFill>
                <a:latin typeface="Georgia" panose="02040502050405020303" pitchFamily="18" charset="0"/>
              </a:rPr>
              <a:t>The government had put forward plans to restrict the right of community groups, non-governmental organisations, and citizens from taking legal action against developments around the country.</a:t>
            </a:r>
            <a:endParaRPr lang="en-IE" dirty="0"/>
          </a:p>
        </p:txBody>
      </p:sp>
      <p:sp>
        <p:nvSpPr>
          <p:cNvPr id="12" name="Rectangle 11"/>
          <p:cNvSpPr/>
          <p:nvPr/>
        </p:nvSpPr>
        <p:spPr>
          <a:xfrm>
            <a:off x="7019997" y="3496011"/>
            <a:ext cx="4171806" cy="923330"/>
          </a:xfrm>
          <a:prstGeom prst="rect">
            <a:avLst/>
          </a:prstGeom>
        </p:spPr>
        <p:txBody>
          <a:bodyPr wrap="square">
            <a:spAutoFit/>
          </a:bodyPr>
          <a:lstStyle/>
          <a:p>
            <a:r>
              <a:rPr lang="en-IE" dirty="0">
                <a:solidFill>
                  <a:srgbClr val="333333"/>
                </a:solidFill>
                <a:latin typeface="Georgia" panose="02040502050405020303" pitchFamily="18" charset="0"/>
              </a:rPr>
              <a:t>294 submissions received as part of a public consultation, a significant majority of which opposed the plans.</a:t>
            </a:r>
            <a:endParaRPr lang="en-IE" dirty="0"/>
          </a:p>
        </p:txBody>
      </p:sp>
      <p:sp>
        <p:nvSpPr>
          <p:cNvPr id="13" name="Rectangle 12"/>
          <p:cNvSpPr/>
          <p:nvPr/>
        </p:nvSpPr>
        <p:spPr>
          <a:xfrm>
            <a:off x="6937112" y="4552134"/>
            <a:ext cx="4254691" cy="369332"/>
          </a:xfrm>
          <a:prstGeom prst="rect">
            <a:avLst/>
          </a:prstGeom>
        </p:spPr>
        <p:txBody>
          <a:bodyPr wrap="none">
            <a:spAutoFit/>
          </a:bodyPr>
          <a:lstStyle/>
          <a:p>
            <a:r>
              <a:rPr lang="en-IE" dirty="0">
                <a:solidFill>
                  <a:srgbClr val="333333"/>
                </a:solidFill>
                <a:latin typeface="Georgia" panose="02040502050405020303" pitchFamily="18" charset="0"/>
              </a:rPr>
              <a:t>“a total travesty of the rights of citizens”</a:t>
            </a:r>
            <a:endParaRPr lang="en-IE" dirty="0"/>
          </a:p>
        </p:txBody>
      </p:sp>
      <p:sp>
        <p:nvSpPr>
          <p:cNvPr id="14" name="Rectangle 13"/>
          <p:cNvSpPr/>
          <p:nvPr/>
        </p:nvSpPr>
        <p:spPr>
          <a:xfrm>
            <a:off x="7019997" y="5054260"/>
            <a:ext cx="4760691" cy="1754326"/>
          </a:xfrm>
          <a:prstGeom prst="rect">
            <a:avLst/>
          </a:prstGeom>
        </p:spPr>
        <p:txBody>
          <a:bodyPr wrap="square">
            <a:spAutoFit/>
          </a:bodyPr>
          <a:lstStyle/>
          <a:p>
            <a:r>
              <a:rPr lang="en-IE" dirty="0"/>
              <a:t>“We must be careful not to allow a situation to develop where judicial review in effect becomes a de facto</a:t>
            </a:r>
            <a:r>
              <a:rPr lang="en-IE" i="1" dirty="0"/>
              <a:t> </a:t>
            </a:r>
            <a:r>
              <a:rPr lang="en-IE" dirty="0"/>
              <a:t>additional step in the planning process for strategically important projects.”</a:t>
            </a: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2397" y="2119628"/>
            <a:ext cx="2991204" cy="2367100"/>
          </a:xfrm>
          <a:prstGeom prst="rect">
            <a:avLst/>
          </a:prstGeom>
        </p:spPr>
      </p:pic>
      <p:pic>
        <p:nvPicPr>
          <p:cNvPr id="16" name="Picture 15"/>
          <p:cNvPicPr>
            <a:picLocks noChangeAspect="1"/>
          </p:cNvPicPr>
          <p:nvPr/>
        </p:nvPicPr>
        <p:blipFill>
          <a:blip r:embed="rId3"/>
          <a:stretch>
            <a:fillRect/>
          </a:stretch>
        </p:blipFill>
        <p:spPr>
          <a:xfrm>
            <a:off x="1833219" y="4673357"/>
            <a:ext cx="4906060" cy="1124107"/>
          </a:xfrm>
          <a:prstGeom prst="rect">
            <a:avLst/>
          </a:prstGeom>
        </p:spPr>
      </p:pic>
      <p:pic>
        <p:nvPicPr>
          <p:cNvPr id="17" name="Picture 16"/>
          <p:cNvPicPr>
            <a:picLocks noChangeAspect="1"/>
          </p:cNvPicPr>
          <p:nvPr/>
        </p:nvPicPr>
        <p:blipFill>
          <a:blip r:embed="rId4"/>
          <a:stretch>
            <a:fillRect/>
          </a:stretch>
        </p:blipFill>
        <p:spPr>
          <a:xfrm>
            <a:off x="1467254" y="6026290"/>
            <a:ext cx="5506218" cy="504895"/>
          </a:xfrm>
          <a:prstGeom prst="rect">
            <a:avLst/>
          </a:prstGeom>
        </p:spPr>
      </p:pic>
    </p:spTree>
    <p:extLst>
      <p:ext uri="{BB962C8B-B14F-4D97-AF65-F5344CB8AC3E}">
        <p14:creationId xmlns:p14="http://schemas.microsoft.com/office/powerpoint/2010/main" val="291445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ircular 47" title="Gameboard Tile">
            <a:extLst>
              <a:ext uri="{FF2B5EF4-FFF2-40B4-BE49-F238E27FC236}">
                <a16:creationId xmlns:a16="http://schemas.microsoft.com/office/drawing/2014/main" id="{9D998092-39BA-4EA9-8EDF-6B8DA11FAAC2}"/>
              </a:ext>
            </a:extLst>
          </p:cNvPr>
          <p:cNvSpPr/>
          <p:nvPr/>
        </p:nvSpPr>
        <p:spPr>
          <a:xfrm flipH="1" flipV="1">
            <a:off x="273460" y="-1065853"/>
            <a:ext cx="3240000" cy="3240000"/>
          </a:xfrm>
          <a:prstGeom prst="circularArrow">
            <a:avLst>
              <a:gd name="adj1" fmla="val 33526"/>
              <a:gd name="adj2" fmla="val 16133"/>
              <a:gd name="adj3" fmla="val 16168432"/>
              <a:gd name="adj4" fmla="val 10800000"/>
              <a:gd name="adj5" fmla="val 16763"/>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000" b="1" dirty="0">
              <a:latin typeface="+mj-lt"/>
            </a:endParaRPr>
          </a:p>
        </p:txBody>
      </p:sp>
      <p:pic>
        <p:nvPicPr>
          <p:cNvPr id="5" name="Graphic 150" title="Icon Placeholder">
            <a:extLst>
              <a:ext uri="{FF2B5EF4-FFF2-40B4-BE49-F238E27FC236}">
                <a16:creationId xmlns:a16="http://schemas.microsoft.com/office/drawing/2014/main" id="{790118AE-8D15-4B0E-83E1-CDFF5121743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44291" y="1122068"/>
            <a:ext cx="489841" cy="489841"/>
          </a:xfrm>
          <a:prstGeom prst="rect">
            <a:avLst/>
          </a:prstGeom>
        </p:spPr>
      </p:pic>
      <p:sp>
        <p:nvSpPr>
          <p:cNvPr id="6" name="Rectangle 5"/>
          <p:cNvSpPr/>
          <p:nvPr/>
        </p:nvSpPr>
        <p:spPr>
          <a:xfrm>
            <a:off x="3981450" y="1229374"/>
            <a:ext cx="8001000" cy="2031325"/>
          </a:xfrm>
          <a:prstGeom prst="rect">
            <a:avLst/>
          </a:prstGeom>
        </p:spPr>
        <p:txBody>
          <a:bodyPr wrap="square">
            <a:spAutoFit/>
          </a:bodyPr>
          <a:lstStyle/>
          <a:p>
            <a:r>
              <a:rPr lang="en-IE" dirty="0"/>
              <a:t>Belgium, a renewable energy co-operative, </a:t>
            </a:r>
            <a:r>
              <a:rPr lang="en-IE" dirty="0" err="1"/>
              <a:t>Ecopower</a:t>
            </a:r>
            <a:r>
              <a:rPr lang="en-IE" dirty="0"/>
              <a:t>, with about 50 000 members, supplies 1.5% of the households in the Flanders region with about 90 gigawatt-hours of renewable electricity from their own wind turbines, PV installations and small hydro. Members pay USD 0.22/kWh, compared with an average retail tariff of USD 0.29/kWh (Statista, 2017). The members also get a dividend of up to 6% per annum on their holdings</a:t>
            </a:r>
          </a:p>
        </p:txBody>
      </p:sp>
      <p:sp>
        <p:nvSpPr>
          <p:cNvPr id="7" name="Rectangle 6"/>
          <p:cNvSpPr/>
          <p:nvPr/>
        </p:nvSpPr>
        <p:spPr>
          <a:xfrm>
            <a:off x="3981450" y="3594437"/>
            <a:ext cx="8001000" cy="1477328"/>
          </a:xfrm>
          <a:prstGeom prst="rect">
            <a:avLst/>
          </a:prstGeom>
        </p:spPr>
        <p:txBody>
          <a:bodyPr wrap="square">
            <a:spAutoFit/>
          </a:bodyPr>
          <a:lstStyle/>
          <a:p>
            <a:r>
              <a:rPr lang="en-IE" dirty="0"/>
              <a:t>In </a:t>
            </a:r>
            <a:r>
              <a:rPr lang="en-IE" dirty="0" err="1"/>
              <a:t>Jühnde</a:t>
            </a:r>
            <a:r>
              <a:rPr lang="en-IE" dirty="0"/>
              <a:t>, a small village in Germany, a 700 kW combined heat and power plant using biogas was implemented under a co-operative structure. The plant meets 70% of the heating needs of the village and produces double its electricity demand. The excess electricity is fed back into the grid</a:t>
            </a:r>
          </a:p>
        </p:txBody>
      </p:sp>
      <p:sp>
        <p:nvSpPr>
          <p:cNvPr id="8" name="Rectangle 7"/>
          <p:cNvSpPr/>
          <p:nvPr/>
        </p:nvSpPr>
        <p:spPr>
          <a:xfrm>
            <a:off x="3981450" y="5349740"/>
            <a:ext cx="8001000" cy="1200329"/>
          </a:xfrm>
          <a:prstGeom prst="rect">
            <a:avLst/>
          </a:prstGeom>
        </p:spPr>
        <p:txBody>
          <a:bodyPr wrap="square">
            <a:spAutoFit/>
          </a:bodyPr>
          <a:lstStyle/>
          <a:p>
            <a:r>
              <a:rPr lang="en-IE" dirty="0"/>
              <a:t>The community-owned utility in the village of Minster, Ohio, United States, has implemented a 3 MW solar project with a 7 MW, 3 megawatt-hour (MWh) battery storage system. The project has resulted in savings of USD 1 million per year for the community</a:t>
            </a:r>
          </a:p>
        </p:txBody>
      </p:sp>
      <p:sp>
        <p:nvSpPr>
          <p:cNvPr id="9" name="TextBox 8"/>
          <p:cNvSpPr txBox="1"/>
          <p:nvPr/>
        </p:nvSpPr>
        <p:spPr>
          <a:xfrm>
            <a:off x="4171950" y="554147"/>
            <a:ext cx="6934200" cy="400110"/>
          </a:xfrm>
          <a:prstGeom prst="rect">
            <a:avLst/>
          </a:prstGeom>
          <a:noFill/>
        </p:spPr>
        <p:txBody>
          <a:bodyPr wrap="square" rtlCol="0">
            <a:spAutoFit/>
          </a:bodyPr>
          <a:lstStyle/>
          <a:p>
            <a:r>
              <a:rPr lang="en-IE" sz="2000" b="1" u="sng" dirty="0"/>
              <a:t>Community Energy Ownership - Examples</a:t>
            </a:r>
          </a:p>
        </p:txBody>
      </p:sp>
    </p:spTree>
    <p:extLst>
      <p:ext uri="{BB962C8B-B14F-4D97-AF65-F5344CB8AC3E}">
        <p14:creationId xmlns:p14="http://schemas.microsoft.com/office/powerpoint/2010/main" val="217710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Gameboard Tile">
            <a:extLst>
              <a:ext uri="{FF2B5EF4-FFF2-40B4-BE49-F238E27FC236}">
                <a16:creationId xmlns:a16="http://schemas.microsoft.com/office/drawing/2014/main" id="{D8D4E6C9-675C-4FE9-B8A9-958B69CFF3D5}"/>
              </a:ext>
            </a:extLst>
          </p:cNvPr>
          <p:cNvSpPr/>
          <p:nvPr/>
        </p:nvSpPr>
        <p:spPr>
          <a:xfrm>
            <a:off x="682240" y="1868931"/>
            <a:ext cx="3240000" cy="1080000"/>
          </a:xfrm>
          <a:prstGeom prst="rect">
            <a:avLst/>
          </a:prstGeom>
          <a:gradFill>
            <a:gsLst>
              <a:gs pos="0">
                <a:schemeClr val="accent1"/>
              </a:gs>
              <a:gs pos="100000">
                <a:schemeClr val="bg1">
                  <a:lumMod val="85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ndParaRPr>
          </a:p>
        </p:txBody>
      </p:sp>
      <p:sp>
        <p:nvSpPr>
          <p:cNvPr id="14" name="Rectangle 13"/>
          <p:cNvSpPr/>
          <p:nvPr/>
        </p:nvSpPr>
        <p:spPr>
          <a:xfrm>
            <a:off x="4385881" y="928733"/>
            <a:ext cx="7246816" cy="1200329"/>
          </a:xfrm>
          <a:prstGeom prst="rect">
            <a:avLst/>
          </a:prstGeom>
        </p:spPr>
        <p:txBody>
          <a:bodyPr wrap="square">
            <a:spAutoFit/>
          </a:bodyPr>
          <a:lstStyle/>
          <a:p>
            <a:r>
              <a:rPr lang="en-IE" b="0" dirty="0">
                <a:solidFill>
                  <a:srgbClr val="7030A0"/>
                </a:solidFill>
                <a:effectLst/>
              </a:rPr>
              <a:t>Community Power are a partnership of community energy groups working for a sustainable energy future for Ireland.  The group grew out of Ireland’s first community owned wind farm and now are working with Irish communities to develop more renewable energy projects owned by people</a:t>
            </a:r>
            <a:r>
              <a:rPr lang="en-IE" b="0" dirty="0">
                <a:solidFill>
                  <a:schemeClr val="accent6"/>
                </a:solidFill>
                <a:effectLst/>
              </a:rPr>
              <a:t>!</a:t>
            </a:r>
            <a:endParaRPr lang="en-IE" dirty="0">
              <a:solidFill>
                <a:schemeClr val="accent6"/>
              </a:solidFill>
            </a:endParaRPr>
          </a:p>
        </p:txBody>
      </p:sp>
      <p:sp>
        <p:nvSpPr>
          <p:cNvPr id="15" name="Rectangle 14"/>
          <p:cNvSpPr/>
          <p:nvPr/>
        </p:nvSpPr>
        <p:spPr>
          <a:xfrm>
            <a:off x="4385881" y="2433167"/>
            <a:ext cx="7246816" cy="1477328"/>
          </a:xfrm>
          <a:prstGeom prst="rect">
            <a:avLst/>
          </a:prstGeom>
        </p:spPr>
        <p:txBody>
          <a:bodyPr wrap="square">
            <a:spAutoFit/>
          </a:bodyPr>
          <a:lstStyle/>
          <a:p>
            <a:r>
              <a:rPr lang="en-IE" dirty="0">
                <a:effectLst/>
              </a:rPr>
              <a:t>Community Power looks to empower small-scale local renewable energy producers and revolutionise the way energy is produced. This community generation takes into account the interests of community-based renewable energy producers, or ‘prosumers’, like a small group of village-owned wind turbines, community owned AD plants or rooftop solar panels.</a:t>
            </a:r>
            <a:endParaRPr lang="en-IE" dirty="0"/>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792451">
            <a:off x="1532974" y="2474795"/>
            <a:ext cx="395189" cy="402122"/>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823359">
            <a:off x="1865011" y="2025512"/>
            <a:ext cx="1202032" cy="441863"/>
          </a:xfrm>
          <a:prstGeom prst="rect">
            <a:avLst/>
          </a:prstGeom>
        </p:spPr>
      </p:pic>
      <p:sp>
        <p:nvSpPr>
          <p:cNvPr id="18" name="Rectangle 17"/>
          <p:cNvSpPr/>
          <p:nvPr/>
        </p:nvSpPr>
        <p:spPr>
          <a:xfrm>
            <a:off x="4385880" y="4214600"/>
            <a:ext cx="7139913" cy="1477328"/>
          </a:xfrm>
          <a:prstGeom prst="rect">
            <a:avLst/>
          </a:prstGeom>
        </p:spPr>
        <p:txBody>
          <a:bodyPr wrap="square">
            <a:spAutoFit/>
          </a:bodyPr>
          <a:lstStyle/>
          <a:p>
            <a:r>
              <a:rPr lang="en-IE" dirty="0"/>
              <a:t>The circular economy, which promotes the elimination of waste and the continual safe use of natural resources, offers an alternative, working with net zero carbon, transitioning to the Paris agreement, working with the farming communities, food processing communities and sustainable energy communities.</a:t>
            </a:r>
          </a:p>
        </p:txBody>
      </p:sp>
      <p:pic>
        <p:nvPicPr>
          <p:cNvPr id="19" name="Picture 18"/>
          <p:cNvPicPr>
            <a:picLocks noChangeAspect="1"/>
          </p:cNvPicPr>
          <p:nvPr/>
        </p:nvPicPr>
        <p:blipFill>
          <a:blip r:embed="rId3"/>
          <a:stretch>
            <a:fillRect/>
          </a:stretch>
        </p:blipFill>
        <p:spPr>
          <a:xfrm>
            <a:off x="8342012" y="109583"/>
            <a:ext cx="2021188" cy="742982"/>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8464" y="164796"/>
            <a:ext cx="621650" cy="632556"/>
          </a:xfrm>
          <a:prstGeom prst="rect">
            <a:avLst/>
          </a:prstGeom>
        </p:spPr>
      </p:pic>
      <p:sp>
        <p:nvSpPr>
          <p:cNvPr id="21" name="TextBox 20"/>
          <p:cNvSpPr txBox="1"/>
          <p:nvPr/>
        </p:nvSpPr>
        <p:spPr>
          <a:xfrm>
            <a:off x="4362450" y="6172200"/>
            <a:ext cx="6000750" cy="369332"/>
          </a:xfrm>
          <a:prstGeom prst="rect">
            <a:avLst/>
          </a:prstGeom>
          <a:noFill/>
        </p:spPr>
        <p:txBody>
          <a:bodyPr wrap="square" rtlCol="0">
            <a:spAutoFit/>
          </a:bodyPr>
          <a:lstStyle/>
          <a:p>
            <a:r>
              <a:rPr lang="en-IE" b="1" u="sng" dirty="0"/>
              <a:t>Community Power – Then to now!</a:t>
            </a:r>
          </a:p>
        </p:txBody>
      </p:sp>
    </p:spTree>
    <p:extLst>
      <p:ext uri="{BB962C8B-B14F-4D97-AF65-F5344CB8AC3E}">
        <p14:creationId xmlns:p14="http://schemas.microsoft.com/office/powerpoint/2010/main" val="357781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82250" y="2130181"/>
            <a:ext cx="1800476" cy="295316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115" y="1358549"/>
            <a:ext cx="8487135" cy="4496427"/>
          </a:xfrm>
          <a:prstGeom prst="rect">
            <a:avLst/>
          </a:prstGeom>
        </p:spPr>
      </p:pic>
      <p:sp>
        <p:nvSpPr>
          <p:cNvPr id="7" name="Rectangle 6" title="Gameboard Tile">
            <a:extLst>
              <a:ext uri="{FF2B5EF4-FFF2-40B4-BE49-F238E27FC236}">
                <a16:creationId xmlns:a16="http://schemas.microsoft.com/office/drawing/2014/main" id="{250BCDA4-6580-4888-8188-2DAF8FDAF47C}"/>
              </a:ext>
            </a:extLst>
          </p:cNvPr>
          <p:cNvSpPr/>
          <p:nvPr/>
        </p:nvSpPr>
        <p:spPr>
          <a:xfrm>
            <a:off x="643665" y="34388"/>
            <a:ext cx="1080000" cy="1080000"/>
          </a:xfrm>
          <a:prstGeom prst="rect">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ndParaRPr>
          </a:p>
        </p:txBody>
      </p:sp>
      <p:grpSp>
        <p:nvGrpSpPr>
          <p:cNvPr id="8" name="Graphic 152" title="3D Icons">
            <a:extLst>
              <a:ext uri="{FF2B5EF4-FFF2-40B4-BE49-F238E27FC236}">
                <a16:creationId xmlns:a16="http://schemas.microsoft.com/office/drawing/2014/main" id="{1700FB2C-5D90-48B9-A0C7-1CA5684563A2}"/>
              </a:ext>
            </a:extLst>
          </p:cNvPr>
          <p:cNvGrpSpPr/>
          <p:nvPr/>
        </p:nvGrpSpPr>
        <p:grpSpPr>
          <a:xfrm>
            <a:off x="816146" y="206869"/>
            <a:ext cx="735037" cy="735037"/>
            <a:chOff x="1448268" y="5689909"/>
            <a:chExt cx="342900" cy="342900"/>
          </a:xfrm>
          <a:solidFill>
            <a:schemeClr val="bg1"/>
          </a:solidFill>
          <a:scene3d>
            <a:camera prst="isometricTopUp"/>
            <a:lightRig rig="balanced" dir="t"/>
          </a:scene3d>
        </p:grpSpPr>
        <p:sp>
          <p:nvSpPr>
            <p:cNvPr id="9" name="Freeform: Shape 154">
              <a:extLst>
                <a:ext uri="{FF2B5EF4-FFF2-40B4-BE49-F238E27FC236}">
                  <a16:creationId xmlns:a16="http://schemas.microsoft.com/office/drawing/2014/main" id="{58F5BCE1-EC09-4FB0-9715-80965F519442}"/>
                </a:ext>
              </a:extLst>
            </p:cNvPr>
            <p:cNvSpPr/>
            <p:nvPr/>
          </p:nvSpPr>
          <p:spPr>
            <a:xfrm>
              <a:off x="1483492" y="5724437"/>
              <a:ext cx="266700" cy="266700"/>
            </a:xfrm>
            <a:custGeom>
              <a:avLst/>
              <a:gdLst>
                <a:gd name="connsiteX0" fmla="*/ 229571 w 266700"/>
                <a:gd name="connsiteY0" fmla="*/ 66437 h 266700"/>
                <a:gd name="connsiteX1" fmla="*/ 227666 w 266700"/>
                <a:gd name="connsiteY1" fmla="*/ 67389 h 266700"/>
                <a:gd name="connsiteX2" fmla="*/ 209568 w 266700"/>
                <a:gd name="connsiteY2" fmla="*/ 63579 h 266700"/>
                <a:gd name="connsiteX3" fmla="*/ 205758 w 266700"/>
                <a:gd name="connsiteY3" fmla="*/ 45482 h 266700"/>
                <a:gd name="connsiteX4" fmla="*/ 206711 w 266700"/>
                <a:gd name="connsiteY4" fmla="*/ 43577 h 266700"/>
                <a:gd name="connsiteX5" fmla="*/ 189566 w 266700"/>
                <a:gd name="connsiteY5" fmla="*/ 9287 h 266700"/>
                <a:gd name="connsiteX6" fmla="*/ 166706 w 266700"/>
                <a:gd name="connsiteY6" fmla="*/ 9287 h 266700"/>
                <a:gd name="connsiteX7" fmla="*/ 153371 w 266700"/>
                <a:gd name="connsiteY7" fmla="*/ 20717 h 266700"/>
                <a:gd name="connsiteX8" fmla="*/ 152418 w 266700"/>
                <a:gd name="connsiteY8" fmla="*/ 22622 h 266700"/>
                <a:gd name="connsiteX9" fmla="*/ 143846 w 266700"/>
                <a:gd name="connsiteY9" fmla="*/ 31194 h 266700"/>
                <a:gd name="connsiteX10" fmla="*/ 136226 w 266700"/>
                <a:gd name="connsiteY10" fmla="*/ 33099 h 266700"/>
                <a:gd name="connsiteX11" fmla="*/ 120986 w 266700"/>
                <a:gd name="connsiteY11" fmla="*/ 23574 h 266700"/>
                <a:gd name="connsiteX12" fmla="*/ 120033 w 266700"/>
                <a:gd name="connsiteY12" fmla="*/ 21669 h 266700"/>
                <a:gd name="connsiteX13" fmla="*/ 83838 w 266700"/>
                <a:gd name="connsiteY13" fmla="*/ 10239 h 266700"/>
                <a:gd name="connsiteX14" fmla="*/ 66693 w 266700"/>
                <a:gd name="connsiteY14" fmla="*/ 44529 h 266700"/>
                <a:gd name="connsiteX15" fmla="*/ 67646 w 266700"/>
                <a:gd name="connsiteY15" fmla="*/ 46434 h 266700"/>
                <a:gd name="connsiteX16" fmla="*/ 63836 w 266700"/>
                <a:gd name="connsiteY16" fmla="*/ 64532 h 266700"/>
                <a:gd name="connsiteX17" fmla="*/ 58121 w 266700"/>
                <a:gd name="connsiteY17" fmla="*/ 68342 h 266700"/>
                <a:gd name="connsiteX18" fmla="*/ 45738 w 266700"/>
                <a:gd name="connsiteY18" fmla="*/ 68342 h 266700"/>
                <a:gd name="connsiteX19" fmla="*/ 43833 w 266700"/>
                <a:gd name="connsiteY19" fmla="*/ 67389 h 266700"/>
                <a:gd name="connsiteX20" fmla="*/ 25736 w 266700"/>
                <a:gd name="connsiteY20" fmla="*/ 68342 h 266700"/>
                <a:gd name="connsiteX21" fmla="*/ 9543 w 266700"/>
                <a:gd name="connsiteY21" fmla="*/ 84534 h 266700"/>
                <a:gd name="connsiteX22" fmla="*/ 20973 w 266700"/>
                <a:gd name="connsiteY22" fmla="*/ 120729 h 266700"/>
                <a:gd name="connsiteX23" fmla="*/ 22878 w 266700"/>
                <a:gd name="connsiteY23" fmla="*/ 121682 h 266700"/>
                <a:gd name="connsiteX24" fmla="*/ 32403 w 266700"/>
                <a:gd name="connsiteY24" fmla="*/ 136922 h 266700"/>
                <a:gd name="connsiteX25" fmla="*/ 22878 w 266700"/>
                <a:gd name="connsiteY25" fmla="*/ 152162 h 266700"/>
                <a:gd name="connsiteX26" fmla="*/ 20973 w 266700"/>
                <a:gd name="connsiteY26" fmla="*/ 153114 h 266700"/>
                <a:gd name="connsiteX27" fmla="*/ 9543 w 266700"/>
                <a:gd name="connsiteY27" fmla="*/ 189309 h 266700"/>
                <a:gd name="connsiteX28" fmla="*/ 43833 w 266700"/>
                <a:gd name="connsiteY28" fmla="*/ 206454 h 266700"/>
                <a:gd name="connsiteX29" fmla="*/ 45738 w 266700"/>
                <a:gd name="connsiteY29" fmla="*/ 205502 h 266700"/>
                <a:gd name="connsiteX30" fmla="*/ 63836 w 266700"/>
                <a:gd name="connsiteY30" fmla="*/ 209312 h 266700"/>
                <a:gd name="connsiteX31" fmla="*/ 67646 w 266700"/>
                <a:gd name="connsiteY31" fmla="*/ 227409 h 266700"/>
                <a:gd name="connsiteX32" fmla="*/ 66693 w 266700"/>
                <a:gd name="connsiteY32" fmla="*/ 229314 h 266700"/>
                <a:gd name="connsiteX33" fmla="*/ 83838 w 266700"/>
                <a:gd name="connsiteY33" fmla="*/ 263604 h 266700"/>
                <a:gd name="connsiteX34" fmla="*/ 106698 w 266700"/>
                <a:gd name="connsiteY34" fmla="*/ 263604 h 266700"/>
                <a:gd name="connsiteX35" fmla="*/ 120033 w 266700"/>
                <a:gd name="connsiteY35" fmla="*/ 252174 h 266700"/>
                <a:gd name="connsiteX36" fmla="*/ 120986 w 266700"/>
                <a:gd name="connsiteY36" fmla="*/ 250269 h 266700"/>
                <a:gd name="connsiteX37" fmla="*/ 129558 w 266700"/>
                <a:gd name="connsiteY37" fmla="*/ 241697 h 266700"/>
                <a:gd name="connsiteX38" fmla="*/ 136226 w 266700"/>
                <a:gd name="connsiteY38" fmla="*/ 240744 h 266700"/>
                <a:gd name="connsiteX39" fmla="*/ 151466 w 266700"/>
                <a:gd name="connsiteY39" fmla="*/ 250269 h 266700"/>
                <a:gd name="connsiteX40" fmla="*/ 152418 w 266700"/>
                <a:gd name="connsiteY40" fmla="*/ 252174 h 266700"/>
                <a:gd name="connsiteX41" fmla="*/ 188613 w 266700"/>
                <a:gd name="connsiteY41" fmla="*/ 263604 h 266700"/>
                <a:gd name="connsiteX42" fmla="*/ 205758 w 266700"/>
                <a:gd name="connsiteY42" fmla="*/ 229314 h 266700"/>
                <a:gd name="connsiteX43" fmla="*/ 204806 w 266700"/>
                <a:gd name="connsiteY43" fmla="*/ 227409 h 266700"/>
                <a:gd name="connsiteX44" fmla="*/ 208616 w 266700"/>
                <a:gd name="connsiteY44" fmla="*/ 209312 h 266700"/>
                <a:gd name="connsiteX45" fmla="*/ 214331 w 266700"/>
                <a:gd name="connsiteY45" fmla="*/ 205502 h 266700"/>
                <a:gd name="connsiteX46" fmla="*/ 226713 w 266700"/>
                <a:gd name="connsiteY46" fmla="*/ 205502 h 266700"/>
                <a:gd name="connsiteX47" fmla="*/ 228618 w 266700"/>
                <a:gd name="connsiteY47" fmla="*/ 206454 h 266700"/>
                <a:gd name="connsiteX48" fmla="*/ 246716 w 266700"/>
                <a:gd name="connsiteY48" fmla="*/ 205502 h 266700"/>
                <a:gd name="connsiteX49" fmla="*/ 262908 w 266700"/>
                <a:gd name="connsiteY49" fmla="*/ 189309 h 266700"/>
                <a:gd name="connsiteX50" fmla="*/ 251478 w 266700"/>
                <a:gd name="connsiteY50" fmla="*/ 153114 h 266700"/>
                <a:gd name="connsiteX51" fmla="*/ 249573 w 266700"/>
                <a:gd name="connsiteY51" fmla="*/ 152162 h 266700"/>
                <a:gd name="connsiteX52" fmla="*/ 240048 w 266700"/>
                <a:gd name="connsiteY52" fmla="*/ 136922 h 266700"/>
                <a:gd name="connsiteX53" fmla="*/ 249573 w 266700"/>
                <a:gd name="connsiteY53" fmla="*/ 121682 h 266700"/>
                <a:gd name="connsiteX54" fmla="*/ 251478 w 266700"/>
                <a:gd name="connsiteY54" fmla="*/ 120729 h 266700"/>
                <a:gd name="connsiteX55" fmla="*/ 262908 w 266700"/>
                <a:gd name="connsiteY55" fmla="*/ 84534 h 266700"/>
                <a:gd name="connsiteX56" fmla="*/ 229571 w 266700"/>
                <a:gd name="connsiteY56" fmla="*/ 66437 h 266700"/>
                <a:gd name="connsiteX57" fmla="*/ 241953 w 266700"/>
                <a:gd name="connsiteY57" fmla="*/ 104537 h 266700"/>
                <a:gd name="connsiteX58" fmla="*/ 241953 w 266700"/>
                <a:gd name="connsiteY58" fmla="*/ 104537 h 266700"/>
                <a:gd name="connsiteX59" fmla="*/ 221951 w 266700"/>
                <a:gd name="connsiteY59" fmla="*/ 136922 h 266700"/>
                <a:gd name="connsiteX60" fmla="*/ 241953 w 266700"/>
                <a:gd name="connsiteY60" fmla="*/ 169307 h 266700"/>
                <a:gd name="connsiteX61" fmla="*/ 241953 w 266700"/>
                <a:gd name="connsiteY61" fmla="*/ 169307 h 266700"/>
                <a:gd name="connsiteX62" fmla="*/ 246716 w 266700"/>
                <a:gd name="connsiteY62" fmla="*/ 182642 h 266700"/>
                <a:gd name="connsiteX63" fmla="*/ 241001 w 266700"/>
                <a:gd name="connsiteY63" fmla="*/ 189309 h 266700"/>
                <a:gd name="connsiteX64" fmla="*/ 234333 w 266700"/>
                <a:gd name="connsiteY64" fmla="*/ 189309 h 266700"/>
                <a:gd name="connsiteX65" fmla="*/ 234333 w 266700"/>
                <a:gd name="connsiteY65" fmla="*/ 189309 h 266700"/>
                <a:gd name="connsiteX66" fmla="*/ 208616 w 266700"/>
                <a:gd name="connsiteY66" fmla="*/ 190262 h 266700"/>
                <a:gd name="connsiteX67" fmla="*/ 197186 w 266700"/>
                <a:gd name="connsiteY67" fmla="*/ 197882 h 266700"/>
                <a:gd name="connsiteX68" fmla="*/ 188613 w 266700"/>
                <a:gd name="connsiteY68" fmla="*/ 235029 h 266700"/>
                <a:gd name="connsiteX69" fmla="*/ 188613 w 266700"/>
                <a:gd name="connsiteY69" fmla="*/ 235029 h 266700"/>
                <a:gd name="connsiteX70" fmla="*/ 181946 w 266700"/>
                <a:gd name="connsiteY70" fmla="*/ 248364 h 266700"/>
                <a:gd name="connsiteX71" fmla="*/ 168611 w 266700"/>
                <a:gd name="connsiteY71" fmla="*/ 243602 h 266700"/>
                <a:gd name="connsiteX72" fmla="*/ 168611 w 266700"/>
                <a:gd name="connsiteY72" fmla="*/ 243602 h 266700"/>
                <a:gd name="connsiteX73" fmla="*/ 136226 w 266700"/>
                <a:gd name="connsiteY73" fmla="*/ 222647 h 266700"/>
                <a:gd name="connsiteX74" fmla="*/ 122891 w 266700"/>
                <a:gd name="connsiteY74" fmla="*/ 225504 h 266700"/>
                <a:gd name="connsiteX75" fmla="*/ 104793 w 266700"/>
                <a:gd name="connsiteY75" fmla="*/ 243602 h 266700"/>
                <a:gd name="connsiteX76" fmla="*/ 104793 w 266700"/>
                <a:gd name="connsiteY76" fmla="*/ 243602 h 266700"/>
                <a:gd name="connsiteX77" fmla="*/ 100031 w 266700"/>
                <a:gd name="connsiteY77" fmla="*/ 248364 h 266700"/>
                <a:gd name="connsiteX78" fmla="*/ 91458 w 266700"/>
                <a:gd name="connsiteY78" fmla="*/ 248364 h 266700"/>
                <a:gd name="connsiteX79" fmla="*/ 84791 w 266700"/>
                <a:gd name="connsiteY79" fmla="*/ 235029 h 266700"/>
                <a:gd name="connsiteX80" fmla="*/ 84791 w 266700"/>
                <a:gd name="connsiteY80" fmla="*/ 235029 h 266700"/>
                <a:gd name="connsiteX81" fmla="*/ 76218 w 266700"/>
                <a:gd name="connsiteY81" fmla="*/ 197882 h 266700"/>
                <a:gd name="connsiteX82" fmla="*/ 39071 w 266700"/>
                <a:gd name="connsiteY82" fmla="*/ 189309 h 266700"/>
                <a:gd name="connsiteX83" fmla="*/ 39071 w 266700"/>
                <a:gd name="connsiteY83" fmla="*/ 189309 h 266700"/>
                <a:gd name="connsiteX84" fmla="*/ 25736 w 266700"/>
                <a:gd name="connsiteY84" fmla="*/ 182642 h 266700"/>
                <a:gd name="connsiteX85" fmla="*/ 30498 w 266700"/>
                <a:gd name="connsiteY85" fmla="*/ 169307 h 266700"/>
                <a:gd name="connsiteX86" fmla="*/ 30498 w 266700"/>
                <a:gd name="connsiteY86" fmla="*/ 169307 h 266700"/>
                <a:gd name="connsiteX87" fmla="*/ 50501 w 266700"/>
                <a:gd name="connsiteY87" fmla="*/ 136922 h 266700"/>
                <a:gd name="connsiteX88" fmla="*/ 30498 w 266700"/>
                <a:gd name="connsiteY88" fmla="*/ 104537 h 266700"/>
                <a:gd name="connsiteX89" fmla="*/ 30498 w 266700"/>
                <a:gd name="connsiteY89" fmla="*/ 104537 h 266700"/>
                <a:gd name="connsiteX90" fmla="*/ 25736 w 266700"/>
                <a:gd name="connsiteY90" fmla="*/ 91202 h 266700"/>
                <a:gd name="connsiteX91" fmla="*/ 31451 w 266700"/>
                <a:gd name="connsiteY91" fmla="*/ 84534 h 266700"/>
                <a:gd name="connsiteX92" fmla="*/ 38118 w 266700"/>
                <a:gd name="connsiteY92" fmla="*/ 84534 h 266700"/>
                <a:gd name="connsiteX93" fmla="*/ 38118 w 266700"/>
                <a:gd name="connsiteY93" fmla="*/ 84534 h 266700"/>
                <a:gd name="connsiteX94" fmla="*/ 63836 w 266700"/>
                <a:gd name="connsiteY94" fmla="*/ 83582 h 266700"/>
                <a:gd name="connsiteX95" fmla="*/ 75266 w 266700"/>
                <a:gd name="connsiteY95" fmla="*/ 75962 h 266700"/>
                <a:gd name="connsiteX96" fmla="*/ 83838 w 266700"/>
                <a:gd name="connsiteY96" fmla="*/ 38814 h 266700"/>
                <a:gd name="connsiteX97" fmla="*/ 83838 w 266700"/>
                <a:gd name="connsiteY97" fmla="*/ 38814 h 266700"/>
                <a:gd name="connsiteX98" fmla="*/ 90506 w 266700"/>
                <a:gd name="connsiteY98" fmla="*/ 25479 h 266700"/>
                <a:gd name="connsiteX99" fmla="*/ 103841 w 266700"/>
                <a:gd name="connsiteY99" fmla="*/ 30242 h 266700"/>
                <a:gd name="connsiteX100" fmla="*/ 103841 w 266700"/>
                <a:gd name="connsiteY100" fmla="*/ 30242 h 266700"/>
                <a:gd name="connsiteX101" fmla="*/ 136226 w 266700"/>
                <a:gd name="connsiteY101" fmla="*/ 51197 h 266700"/>
                <a:gd name="connsiteX102" fmla="*/ 149561 w 266700"/>
                <a:gd name="connsiteY102" fmla="*/ 48339 h 266700"/>
                <a:gd name="connsiteX103" fmla="*/ 167658 w 266700"/>
                <a:gd name="connsiteY103" fmla="*/ 30242 h 266700"/>
                <a:gd name="connsiteX104" fmla="*/ 167658 w 266700"/>
                <a:gd name="connsiteY104" fmla="*/ 30242 h 266700"/>
                <a:gd name="connsiteX105" fmla="*/ 172421 w 266700"/>
                <a:gd name="connsiteY105" fmla="*/ 25479 h 266700"/>
                <a:gd name="connsiteX106" fmla="*/ 180993 w 266700"/>
                <a:gd name="connsiteY106" fmla="*/ 25479 h 266700"/>
                <a:gd name="connsiteX107" fmla="*/ 187661 w 266700"/>
                <a:gd name="connsiteY107" fmla="*/ 38814 h 266700"/>
                <a:gd name="connsiteX108" fmla="*/ 187661 w 266700"/>
                <a:gd name="connsiteY108" fmla="*/ 38814 h 266700"/>
                <a:gd name="connsiteX109" fmla="*/ 196233 w 266700"/>
                <a:gd name="connsiteY109" fmla="*/ 75962 h 266700"/>
                <a:gd name="connsiteX110" fmla="*/ 233381 w 266700"/>
                <a:gd name="connsiteY110" fmla="*/ 84534 h 266700"/>
                <a:gd name="connsiteX111" fmla="*/ 233381 w 266700"/>
                <a:gd name="connsiteY111" fmla="*/ 84534 h 266700"/>
                <a:gd name="connsiteX112" fmla="*/ 246716 w 266700"/>
                <a:gd name="connsiteY112" fmla="*/ 91202 h 266700"/>
                <a:gd name="connsiteX113" fmla="*/ 241953 w 266700"/>
                <a:gd name="connsiteY113" fmla="*/ 10453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6700" h="266700">
                  <a:moveTo>
                    <a:pt x="229571" y="66437"/>
                  </a:moveTo>
                  <a:cubicBezTo>
                    <a:pt x="228618" y="66437"/>
                    <a:pt x="227666" y="66437"/>
                    <a:pt x="227666" y="67389"/>
                  </a:cubicBezTo>
                  <a:cubicBezTo>
                    <a:pt x="221951" y="69294"/>
                    <a:pt x="214331" y="68342"/>
                    <a:pt x="209568" y="63579"/>
                  </a:cubicBezTo>
                  <a:cubicBezTo>
                    <a:pt x="204806" y="58817"/>
                    <a:pt x="203853" y="52149"/>
                    <a:pt x="205758" y="45482"/>
                  </a:cubicBezTo>
                  <a:cubicBezTo>
                    <a:pt x="205758" y="44529"/>
                    <a:pt x="206711" y="43577"/>
                    <a:pt x="206711" y="43577"/>
                  </a:cubicBezTo>
                  <a:cubicBezTo>
                    <a:pt x="210521" y="30242"/>
                    <a:pt x="202901" y="15002"/>
                    <a:pt x="189566" y="9287"/>
                  </a:cubicBezTo>
                  <a:cubicBezTo>
                    <a:pt x="181946" y="6429"/>
                    <a:pt x="174326" y="6429"/>
                    <a:pt x="166706" y="9287"/>
                  </a:cubicBezTo>
                  <a:cubicBezTo>
                    <a:pt x="160991" y="12144"/>
                    <a:pt x="156228" y="15954"/>
                    <a:pt x="153371" y="20717"/>
                  </a:cubicBezTo>
                  <a:cubicBezTo>
                    <a:pt x="153371" y="21669"/>
                    <a:pt x="152418" y="21669"/>
                    <a:pt x="152418" y="22622"/>
                  </a:cubicBezTo>
                  <a:cubicBezTo>
                    <a:pt x="150513" y="26432"/>
                    <a:pt x="147656" y="29289"/>
                    <a:pt x="143846" y="31194"/>
                  </a:cubicBezTo>
                  <a:cubicBezTo>
                    <a:pt x="140988" y="32147"/>
                    <a:pt x="138131" y="33099"/>
                    <a:pt x="136226" y="33099"/>
                  </a:cubicBezTo>
                  <a:cubicBezTo>
                    <a:pt x="129558" y="33099"/>
                    <a:pt x="123843" y="29289"/>
                    <a:pt x="120986" y="23574"/>
                  </a:cubicBezTo>
                  <a:cubicBezTo>
                    <a:pt x="120986" y="22622"/>
                    <a:pt x="120033" y="22622"/>
                    <a:pt x="120033" y="21669"/>
                  </a:cubicBezTo>
                  <a:cubicBezTo>
                    <a:pt x="113366" y="9287"/>
                    <a:pt x="97173" y="4524"/>
                    <a:pt x="83838" y="10239"/>
                  </a:cubicBezTo>
                  <a:cubicBezTo>
                    <a:pt x="70503" y="15954"/>
                    <a:pt x="62883" y="30242"/>
                    <a:pt x="66693" y="44529"/>
                  </a:cubicBezTo>
                  <a:cubicBezTo>
                    <a:pt x="66693" y="45482"/>
                    <a:pt x="66693" y="46434"/>
                    <a:pt x="67646" y="46434"/>
                  </a:cubicBezTo>
                  <a:cubicBezTo>
                    <a:pt x="69551" y="52149"/>
                    <a:pt x="68598" y="59769"/>
                    <a:pt x="63836" y="64532"/>
                  </a:cubicBezTo>
                  <a:cubicBezTo>
                    <a:pt x="61931" y="66437"/>
                    <a:pt x="60026" y="67389"/>
                    <a:pt x="58121" y="68342"/>
                  </a:cubicBezTo>
                  <a:cubicBezTo>
                    <a:pt x="54311" y="70247"/>
                    <a:pt x="49548" y="70247"/>
                    <a:pt x="45738" y="68342"/>
                  </a:cubicBezTo>
                  <a:cubicBezTo>
                    <a:pt x="44786" y="68342"/>
                    <a:pt x="43833" y="67389"/>
                    <a:pt x="43833" y="67389"/>
                  </a:cubicBezTo>
                  <a:cubicBezTo>
                    <a:pt x="38118" y="65484"/>
                    <a:pt x="31451" y="66437"/>
                    <a:pt x="25736" y="68342"/>
                  </a:cubicBezTo>
                  <a:cubicBezTo>
                    <a:pt x="18116" y="71199"/>
                    <a:pt x="12401" y="76914"/>
                    <a:pt x="9543" y="84534"/>
                  </a:cubicBezTo>
                  <a:cubicBezTo>
                    <a:pt x="3828" y="97869"/>
                    <a:pt x="8591" y="114062"/>
                    <a:pt x="20973" y="120729"/>
                  </a:cubicBezTo>
                  <a:cubicBezTo>
                    <a:pt x="21926" y="120729"/>
                    <a:pt x="21926" y="121682"/>
                    <a:pt x="22878" y="121682"/>
                  </a:cubicBezTo>
                  <a:cubicBezTo>
                    <a:pt x="28593" y="124539"/>
                    <a:pt x="32403" y="130254"/>
                    <a:pt x="32403" y="136922"/>
                  </a:cubicBezTo>
                  <a:cubicBezTo>
                    <a:pt x="32403" y="143589"/>
                    <a:pt x="28593" y="149304"/>
                    <a:pt x="22878" y="152162"/>
                  </a:cubicBezTo>
                  <a:cubicBezTo>
                    <a:pt x="21926" y="152162"/>
                    <a:pt x="21926" y="153114"/>
                    <a:pt x="20973" y="153114"/>
                  </a:cubicBezTo>
                  <a:cubicBezTo>
                    <a:pt x="8591" y="159782"/>
                    <a:pt x="3828" y="175974"/>
                    <a:pt x="9543" y="189309"/>
                  </a:cubicBezTo>
                  <a:cubicBezTo>
                    <a:pt x="15258" y="202644"/>
                    <a:pt x="29546" y="210264"/>
                    <a:pt x="43833" y="206454"/>
                  </a:cubicBezTo>
                  <a:cubicBezTo>
                    <a:pt x="44786" y="206454"/>
                    <a:pt x="45738" y="206454"/>
                    <a:pt x="45738" y="205502"/>
                  </a:cubicBezTo>
                  <a:cubicBezTo>
                    <a:pt x="51453" y="203597"/>
                    <a:pt x="59073" y="204549"/>
                    <a:pt x="63836" y="209312"/>
                  </a:cubicBezTo>
                  <a:cubicBezTo>
                    <a:pt x="68598" y="214074"/>
                    <a:pt x="69551" y="220742"/>
                    <a:pt x="67646" y="227409"/>
                  </a:cubicBezTo>
                  <a:cubicBezTo>
                    <a:pt x="67646" y="228362"/>
                    <a:pt x="66693" y="229314"/>
                    <a:pt x="66693" y="229314"/>
                  </a:cubicBezTo>
                  <a:cubicBezTo>
                    <a:pt x="62883" y="242649"/>
                    <a:pt x="70503" y="257889"/>
                    <a:pt x="83838" y="263604"/>
                  </a:cubicBezTo>
                  <a:cubicBezTo>
                    <a:pt x="91458" y="266462"/>
                    <a:pt x="99078" y="266462"/>
                    <a:pt x="106698" y="263604"/>
                  </a:cubicBezTo>
                  <a:cubicBezTo>
                    <a:pt x="112413" y="260747"/>
                    <a:pt x="117176" y="256937"/>
                    <a:pt x="120033" y="252174"/>
                  </a:cubicBezTo>
                  <a:cubicBezTo>
                    <a:pt x="120033" y="251222"/>
                    <a:pt x="120986" y="251222"/>
                    <a:pt x="120986" y="250269"/>
                  </a:cubicBezTo>
                  <a:cubicBezTo>
                    <a:pt x="122891" y="246459"/>
                    <a:pt x="125748" y="243602"/>
                    <a:pt x="129558" y="241697"/>
                  </a:cubicBezTo>
                  <a:cubicBezTo>
                    <a:pt x="131463" y="240744"/>
                    <a:pt x="133368" y="240744"/>
                    <a:pt x="136226" y="240744"/>
                  </a:cubicBezTo>
                  <a:cubicBezTo>
                    <a:pt x="142893" y="240744"/>
                    <a:pt x="148608" y="244554"/>
                    <a:pt x="151466" y="250269"/>
                  </a:cubicBezTo>
                  <a:cubicBezTo>
                    <a:pt x="151466" y="251222"/>
                    <a:pt x="152418" y="251222"/>
                    <a:pt x="152418" y="252174"/>
                  </a:cubicBezTo>
                  <a:cubicBezTo>
                    <a:pt x="159086" y="264557"/>
                    <a:pt x="175278" y="269319"/>
                    <a:pt x="188613" y="263604"/>
                  </a:cubicBezTo>
                  <a:cubicBezTo>
                    <a:pt x="201948" y="257889"/>
                    <a:pt x="209568" y="243602"/>
                    <a:pt x="205758" y="229314"/>
                  </a:cubicBezTo>
                  <a:cubicBezTo>
                    <a:pt x="205758" y="228362"/>
                    <a:pt x="205758" y="227409"/>
                    <a:pt x="204806" y="227409"/>
                  </a:cubicBezTo>
                  <a:cubicBezTo>
                    <a:pt x="202901" y="221694"/>
                    <a:pt x="203853" y="214074"/>
                    <a:pt x="208616" y="209312"/>
                  </a:cubicBezTo>
                  <a:cubicBezTo>
                    <a:pt x="210521" y="207407"/>
                    <a:pt x="212426" y="206454"/>
                    <a:pt x="214331" y="205502"/>
                  </a:cubicBezTo>
                  <a:cubicBezTo>
                    <a:pt x="218141" y="203597"/>
                    <a:pt x="222903" y="203597"/>
                    <a:pt x="226713" y="205502"/>
                  </a:cubicBezTo>
                  <a:cubicBezTo>
                    <a:pt x="227666" y="205502"/>
                    <a:pt x="228618" y="206454"/>
                    <a:pt x="228618" y="206454"/>
                  </a:cubicBezTo>
                  <a:cubicBezTo>
                    <a:pt x="234333" y="208359"/>
                    <a:pt x="241001" y="207407"/>
                    <a:pt x="246716" y="205502"/>
                  </a:cubicBezTo>
                  <a:cubicBezTo>
                    <a:pt x="254336" y="202644"/>
                    <a:pt x="260051" y="196929"/>
                    <a:pt x="262908" y="189309"/>
                  </a:cubicBezTo>
                  <a:cubicBezTo>
                    <a:pt x="268623" y="175974"/>
                    <a:pt x="263861" y="159782"/>
                    <a:pt x="251478" y="153114"/>
                  </a:cubicBezTo>
                  <a:cubicBezTo>
                    <a:pt x="250526" y="153114"/>
                    <a:pt x="250526" y="152162"/>
                    <a:pt x="249573" y="152162"/>
                  </a:cubicBezTo>
                  <a:cubicBezTo>
                    <a:pt x="243858" y="149304"/>
                    <a:pt x="240048" y="143589"/>
                    <a:pt x="240048" y="136922"/>
                  </a:cubicBezTo>
                  <a:cubicBezTo>
                    <a:pt x="240048" y="130254"/>
                    <a:pt x="243858" y="124539"/>
                    <a:pt x="249573" y="121682"/>
                  </a:cubicBezTo>
                  <a:cubicBezTo>
                    <a:pt x="250526" y="121682"/>
                    <a:pt x="250526" y="120729"/>
                    <a:pt x="251478" y="120729"/>
                  </a:cubicBezTo>
                  <a:cubicBezTo>
                    <a:pt x="263861" y="114062"/>
                    <a:pt x="268623" y="97869"/>
                    <a:pt x="262908" y="84534"/>
                  </a:cubicBezTo>
                  <a:cubicBezTo>
                    <a:pt x="258146" y="70247"/>
                    <a:pt x="243858" y="62627"/>
                    <a:pt x="229571" y="66437"/>
                  </a:cubicBezTo>
                  <a:close/>
                  <a:moveTo>
                    <a:pt x="241953" y="104537"/>
                  </a:moveTo>
                  <a:cubicBezTo>
                    <a:pt x="241953" y="104537"/>
                    <a:pt x="241953" y="104537"/>
                    <a:pt x="241953" y="104537"/>
                  </a:cubicBezTo>
                  <a:cubicBezTo>
                    <a:pt x="230523" y="110252"/>
                    <a:pt x="221951" y="122634"/>
                    <a:pt x="221951" y="136922"/>
                  </a:cubicBezTo>
                  <a:cubicBezTo>
                    <a:pt x="221951" y="151209"/>
                    <a:pt x="230523" y="163592"/>
                    <a:pt x="241953" y="169307"/>
                  </a:cubicBezTo>
                  <a:cubicBezTo>
                    <a:pt x="241953" y="169307"/>
                    <a:pt x="241953" y="169307"/>
                    <a:pt x="241953" y="169307"/>
                  </a:cubicBezTo>
                  <a:cubicBezTo>
                    <a:pt x="246716" y="171212"/>
                    <a:pt x="248621" y="177879"/>
                    <a:pt x="246716" y="182642"/>
                  </a:cubicBezTo>
                  <a:cubicBezTo>
                    <a:pt x="245763" y="185499"/>
                    <a:pt x="242906" y="187404"/>
                    <a:pt x="241001" y="189309"/>
                  </a:cubicBezTo>
                  <a:cubicBezTo>
                    <a:pt x="239096" y="190262"/>
                    <a:pt x="236238" y="190262"/>
                    <a:pt x="234333" y="189309"/>
                  </a:cubicBezTo>
                  <a:cubicBezTo>
                    <a:pt x="234333" y="189309"/>
                    <a:pt x="234333" y="189309"/>
                    <a:pt x="234333" y="189309"/>
                  </a:cubicBezTo>
                  <a:cubicBezTo>
                    <a:pt x="225761" y="186452"/>
                    <a:pt x="217188" y="186452"/>
                    <a:pt x="208616" y="190262"/>
                  </a:cubicBezTo>
                  <a:cubicBezTo>
                    <a:pt x="204806" y="192167"/>
                    <a:pt x="200996" y="194072"/>
                    <a:pt x="197186" y="197882"/>
                  </a:cubicBezTo>
                  <a:cubicBezTo>
                    <a:pt x="186708" y="208359"/>
                    <a:pt x="184803" y="222647"/>
                    <a:pt x="188613" y="235029"/>
                  </a:cubicBezTo>
                  <a:cubicBezTo>
                    <a:pt x="188613" y="235029"/>
                    <a:pt x="188613" y="235029"/>
                    <a:pt x="188613" y="235029"/>
                  </a:cubicBezTo>
                  <a:cubicBezTo>
                    <a:pt x="190518" y="239792"/>
                    <a:pt x="187661" y="245507"/>
                    <a:pt x="181946" y="248364"/>
                  </a:cubicBezTo>
                  <a:cubicBezTo>
                    <a:pt x="176231" y="251222"/>
                    <a:pt x="170516" y="248364"/>
                    <a:pt x="168611" y="243602"/>
                  </a:cubicBezTo>
                  <a:cubicBezTo>
                    <a:pt x="168611" y="243602"/>
                    <a:pt x="168611" y="243602"/>
                    <a:pt x="168611" y="243602"/>
                  </a:cubicBezTo>
                  <a:cubicBezTo>
                    <a:pt x="162896" y="231219"/>
                    <a:pt x="150513" y="222647"/>
                    <a:pt x="136226" y="222647"/>
                  </a:cubicBezTo>
                  <a:cubicBezTo>
                    <a:pt x="131463" y="222647"/>
                    <a:pt x="126701" y="223599"/>
                    <a:pt x="122891" y="225504"/>
                  </a:cubicBezTo>
                  <a:cubicBezTo>
                    <a:pt x="114318" y="229314"/>
                    <a:pt x="107651" y="235029"/>
                    <a:pt x="104793" y="243602"/>
                  </a:cubicBezTo>
                  <a:cubicBezTo>
                    <a:pt x="104793" y="243602"/>
                    <a:pt x="104793" y="243602"/>
                    <a:pt x="104793" y="243602"/>
                  </a:cubicBezTo>
                  <a:cubicBezTo>
                    <a:pt x="103841" y="245507"/>
                    <a:pt x="101936" y="247412"/>
                    <a:pt x="100031" y="248364"/>
                  </a:cubicBezTo>
                  <a:cubicBezTo>
                    <a:pt x="97173" y="249317"/>
                    <a:pt x="94316" y="249317"/>
                    <a:pt x="91458" y="248364"/>
                  </a:cubicBezTo>
                  <a:cubicBezTo>
                    <a:pt x="85743" y="246459"/>
                    <a:pt x="82886" y="240744"/>
                    <a:pt x="84791" y="235029"/>
                  </a:cubicBezTo>
                  <a:cubicBezTo>
                    <a:pt x="84791" y="235029"/>
                    <a:pt x="84791" y="235029"/>
                    <a:pt x="84791" y="235029"/>
                  </a:cubicBezTo>
                  <a:cubicBezTo>
                    <a:pt x="89553" y="222647"/>
                    <a:pt x="86696" y="208359"/>
                    <a:pt x="76218" y="197882"/>
                  </a:cubicBezTo>
                  <a:cubicBezTo>
                    <a:pt x="65741" y="187404"/>
                    <a:pt x="51453" y="185499"/>
                    <a:pt x="39071" y="189309"/>
                  </a:cubicBezTo>
                  <a:cubicBezTo>
                    <a:pt x="39071" y="189309"/>
                    <a:pt x="39071" y="189309"/>
                    <a:pt x="39071" y="189309"/>
                  </a:cubicBezTo>
                  <a:cubicBezTo>
                    <a:pt x="34308" y="191214"/>
                    <a:pt x="28593" y="188357"/>
                    <a:pt x="25736" y="182642"/>
                  </a:cubicBezTo>
                  <a:cubicBezTo>
                    <a:pt x="23831" y="176927"/>
                    <a:pt x="25736" y="171212"/>
                    <a:pt x="30498" y="169307"/>
                  </a:cubicBezTo>
                  <a:cubicBezTo>
                    <a:pt x="30498" y="169307"/>
                    <a:pt x="30498" y="169307"/>
                    <a:pt x="30498" y="169307"/>
                  </a:cubicBezTo>
                  <a:cubicBezTo>
                    <a:pt x="41928" y="163592"/>
                    <a:pt x="50501" y="151209"/>
                    <a:pt x="50501" y="136922"/>
                  </a:cubicBezTo>
                  <a:cubicBezTo>
                    <a:pt x="50501" y="122634"/>
                    <a:pt x="41928" y="110252"/>
                    <a:pt x="30498" y="104537"/>
                  </a:cubicBezTo>
                  <a:cubicBezTo>
                    <a:pt x="30498" y="104537"/>
                    <a:pt x="30498" y="104537"/>
                    <a:pt x="30498" y="104537"/>
                  </a:cubicBezTo>
                  <a:cubicBezTo>
                    <a:pt x="25736" y="102632"/>
                    <a:pt x="23831" y="95964"/>
                    <a:pt x="25736" y="91202"/>
                  </a:cubicBezTo>
                  <a:cubicBezTo>
                    <a:pt x="26688" y="88344"/>
                    <a:pt x="29546" y="86439"/>
                    <a:pt x="31451" y="84534"/>
                  </a:cubicBezTo>
                  <a:cubicBezTo>
                    <a:pt x="33356" y="83582"/>
                    <a:pt x="36213" y="83582"/>
                    <a:pt x="38118" y="84534"/>
                  </a:cubicBezTo>
                  <a:cubicBezTo>
                    <a:pt x="38118" y="84534"/>
                    <a:pt x="38118" y="84534"/>
                    <a:pt x="38118" y="84534"/>
                  </a:cubicBezTo>
                  <a:cubicBezTo>
                    <a:pt x="46691" y="87392"/>
                    <a:pt x="55263" y="87392"/>
                    <a:pt x="63836" y="83582"/>
                  </a:cubicBezTo>
                  <a:cubicBezTo>
                    <a:pt x="67646" y="81677"/>
                    <a:pt x="71456" y="79772"/>
                    <a:pt x="75266" y="75962"/>
                  </a:cubicBezTo>
                  <a:cubicBezTo>
                    <a:pt x="85743" y="65484"/>
                    <a:pt x="87648" y="51197"/>
                    <a:pt x="83838" y="38814"/>
                  </a:cubicBezTo>
                  <a:cubicBezTo>
                    <a:pt x="83838" y="38814"/>
                    <a:pt x="83838" y="38814"/>
                    <a:pt x="83838" y="38814"/>
                  </a:cubicBezTo>
                  <a:cubicBezTo>
                    <a:pt x="81933" y="34052"/>
                    <a:pt x="84791" y="28337"/>
                    <a:pt x="90506" y="25479"/>
                  </a:cubicBezTo>
                  <a:cubicBezTo>
                    <a:pt x="96221" y="23574"/>
                    <a:pt x="101936" y="25479"/>
                    <a:pt x="103841" y="30242"/>
                  </a:cubicBezTo>
                  <a:cubicBezTo>
                    <a:pt x="103841" y="30242"/>
                    <a:pt x="103841" y="30242"/>
                    <a:pt x="103841" y="30242"/>
                  </a:cubicBezTo>
                  <a:cubicBezTo>
                    <a:pt x="109556" y="42624"/>
                    <a:pt x="121938" y="51197"/>
                    <a:pt x="136226" y="51197"/>
                  </a:cubicBezTo>
                  <a:cubicBezTo>
                    <a:pt x="140988" y="51197"/>
                    <a:pt x="145751" y="50244"/>
                    <a:pt x="149561" y="48339"/>
                  </a:cubicBezTo>
                  <a:cubicBezTo>
                    <a:pt x="158133" y="44529"/>
                    <a:pt x="164801" y="38814"/>
                    <a:pt x="167658" y="30242"/>
                  </a:cubicBezTo>
                  <a:cubicBezTo>
                    <a:pt x="167658" y="30242"/>
                    <a:pt x="167658" y="30242"/>
                    <a:pt x="167658" y="30242"/>
                  </a:cubicBezTo>
                  <a:cubicBezTo>
                    <a:pt x="168611" y="28337"/>
                    <a:pt x="170516" y="26432"/>
                    <a:pt x="172421" y="25479"/>
                  </a:cubicBezTo>
                  <a:cubicBezTo>
                    <a:pt x="175278" y="24527"/>
                    <a:pt x="178136" y="24527"/>
                    <a:pt x="180993" y="25479"/>
                  </a:cubicBezTo>
                  <a:cubicBezTo>
                    <a:pt x="186708" y="27384"/>
                    <a:pt x="189566" y="33099"/>
                    <a:pt x="187661" y="38814"/>
                  </a:cubicBezTo>
                  <a:cubicBezTo>
                    <a:pt x="187661" y="38814"/>
                    <a:pt x="187661" y="38814"/>
                    <a:pt x="187661" y="38814"/>
                  </a:cubicBezTo>
                  <a:cubicBezTo>
                    <a:pt x="182898" y="51197"/>
                    <a:pt x="185756" y="65484"/>
                    <a:pt x="196233" y="75962"/>
                  </a:cubicBezTo>
                  <a:cubicBezTo>
                    <a:pt x="206711" y="86439"/>
                    <a:pt x="220998" y="88344"/>
                    <a:pt x="233381" y="84534"/>
                  </a:cubicBezTo>
                  <a:cubicBezTo>
                    <a:pt x="233381" y="84534"/>
                    <a:pt x="233381" y="84534"/>
                    <a:pt x="233381" y="84534"/>
                  </a:cubicBezTo>
                  <a:cubicBezTo>
                    <a:pt x="238143" y="82629"/>
                    <a:pt x="243858" y="85487"/>
                    <a:pt x="246716" y="91202"/>
                  </a:cubicBezTo>
                  <a:cubicBezTo>
                    <a:pt x="248621" y="96917"/>
                    <a:pt x="246716" y="102632"/>
                    <a:pt x="241953" y="104537"/>
                  </a:cubicBezTo>
                  <a:close/>
                </a:path>
              </a:pathLst>
            </a:custGeom>
            <a:grpFill/>
            <a:ln w="9525" cap="flat">
              <a:noFill/>
              <a:prstDash val="solid"/>
              <a:miter/>
            </a:ln>
            <a:sp3d extrusionH="44450"/>
          </p:spPr>
          <p:txBody>
            <a:bodyPr rtlCol="0" anchor="ctr"/>
            <a:lstStyle/>
            <a:p>
              <a:endParaRPr lang="en-US" dirty="0"/>
            </a:p>
          </p:txBody>
        </p:sp>
        <p:sp>
          <p:nvSpPr>
            <p:cNvPr id="10" name="Freeform: Shape 155">
              <a:extLst>
                <a:ext uri="{FF2B5EF4-FFF2-40B4-BE49-F238E27FC236}">
                  <a16:creationId xmlns:a16="http://schemas.microsoft.com/office/drawing/2014/main" id="{11DE8618-5516-4FAC-AF59-4A3399542EFB}"/>
                </a:ext>
              </a:extLst>
            </p:cNvPr>
            <p:cNvSpPr/>
            <p:nvPr/>
          </p:nvSpPr>
          <p:spPr>
            <a:xfrm>
              <a:off x="1557462" y="5798684"/>
              <a:ext cx="123825" cy="123825"/>
            </a:xfrm>
            <a:custGeom>
              <a:avLst/>
              <a:gdLst>
                <a:gd name="connsiteX0" fmla="*/ 41301 w 123825"/>
                <a:gd name="connsiteY0" fmla="*/ 11240 h 123825"/>
                <a:gd name="connsiteX1" fmla="*/ 11773 w 123825"/>
                <a:gd name="connsiteY1" fmla="*/ 83630 h 123825"/>
                <a:gd name="connsiteX2" fmla="*/ 84163 w 123825"/>
                <a:gd name="connsiteY2" fmla="*/ 113157 h 123825"/>
                <a:gd name="connsiteX3" fmla="*/ 113691 w 123825"/>
                <a:gd name="connsiteY3" fmla="*/ 40767 h 123825"/>
                <a:gd name="connsiteX4" fmla="*/ 41301 w 123825"/>
                <a:gd name="connsiteY4" fmla="*/ 11240 h 123825"/>
                <a:gd name="connsiteX5" fmla="*/ 76543 w 123825"/>
                <a:gd name="connsiteY5" fmla="*/ 96965 h 123825"/>
                <a:gd name="connsiteX6" fmla="*/ 27966 w 123825"/>
                <a:gd name="connsiteY6" fmla="*/ 76962 h 123825"/>
                <a:gd name="connsiteX7" fmla="*/ 47968 w 123825"/>
                <a:gd name="connsiteY7" fmla="*/ 28385 h 123825"/>
                <a:gd name="connsiteX8" fmla="*/ 96546 w 123825"/>
                <a:gd name="connsiteY8" fmla="*/ 48387 h 123825"/>
                <a:gd name="connsiteX9" fmla="*/ 76543 w 123825"/>
                <a:gd name="connsiteY9" fmla="*/ 969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41301" y="11240"/>
                  </a:moveTo>
                  <a:cubicBezTo>
                    <a:pt x="12726" y="22670"/>
                    <a:pt x="-609" y="55055"/>
                    <a:pt x="11773" y="83630"/>
                  </a:cubicBezTo>
                  <a:cubicBezTo>
                    <a:pt x="24156" y="112205"/>
                    <a:pt x="55588" y="125540"/>
                    <a:pt x="84163" y="113157"/>
                  </a:cubicBezTo>
                  <a:cubicBezTo>
                    <a:pt x="112738" y="100775"/>
                    <a:pt x="126073" y="69342"/>
                    <a:pt x="113691" y="40767"/>
                  </a:cubicBezTo>
                  <a:cubicBezTo>
                    <a:pt x="101308" y="13145"/>
                    <a:pt x="68923" y="-190"/>
                    <a:pt x="41301" y="11240"/>
                  </a:cubicBezTo>
                  <a:close/>
                  <a:moveTo>
                    <a:pt x="76543" y="96965"/>
                  </a:moveTo>
                  <a:cubicBezTo>
                    <a:pt x="57493" y="104585"/>
                    <a:pt x="36538" y="96012"/>
                    <a:pt x="27966" y="76962"/>
                  </a:cubicBezTo>
                  <a:cubicBezTo>
                    <a:pt x="20346" y="57912"/>
                    <a:pt x="28918" y="36957"/>
                    <a:pt x="47968" y="28385"/>
                  </a:cubicBezTo>
                  <a:cubicBezTo>
                    <a:pt x="67018" y="20765"/>
                    <a:pt x="87973" y="29337"/>
                    <a:pt x="96546" y="48387"/>
                  </a:cubicBezTo>
                  <a:cubicBezTo>
                    <a:pt x="104166" y="67437"/>
                    <a:pt x="94641" y="89345"/>
                    <a:pt x="76543" y="96965"/>
                  </a:cubicBezTo>
                  <a:close/>
                </a:path>
              </a:pathLst>
            </a:custGeom>
            <a:grpFill/>
            <a:ln w="9525" cap="flat">
              <a:noFill/>
              <a:prstDash val="solid"/>
              <a:miter/>
            </a:ln>
            <a:sp3d extrusionH="44450"/>
          </p:spPr>
          <p:txBody>
            <a:bodyPr rtlCol="0" anchor="ctr"/>
            <a:lstStyle/>
            <a:p>
              <a:endParaRPr lang="en-US" dirty="0"/>
            </a:p>
          </p:txBody>
        </p:sp>
      </p:grpSp>
    </p:spTree>
    <p:extLst>
      <p:ext uri="{BB962C8B-B14F-4D97-AF65-F5344CB8AC3E}">
        <p14:creationId xmlns:p14="http://schemas.microsoft.com/office/powerpoint/2010/main" val="115678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71800" y="1097699"/>
            <a:ext cx="8724900" cy="2893100"/>
          </a:xfrm>
          <a:prstGeom prst="rect">
            <a:avLst/>
          </a:prstGeom>
        </p:spPr>
        <p:txBody>
          <a:bodyPr wrap="square">
            <a:spAutoFit/>
          </a:bodyPr>
          <a:lstStyle/>
          <a:p>
            <a:pPr>
              <a:spcAft>
                <a:spcPts val="600"/>
              </a:spcAft>
            </a:pPr>
            <a:r>
              <a:rPr lang="en-IE" dirty="0"/>
              <a:t>A State initiative to incentivise the production of renewable electricity</a:t>
            </a:r>
          </a:p>
          <a:p>
            <a:pPr>
              <a:spcAft>
                <a:spcPts val="600"/>
              </a:spcAft>
            </a:pPr>
            <a:r>
              <a:rPr lang="en-IE" dirty="0"/>
              <a:t>It has an auction based format</a:t>
            </a:r>
          </a:p>
          <a:p>
            <a:pPr lvl="1"/>
            <a:r>
              <a:rPr lang="en-IE" dirty="0"/>
              <a:t>For the production of specific quantities of wind &amp; solar electricity</a:t>
            </a:r>
          </a:p>
          <a:p>
            <a:pPr lvl="1"/>
            <a:r>
              <a:rPr lang="en-IE" dirty="0"/>
              <a:t>For a specific time – usually 15+ years</a:t>
            </a:r>
          </a:p>
          <a:p>
            <a:pPr lvl="1"/>
            <a:r>
              <a:rPr lang="en-IE" dirty="0"/>
              <a:t>At a set price (successful bids) – with conditions </a:t>
            </a:r>
            <a:r>
              <a:rPr lang="en-IE" dirty="0" err="1"/>
              <a:t>etc</a:t>
            </a:r>
            <a:endParaRPr lang="en-IE" dirty="0"/>
          </a:p>
          <a:p>
            <a:pPr>
              <a:spcAft>
                <a:spcPts val="600"/>
              </a:spcAft>
            </a:pPr>
            <a:r>
              <a:rPr lang="en-IE" dirty="0"/>
              <a:t>Introduced in 2020  (RESS-1), and expected  to run for 4-5 years</a:t>
            </a:r>
          </a:p>
          <a:p>
            <a:pPr>
              <a:spcAft>
                <a:spcPts val="600"/>
              </a:spcAft>
            </a:pPr>
            <a:r>
              <a:rPr lang="en-IE" dirty="0"/>
              <a:t>The annual RESS auction has two sections/pots</a:t>
            </a:r>
          </a:p>
          <a:p>
            <a:pPr lvl="1"/>
            <a:r>
              <a:rPr lang="en-IE" dirty="0"/>
              <a:t>Community pot – 1% of total – less onerous conditions</a:t>
            </a:r>
          </a:p>
          <a:p>
            <a:pPr lvl="1"/>
            <a:r>
              <a:rPr lang="en-IE" dirty="0"/>
              <a:t>Developer pot – 99% of total – more onerous conditions</a:t>
            </a:r>
          </a:p>
        </p:txBody>
      </p:sp>
      <p:sp>
        <p:nvSpPr>
          <p:cNvPr id="14" name="Rectangle 13" title="Gameboard Tile">
            <a:extLst>
              <a:ext uri="{FF2B5EF4-FFF2-40B4-BE49-F238E27FC236}">
                <a16:creationId xmlns:a16="http://schemas.microsoft.com/office/drawing/2014/main" id="{250BCDA4-6580-4888-8188-2DAF8FDAF47C}"/>
              </a:ext>
            </a:extLst>
          </p:cNvPr>
          <p:cNvSpPr/>
          <p:nvPr/>
        </p:nvSpPr>
        <p:spPr>
          <a:xfrm>
            <a:off x="771240" y="557699"/>
            <a:ext cx="1080000" cy="1080000"/>
          </a:xfrm>
          <a:prstGeom prst="rect">
            <a:avLst/>
          </a:prstGeom>
          <a:gradFill>
            <a:gsLst>
              <a:gs pos="0">
                <a:schemeClr val="accent1"/>
              </a:gs>
              <a:gs pos="100000">
                <a:schemeClr val="accent1">
                  <a:lumMod val="50000"/>
                </a:schemeClr>
              </a:gs>
            </a:gsLst>
            <a:path path="circle">
              <a:fillToRect l="50000" t="-80000" r="50000" b="180000"/>
            </a:path>
          </a:gradFill>
          <a:ln>
            <a:noFill/>
          </a:ln>
          <a:scene3d>
            <a:camera prst="isometricTopUp"/>
            <a:lightRig rig="balanced" dir="t"/>
          </a:scene3d>
          <a:sp3d extrusionH="254000"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mj-lt"/>
              </a:rPr>
              <a:t>RESS</a:t>
            </a:r>
          </a:p>
        </p:txBody>
      </p:sp>
      <p:sp>
        <p:nvSpPr>
          <p:cNvPr id="15" name="Rectangle 14"/>
          <p:cNvSpPr/>
          <p:nvPr/>
        </p:nvSpPr>
        <p:spPr>
          <a:xfrm>
            <a:off x="2971800" y="4453235"/>
            <a:ext cx="6096000" cy="2031325"/>
          </a:xfrm>
          <a:prstGeom prst="rect">
            <a:avLst/>
          </a:prstGeom>
        </p:spPr>
        <p:txBody>
          <a:bodyPr>
            <a:spAutoFit/>
          </a:bodyPr>
          <a:lstStyle/>
          <a:p>
            <a:r>
              <a:rPr lang="en-IE" b="1" u="sng" dirty="0"/>
              <a:t>2019 AUCTION RESULT</a:t>
            </a:r>
          </a:p>
          <a:p>
            <a:endParaRPr lang="en-IE" b="1" u="sng" dirty="0"/>
          </a:p>
          <a:p>
            <a:r>
              <a:rPr lang="en-IE" dirty="0"/>
              <a:t>RESS-1 Auction Results </a:t>
            </a:r>
          </a:p>
          <a:p>
            <a:r>
              <a:rPr lang="en-IE" dirty="0"/>
              <a:t>• 68 projects - 114 applications </a:t>
            </a:r>
          </a:p>
          <a:p>
            <a:r>
              <a:rPr lang="en-IE" dirty="0"/>
              <a:t>• 18 onshore wind projects </a:t>
            </a:r>
          </a:p>
          <a:p>
            <a:r>
              <a:rPr lang="en-IE" dirty="0"/>
              <a:t>• 50 solar projects </a:t>
            </a:r>
          </a:p>
          <a:p>
            <a:r>
              <a:rPr lang="en-IE" dirty="0"/>
              <a:t>• 7 community projects (2 wind, 5 solar)</a:t>
            </a:r>
          </a:p>
        </p:txBody>
      </p:sp>
      <p:sp>
        <p:nvSpPr>
          <p:cNvPr id="16" name="Rectangle 15"/>
          <p:cNvSpPr/>
          <p:nvPr/>
        </p:nvSpPr>
        <p:spPr>
          <a:xfrm>
            <a:off x="2450450" y="234533"/>
            <a:ext cx="8967518"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Renewable Electricity Support Scheme </a:t>
            </a:r>
          </a:p>
        </p:txBody>
      </p:sp>
    </p:spTree>
    <p:extLst>
      <p:ext uri="{BB962C8B-B14F-4D97-AF65-F5344CB8AC3E}">
        <p14:creationId xmlns:p14="http://schemas.microsoft.com/office/powerpoint/2010/main" val="29965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8919" y="258098"/>
            <a:ext cx="7227675" cy="2858486"/>
          </a:xfrm>
          <a:prstGeom prst="rect">
            <a:avLst/>
          </a:prstGeom>
        </p:spPr>
      </p:pic>
      <p:sp>
        <p:nvSpPr>
          <p:cNvPr id="5" name="TextBox 4"/>
          <p:cNvSpPr txBox="1"/>
          <p:nvPr/>
        </p:nvSpPr>
        <p:spPr>
          <a:xfrm>
            <a:off x="3881301" y="6344739"/>
            <a:ext cx="7086600" cy="369332"/>
          </a:xfrm>
          <a:prstGeom prst="rect">
            <a:avLst/>
          </a:prstGeom>
          <a:noFill/>
        </p:spPr>
        <p:txBody>
          <a:bodyPr wrap="square" rtlCol="0">
            <a:spAutoFit/>
          </a:bodyPr>
          <a:lstStyle/>
          <a:p>
            <a:r>
              <a:rPr lang="en-IE" b="1" dirty="0"/>
              <a:t>Community Power – Community Owned AD</a:t>
            </a:r>
          </a:p>
        </p:txBody>
      </p:sp>
      <p:cxnSp>
        <p:nvCxnSpPr>
          <p:cNvPr id="7" name="Straight Arrow Connector 6"/>
          <p:cNvCxnSpPr/>
          <p:nvPr/>
        </p:nvCxnSpPr>
        <p:spPr>
          <a:xfrm flipH="1">
            <a:off x="6692756" y="3116584"/>
            <a:ext cx="19050" cy="3228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CBB8562-AF16-4810-83C3-BD58FF1E52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2487" y="3470676"/>
            <a:ext cx="10100839" cy="2377674"/>
          </a:xfrm>
          <a:prstGeom prst="rect">
            <a:avLst/>
          </a:prstGeom>
        </p:spPr>
      </p:pic>
    </p:spTree>
    <p:extLst>
      <p:ext uri="{BB962C8B-B14F-4D97-AF65-F5344CB8AC3E}">
        <p14:creationId xmlns:p14="http://schemas.microsoft.com/office/powerpoint/2010/main" val="44974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3D Icons">
            <a:extLst>
              <a:ext uri="{FF2B5EF4-FFF2-40B4-BE49-F238E27FC236}">
                <a16:creationId xmlns:a16="http://schemas.microsoft.com/office/drawing/2014/main" id="{576AD287-65FE-48A1-98C3-5BABE9B397C8}"/>
              </a:ext>
            </a:extLst>
          </p:cNvPr>
          <p:cNvGrpSpPr/>
          <p:nvPr/>
        </p:nvGrpSpPr>
        <p:grpSpPr>
          <a:xfrm>
            <a:off x="474618" y="340795"/>
            <a:ext cx="3811631" cy="2288105"/>
            <a:chOff x="3339804" y="7534022"/>
            <a:chExt cx="2288030" cy="1453669"/>
          </a:xfrm>
        </p:grpSpPr>
        <p:sp>
          <p:nvSpPr>
            <p:cNvPr id="5" name="Graphic 115">
              <a:extLst>
                <a:ext uri="{FF2B5EF4-FFF2-40B4-BE49-F238E27FC236}">
                  <a16:creationId xmlns:a16="http://schemas.microsoft.com/office/drawing/2014/main" id="{3CAC520D-3100-47A1-AA98-02CC7A56A385}"/>
                </a:ext>
              </a:extLst>
            </p:cNvPr>
            <p:cNvSpPr/>
            <p:nvPr/>
          </p:nvSpPr>
          <p:spPr>
            <a:xfrm>
              <a:off x="4448800" y="7534022"/>
              <a:ext cx="1179034" cy="304267"/>
            </a:xfrm>
            <a:custGeom>
              <a:avLst/>
              <a:gdLst>
                <a:gd name="connsiteX0" fmla="*/ 815248 w 885825"/>
                <a:gd name="connsiteY0" fmla="*/ 225967 h 228600"/>
                <a:gd name="connsiteX1" fmla="*/ 73759 w 885825"/>
                <a:gd name="connsiteY1" fmla="*/ 225967 h 228600"/>
                <a:gd name="connsiteX2" fmla="*/ 7144 w 885825"/>
                <a:gd name="connsiteY2" fmla="*/ 159358 h 228600"/>
                <a:gd name="connsiteX3" fmla="*/ 73759 w 885825"/>
                <a:gd name="connsiteY3" fmla="*/ 92743 h 228600"/>
                <a:gd name="connsiteX4" fmla="*/ 148465 w 885825"/>
                <a:gd name="connsiteY4" fmla="*/ 92743 h 228600"/>
                <a:gd name="connsiteX5" fmla="*/ 255268 w 885825"/>
                <a:gd name="connsiteY5" fmla="*/ 7144 h 228600"/>
                <a:gd name="connsiteX6" fmla="*/ 441507 w 885825"/>
                <a:gd name="connsiteY6" fmla="*/ 7144 h 228600"/>
                <a:gd name="connsiteX7" fmla="*/ 518299 w 885825"/>
                <a:gd name="connsiteY7" fmla="*/ 38621 h 228600"/>
                <a:gd name="connsiteX8" fmla="*/ 601828 w 885825"/>
                <a:gd name="connsiteY8" fmla="*/ 38621 h 228600"/>
                <a:gd name="connsiteX9" fmla="*/ 686791 w 885825"/>
                <a:gd name="connsiteY9" fmla="*/ 92743 h 228600"/>
                <a:gd name="connsiteX10" fmla="*/ 815248 w 885825"/>
                <a:gd name="connsiteY10" fmla="*/ 92743 h 228600"/>
                <a:gd name="connsiteX11" fmla="*/ 881863 w 885825"/>
                <a:gd name="connsiteY11" fmla="*/ 159358 h 228600"/>
                <a:gd name="connsiteX12" fmla="*/ 815248 w 885825"/>
                <a:gd name="connsiteY12" fmla="*/ 22596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228600">
                  <a:moveTo>
                    <a:pt x="815248" y="225967"/>
                  </a:moveTo>
                  <a:lnTo>
                    <a:pt x="73759" y="225967"/>
                  </a:lnTo>
                  <a:cubicBezTo>
                    <a:pt x="37026" y="225967"/>
                    <a:pt x="7144" y="196085"/>
                    <a:pt x="7144" y="159358"/>
                  </a:cubicBezTo>
                  <a:cubicBezTo>
                    <a:pt x="7144" y="122625"/>
                    <a:pt x="37026" y="92743"/>
                    <a:pt x="73759" y="92743"/>
                  </a:cubicBezTo>
                  <a:lnTo>
                    <a:pt x="148465" y="92743"/>
                  </a:lnTo>
                  <a:cubicBezTo>
                    <a:pt x="159363" y="43825"/>
                    <a:pt x="203113" y="7144"/>
                    <a:pt x="255268" y="7144"/>
                  </a:cubicBezTo>
                  <a:lnTo>
                    <a:pt x="441507" y="7144"/>
                  </a:lnTo>
                  <a:cubicBezTo>
                    <a:pt x="470511" y="7144"/>
                    <a:pt x="497904" y="18487"/>
                    <a:pt x="518299" y="38621"/>
                  </a:cubicBezTo>
                  <a:lnTo>
                    <a:pt x="601828" y="38621"/>
                  </a:lnTo>
                  <a:cubicBezTo>
                    <a:pt x="639072" y="38621"/>
                    <a:pt x="671735" y="60117"/>
                    <a:pt x="686791" y="92743"/>
                  </a:cubicBezTo>
                  <a:lnTo>
                    <a:pt x="815248" y="92743"/>
                  </a:lnTo>
                  <a:cubicBezTo>
                    <a:pt x="851981" y="92743"/>
                    <a:pt x="881863" y="122625"/>
                    <a:pt x="881863" y="159358"/>
                  </a:cubicBezTo>
                  <a:cubicBezTo>
                    <a:pt x="881863" y="196085"/>
                    <a:pt x="851981" y="225967"/>
                    <a:pt x="815248" y="225967"/>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Graphic 113">
              <a:extLst>
                <a:ext uri="{FF2B5EF4-FFF2-40B4-BE49-F238E27FC236}">
                  <a16:creationId xmlns:a16="http://schemas.microsoft.com/office/drawing/2014/main" id="{8E1C9FD2-1128-448E-952C-D7FCC65EA609}"/>
                </a:ext>
              </a:extLst>
            </p:cNvPr>
            <p:cNvSpPr/>
            <p:nvPr/>
          </p:nvSpPr>
          <p:spPr>
            <a:xfrm>
              <a:off x="4536900" y="8177919"/>
              <a:ext cx="912800" cy="367656"/>
            </a:xfrm>
            <a:custGeom>
              <a:avLst/>
              <a:gdLst>
                <a:gd name="connsiteX0" fmla="*/ 575770 w 685800"/>
                <a:gd name="connsiteY0" fmla="*/ 276435 h 276225"/>
                <a:gd name="connsiteX1" fmla="*/ 430388 w 685800"/>
                <a:gd name="connsiteY1" fmla="*/ 276435 h 276225"/>
                <a:gd name="connsiteX2" fmla="*/ 422300 w 685800"/>
                <a:gd name="connsiteY2" fmla="*/ 276104 h 276225"/>
                <a:gd name="connsiteX3" fmla="*/ 413319 w 685800"/>
                <a:gd name="connsiteY3" fmla="*/ 276435 h 276225"/>
                <a:gd name="connsiteX4" fmla="*/ 115640 w 685800"/>
                <a:gd name="connsiteY4" fmla="*/ 276435 h 276225"/>
                <a:gd name="connsiteX5" fmla="*/ 7144 w 685800"/>
                <a:gd name="connsiteY5" fmla="*/ 167938 h 276225"/>
                <a:gd name="connsiteX6" fmla="*/ 115640 w 685800"/>
                <a:gd name="connsiteY6" fmla="*/ 59443 h 276225"/>
                <a:gd name="connsiteX7" fmla="*/ 116515 w 685800"/>
                <a:gd name="connsiteY7" fmla="*/ 59443 h 276225"/>
                <a:gd name="connsiteX8" fmla="*/ 223042 w 685800"/>
                <a:gd name="connsiteY8" fmla="*/ 7144 h 276225"/>
                <a:gd name="connsiteX9" fmla="*/ 413319 w 685800"/>
                <a:gd name="connsiteY9" fmla="*/ 7144 h 276225"/>
                <a:gd name="connsiteX10" fmla="*/ 519843 w 685800"/>
                <a:gd name="connsiteY10" fmla="*/ 59443 h 276225"/>
                <a:gd name="connsiteX11" fmla="*/ 575770 w 685800"/>
                <a:gd name="connsiteY11" fmla="*/ 59443 h 276225"/>
                <a:gd name="connsiteX12" fmla="*/ 684266 w 685800"/>
                <a:gd name="connsiteY12" fmla="*/ 167938 h 276225"/>
                <a:gd name="connsiteX13" fmla="*/ 575770 w 685800"/>
                <a:gd name="connsiteY13" fmla="*/ 27643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276225">
                  <a:moveTo>
                    <a:pt x="575770" y="276435"/>
                  </a:moveTo>
                  <a:lnTo>
                    <a:pt x="430388" y="276435"/>
                  </a:lnTo>
                  <a:cubicBezTo>
                    <a:pt x="427663" y="276435"/>
                    <a:pt x="424969" y="276314"/>
                    <a:pt x="422300" y="276104"/>
                  </a:cubicBezTo>
                  <a:cubicBezTo>
                    <a:pt x="419329" y="276314"/>
                    <a:pt x="416338" y="276435"/>
                    <a:pt x="413319" y="276435"/>
                  </a:cubicBezTo>
                  <a:lnTo>
                    <a:pt x="115640" y="276435"/>
                  </a:lnTo>
                  <a:cubicBezTo>
                    <a:pt x="55816" y="276435"/>
                    <a:pt x="7144" y="227763"/>
                    <a:pt x="7144" y="167938"/>
                  </a:cubicBezTo>
                  <a:cubicBezTo>
                    <a:pt x="7144" y="108114"/>
                    <a:pt x="55816" y="59443"/>
                    <a:pt x="115640" y="59443"/>
                  </a:cubicBezTo>
                  <a:lnTo>
                    <a:pt x="116515" y="59443"/>
                  </a:lnTo>
                  <a:cubicBezTo>
                    <a:pt x="141931" y="26463"/>
                    <a:pt x="180836" y="7144"/>
                    <a:pt x="223042" y="7144"/>
                  </a:cubicBezTo>
                  <a:lnTo>
                    <a:pt x="413319" y="7144"/>
                  </a:lnTo>
                  <a:cubicBezTo>
                    <a:pt x="455526" y="7144"/>
                    <a:pt x="494430" y="26468"/>
                    <a:pt x="519843" y="59443"/>
                  </a:cubicBezTo>
                  <a:lnTo>
                    <a:pt x="575770" y="59443"/>
                  </a:lnTo>
                  <a:cubicBezTo>
                    <a:pt x="635594" y="59443"/>
                    <a:pt x="684266" y="108114"/>
                    <a:pt x="684266" y="167938"/>
                  </a:cubicBezTo>
                  <a:cubicBezTo>
                    <a:pt x="684266" y="227763"/>
                    <a:pt x="635594" y="276435"/>
                    <a:pt x="575770" y="276435"/>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tlCol="0" anchor="ctr"/>
            <a:lstStyle/>
            <a:p>
              <a:endParaRPr lang="en-US" dirty="0"/>
            </a:p>
          </p:txBody>
        </p:sp>
        <p:sp>
          <p:nvSpPr>
            <p:cNvPr id="7" name="Graphic 113">
              <a:extLst>
                <a:ext uri="{FF2B5EF4-FFF2-40B4-BE49-F238E27FC236}">
                  <a16:creationId xmlns:a16="http://schemas.microsoft.com/office/drawing/2014/main" id="{1A2E1AA7-648F-4A0C-B4BD-2C03EDF5789B}"/>
                </a:ext>
              </a:extLst>
            </p:cNvPr>
            <p:cNvSpPr/>
            <p:nvPr/>
          </p:nvSpPr>
          <p:spPr>
            <a:xfrm flipH="1">
              <a:off x="4007439" y="7747415"/>
              <a:ext cx="501116" cy="201839"/>
            </a:xfrm>
            <a:custGeom>
              <a:avLst/>
              <a:gdLst>
                <a:gd name="connsiteX0" fmla="*/ 575770 w 685800"/>
                <a:gd name="connsiteY0" fmla="*/ 276435 h 276225"/>
                <a:gd name="connsiteX1" fmla="*/ 430388 w 685800"/>
                <a:gd name="connsiteY1" fmla="*/ 276435 h 276225"/>
                <a:gd name="connsiteX2" fmla="*/ 422300 w 685800"/>
                <a:gd name="connsiteY2" fmla="*/ 276104 h 276225"/>
                <a:gd name="connsiteX3" fmla="*/ 413319 w 685800"/>
                <a:gd name="connsiteY3" fmla="*/ 276435 h 276225"/>
                <a:gd name="connsiteX4" fmla="*/ 115640 w 685800"/>
                <a:gd name="connsiteY4" fmla="*/ 276435 h 276225"/>
                <a:gd name="connsiteX5" fmla="*/ 7144 w 685800"/>
                <a:gd name="connsiteY5" fmla="*/ 167938 h 276225"/>
                <a:gd name="connsiteX6" fmla="*/ 115640 w 685800"/>
                <a:gd name="connsiteY6" fmla="*/ 59443 h 276225"/>
                <a:gd name="connsiteX7" fmla="*/ 116515 w 685800"/>
                <a:gd name="connsiteY7" fmla="*/ 59443 h 276225"/>
                <a:gd name="connsiteX8" fmla="*/ 223042 w 685800"/>
                <a:gd name="connsiteY8" fmla="*/ 7144 h 276225"/>
                <a:gd name="connsiteX9" fmla="*/ 413319 w 685800"/>
                <a:gd name="connsiteY9" fmla="*/ 7144 h 276225"/>
                <a:gd name="connsiteX10" fmla="*/ 519843 w 685800"/>
                <a:gd name="connsiteY10" fmla="*/ 59443 h 276225"/>
                <a:gd name="connsiteX11" fmla="*/ 575770 w 685800"/>
                <a:gd name="connsiteY11" fmla="*/ 59443 h 276225"/>
                <a:gd name="connsiteX12" fmla="*/ 684266 w 685800"/>
                <a:gd name="connsiteY12" fmla="*/ 167938 h 276225"/>
                <a:gd name="connsiteX13" fmla="*/ 575770 w 685800"/>
                <a:gd name="connsiteY13" fmla="*/ 27643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276225">
                  <a:moveTo>
                    <a:pt x="575770" y="276435"/>
                  </a:moveTo>
                  <a:lnTo>
                    <a:pt x="430388" y="276435"/>
                  </a:lnTo>
                  <a:cubicBezTo>
                    <a:pt x="427663" y="276435"/>
                    <a:pt x="424969" y="276314"/>
                    <a:pt x="422300" y="276104"/>
                  </a:cubicBezTo>
                  <a:cubicBezTo>
                    <a:pt x="419329" y="276314"/>
                    <a:pt x="416338" y="276435"/>
                    <a:pt x="413319" y="276435"/>
                  </a:cubicBezTo>
                  <a:lnTo>
                    <a:pt x="115640" y="276435"/>
                  </a:lnTo>
                  <a:cubicBezTo>
                    <a:pt x="55816" y="276435"/>
                    <a:pt x="7144" y="227763"/>
                    <a:pt x="7144" y="167938"/>
                  </a:cubicBezTo>
                  <a:cubicBezTo>
                    <a:pt x="7144" y="108114"/>
                    <a:pt x="55816" y="59443"/>
                    <a:pt x="115640" y="59443"/>
                  </a:cubicBezTo>
                  <a:lnTo>
                    <a:pt x="116515" y="59443"/>
                  </a:lnTo>
                  <a:cubicBezTo>
                    <a:pt x="141931" y="26463"/>
                    <a:pt x="180836" y="7144"/>
                    <a:pt x="223042" y="7144"/>
                  </a:cubicBezTo>
                  <a:lnTo>
                    <a:pt x="413319" y="7144"/>
                  </a:lnTo>
                  <a:cubicBezTo>
                    <a:pt x="455526" y="7144"/>
                    <a:pt x="494430" y="26468"/>
                    <a:pt x="519843" y="59443"/>
                  </a:cubicBezTo>
                  <a:lnTo>
                    <a:pt x="575770" y="59443"/>
                  </a:lnTo>
                  <a:cubicBezTo>
                    <a:pt x="635594" y="59443"/>
                    <a:pt x="684266" y="108114"/>
                    <a:pt x="684266" y="167938"/>
                  </a:cubicBezTo>
                  <a:cubicBezTo>
                    <a:pt x="684266" y="227763"/>
                    <a:pt x="635594" y="276435"/>
                    <a:pt x="575770" y="276435"/>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tlCol="0" anchor="ctr"/>
            <a:lstStyle/>
            <a:p>
              <a:endParaRPr lang="en-US" dirty="0"/>
            </a:p>
          </p:txBody>
        </p:sp>
        <p:sp>
          <p:nvSpPr>
            <p:cNvPr id="8" name="Graphic 117">
              <a:extLst>
                <a:ext uri="{FF2B5EF4-FFF2-40B4-BE49-F238E27FC236}">
                  <a16:creationId xmlns:a16="http://schemas.microsoft.com/office/drawing/2014/main" id="{D8ECF39A-D695-4FE6-94AA-A195E4A348D6}"/>
                </a:ext>
              </a:extLst>
            </p:cNvPr>
            <p:cNvSpPr/>
            <p:nvPr/>
          </p:nvSpPr>
          <p:spPr>
            <a:xfrm flipH="1">
              <a:off x="3872810" y="7819868"/>
              <a:ext cx="1191711" cy="628866"/>
            </a:xfrm>
            <a:custGeom>
              <a:avLst/>
              <a:gdLst>
                <a:gd name="connsiteX0" fmla="*/ 581886 w 895350"/>
                <a:gd name="connsiteY0" fmla="*/ 264170 h 266700"/>
                <a:gd name="connsiteX1" fmla="*/ 339873 w 895350"/>
                <a:gd name="connsiteY1" fmla="*/ 264170 h 266700"/>
                <a:gd name="connsiteX2" fmla="*/ 279580 w 895350"/>
                <a:gd name="connsiteY2" fmla="*/ 234818 h 266700"/>
                <a:gd name="connsiteX3" fmla="*/ 250465 w 895350"/>
                <a:gd name="connsiteY3" fmla="*/ 219927 h 266700"/>
                <a:gd name="connsiteX4" fmla="*/ 71211 w 895350"/>
                <a:gd name="connsiteY4" fmla="*/ 219927 h 266700"/>
                <a:gd name="connsiteX5" fmla="*/ 25102 w 895350"/>
                <a:gd name="connsiteY5" fmla="*/ 200341 h 266700"/>
                <a:gd name="connsiteX6" fmla="*/ 7187 w 895350"/>
                <a:gd name="connsiteY6" fmla="*/ 153531 h 266700"/>
                <a:gd name="connsiteX7" fmla="*/ 72179 w 895350"/>
                <a:gd name="connsiteY7" fmla="*/ 91776 h 266700"/>
                <a:gd name="connsiteX8" fmla="*/ 99460 w 895350"/>
                <a:gd name="connsiteY8" fmla="*/ 91776 h 266700"/>
                <a:gd name="connsiteX9" fmla="*/ 175334 w 895350"/>
                <a:gd name="connsiteY9" fmla="*/ 46816 h 266700"/>
                <a:gd name="connsiteX10" fmla="*/ 195612 w 895350"/>
                <a:gd name="connsiteY10" fmla="*/ 46816 h 266700"/>
                <a:gd name="connsiteX11" fmla="*/ 215072 w 895350"/>
                <a:gd name="connsiteY11" fmla="*/ 38607 h 266700"/>
                <a:gd name="connsiteX12" fmla="*/ 290593 w 895350"/>
                <a:gd name="connsiteY12" fmla="*/ 7144 h 266700"/>
                <a:gd name="connsiteX13" fmla="*/ 522160 w 895350"/>
                <a:gd name="connsiteY13" fmla="*/ 7144 h 266700"/>
                <a:gd name="connsiteX14" fmla="*/ 609280 w 895350"/>
                <a:gd name="connsiteY14" fmla="*/ 52486 h 266700"/>
                <a:gd name="connsiteX15" fmla="*/ 631697 w 895350"/>
                <a:gd name="connsiteY15" fmla="*/ 64289 h 266700"/>
                <a:gd name="connsiteX16" fmla="*/ 686615 w 895350"/>
                <a:gd name="connsiteY16" fmla="*/ 64289 h 266700"/>
                <a:gd name="connsiteX17" fmla="*/ 745942 w 895350"/>
                <a:gd name="connsiteY17" fmla="*/ 91776 h 266700"/>
                <a:gd name="connsiteX18" fmla="*/ 823184 w 895350"/>
                <a:gd name="connsiteY18" fmla="*/ 91776 h 266700"/>
                <a:gd name="connsiteX19" fmla="*/ 888184 w 895350"/>
                <a:gd name="connsiteY19" fmla="*/ 153531 h 266700"/>
                <a:gd name="connsiteX20" fmla="*/ 870251 w 895350"/>
                <a:gd name="connsiteY20" fmla="*/ 200351 h 266700"/>
                <a:gd name="connsiteX21" fmla="*/ 824151 w 895350"/>
                <a:gd name="connsiteY21" fmla="*/ 219927 h 266700"/>
                <a:gd name="connsiteX22" fmla="*/ 711237 w 895350"/>
                <a:gd name="connsiteY22" fmla="*/ 219927 h 266700"/>
                <a:gd name="connsiteX23" fmla="*/ 699572 w 895350"/>
                <a:gd name="connsiteY23" fmla="*/ 218843 h 266700"/>
                <a:gd name="connsiteX24" fmla="*/ 686615 w 895350"/>
                <a:gd name="connsiteY24" fmla="*/ 219927 h 266700"/>
                <a:gd name="connsiteX25" fmla="*/ 671295 w 895350"/>
                <a:gd name="connsiteY25" fmla="*/ 219927 h 266700"/>
                <a:gd name="connsiteX26" fmla="*/ 642180 w 895350"/>
                <a:gd name="connsiteY26" fmla="*/ 234823 h 266700"/>
                <a:gd name="connsiteX27" fmla="*/ 581886 w 895350"/>
                <a:gd name="connsiteY27" fmla="*/ 2641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266700">
                  <a:moveTo>
                    <a:pt x="581886" y="264170"/>
                  </a:moveTo>
                  <a:lnTo>
                    <a:pt x="339873" y="264170"/>
                  </a:lnTo>
                  <a:cubicBezTo>
                    <a:pt x="316191" y="264170"/>
                    <a:pt x="294211" y="253473"/>
                    <a:pt x="279580" y="234818"/>
                  </a:cubicBezTo>
                  <a:cubicBezTo>
                    <a:pt x="272157" y="225354"/>
                    <a:pt x="261543" y="219927"/>
                    <a:pt x="250465" y="219927"/>
                  </a:cubicBezTo>
                  <a:lnTo>
                    <a:pt x="71211" y="219927"/>
                  </a:lnTo>
                  <a:cubicBezTo>
                    <a:pt x="53668" y="219927"/>
                    <a:pt x="37287" y="212973"/>
                    <a:pt x="25102" y="200341"/>
                  </a:cubicBezTo>
                  <a:cubicBezTo>
                    <a:pt x="12917" y="187714"/>
                    <a:pt x="6554" y="171092"/>
                    <a:pt x="7187" y="153531"/>
                  </a:cubicBezTo>
                  <a:cubicBezTo>
                    <a:pt x="8405" y="118904"/>
                    <a:pt x="36962" y="91776"/>
                    <a:pt x="72179" y="91776"/>
                  </a:cubicBezTo>
                  <a:lnTo>
                    <a:pt x="99460" y="91776"/>
                  </a:lnTo>
                  <a:cubicBezTo>
                    <a:pt x="114446" y="64619"/>
                    <a:pt x="143513" y="46816"/>
                    <a:pt x="175334" y="46816"/>
                  </a:cubicBezTo>
                  <a:lnTo>
                    <a:pt x="195612" y="46816"/>
                  </a:lnTo>
                  <a:cubicBezTo>
                    <a:pt x="202905" y="46816"/>
                    <a:pt x="209816" y="43900"/>
                    <a:pt x="215072" y="38607"/>
                  </a:cubicBezTo>
                  <a:cubicBezTo>
                    <a:pt x="235191" y="18320"/>
                    <a:pt x="262018" y="7144"/>
                    <a:pt x="290593" y="7144"/>
                  </a:cubicBezTo>
                  <a:lnTo>
                    <a:pt x="522160" y="7144"/>
                  </a:lnTo>
                  <a:cubicBezTo>
                    <a:pt x="556791" y="7144"/>
                    <a:pt x="589365" y="24092"/>
                    <a:pt x="609280" y="52486"/>
                  </a:cubicBezTo>
                  <a:cubicBezTo>
                    <a:pt x="614470" y="59880"/>
                    <a:pt x="622843" y="64289"/>
                    <a:pt x="631697" y="64289"/>
                  </a:cubicBezTo>
                  <a:lnTo>
                    <a:pt x="686615" y="64289"/>
                  </a:lnTo>
                  <a:cubicBezTo>
                    <a:pt x="709655" y="64289"/>
                    <a:pt x="731310" y="74549"/>
                    <a:pt x="745942" y="91776"/>
                  </a:cubicBezTo>
                  <a:lnTo>
                    <a:pt x="823184" y="91776"/>
                  </a:lnTo>
                  <a:cubicBezTo>
                    <a:pt x="858390" y="91776"/>
                    <a:pt x="886947" y="118900"/>
                    <a:pt x="888184" y="153531"/>
                  </a:cubicBezTo>
                  <a:cubicBezTo>
                    <a:pt x="888807" y="171101"/>
                    <a:pt x="882436" y="187723"/>
                    <a:pt x="870251" y="200351"/>
                  </a:cubicBezTo>
                  <a:cubicBezTo>
                    <a:pt x="858065" y="212973"/>
                    <a:pt x="841694" y="219927"/>
                    <a:pt x="824151" y="219927"/>
                  </a:cubicBezTo>
                  <a:lnTo>
                    <a:pt x="711237" y="219927"/>
                  </a:lnTo>
                  <a:cubicBezTo>
                    <a:pt x="707330" y="219927"/>
                    <a:pt x="703433" y="219564"/>
                    <a:pt x="699572" y="218843"/>
                  </a:cubicBezTo>
                  <a:cubicBezTo>
                    <a:pt x="695294" y="219564"/>
                    <a:pt x="690959" y="219927"/>
                    <a:pt x="686615" y="219927"/>
                  </a:cubicBezTo>
                  <a:lnTo>
                    <a:pt x="671295" y="219927"/>
                  </a:lnTo>
                  <a:cubicBezTo>
                    <a:pt x="660226" y="219927"/>
                    <a:pt x="649613" y="225354"/>
                    <a:pt x="642180" y="234823"/>
                  </a:cubicBezTo>
                  <a:cubicBezTo>
                    <a:pt x="627549" y="253473"/>
                    <a:pt x="605569" y="264170"/>
                    <a:pt x="581886" y="264170"/>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Graphic 117">
              <a:extLst>
                <a:ext uri="{FF2B5EF4-FFF2-40B4-BE49-F238E27FC236}">
                  <a16:creationId xmlns:a16="http://schemas.microsoft.com/office/drawing/2014/main" id="{76F7DF95-3F0A-4C84-A59F-C44842352D40}"/>
                </a:ext>
              </a:extLst>
            </p:cNvPr>
            <p:cNvSpPr/>
            <p:nvPr/>
          </p:nvSpPr>
          <p:spPr>
            <a:xfrm>
              <a:off x="3339804" y="8632713"/>
              <a:ext cx="1191711" cy="354978"/>
            </a:xfrm>
            <a:custGeom>
              <a:avLst/>
              <a:gdLst>
                <a:gd name="connsiteX0" fmla="*/ 581886 w 895350"/>
                <a:gd name="connsiteY0" fmla="*/ 264170 h 266700"/>
                <a:gd name="connsiteX1" fmla="*/ 339873 w 895350"/>
                <a:gd name="connsiteY1" fmla="*/ 264170 h 266700"/>
                <a:gd name="connsiteX2" fmla="*/ 279580 w 895350"/>
                <a:gd name="connsiteY2" fmla="*/ 234818 h 266700"/>
                <a:gd name="connsiteX3" fmla="*/ 250465 w 895350"/>
                <a:gd name="connsiteY3" fmla="*/ 219927 h 266700"/>
                <a:gd name="connsiteX4" fmla="*/ 71211 w 895350"/>
                <a:gd name="connsiteY4" fmla="*/ 219927 h 266700"/>
                <a:gd name="connsiteX5" fmla="*/ 25102 w 895350"/>
                <a:gd name="connsiteY5" fmla="*/ 200341 h 266700"/>
                <a:gd name="connsiteX6" fmla="*/ 7187 w 895350"/>
                <a:gd name="connsiteY6" fmla="*/ 153531 h 266700"/>
                <a:gd name="connsiteX7" fmla="*/ 72179 w 895350"/>
                <a:gd name="connsiteY7" fmla="*/ 91776 h 266700"/>
                <a:gd name="connsiteX8" fmla="*/ 99460 w 895350"/>
                <a:gd name="connsiteY8" fmla="*/ 91776 h 266700"/>
                <a:gd name="connsiteX9" fmla="*/ 175334 w 895350"/>
                <a:gd name="connsiteY9" fmla="*/ 46816 h 266700"/>
                <a:gd name="connsiteX10" fmla="*/ 195612 w 895350"/>
                <a:gd name="connsiteY10" fmla="*/ 46816 h 266700"/>
                <a:gd name="connsiteX11" fmla="*/ 215072 w 895350"/>
                <a:gd name="connsiteY11" fmla="*/ 38607 h 266700"/>
                <a:gd name="connsiteX12" fmla="*/ 290593 w 895350"/>
                <a:gd name="connsiteY12" fmla="*/ 7144 h 266700"/>
                <a:gd name="connsiteX13" fmla="*/ 522160 w 895350"/>
                <a:gd name="connsiteY13" fmla="*/ 7144 h 266700"/>
                <a:gd name="connsiteX14" fmla="*/ 609280 w 895350"/>
                <a:gd name="connsiteY14" fmla="*/ 52486 h 266700"/>
                <a:gd name="connsiteX15" fmla="*/ 631697 w 895350"/>
                <a:gd name="connsiteY15" fmla="*/ 64289 h 266700"/>
                <a:gd name="connsiteX16" fmla="*/ 686615 w 895350"/>
                <a:gd name="connsiteY16" fmla="*/ 64289 h 266700"/>
                <a:gd name="connsiteX17" fmla="*/ 745942 w 895350"/>
                <a:gd name="connsiteY17" fmla="*/ 91776 h 266700"/>
                <a:gd name="connsiteX18" fmla="*/ 823184 w 895350"/>
                <a:gd name="connsiteY18" fmla="*/ 91776 h 266700"/>
                <a:gd name="connsiteX19" fmla="*/ 888184 w 895350"/>
                <a:gd name="connsiteY19" fmla="*/ 153531 h 266700"/>
                <a:gd name="connsiteX20" fmla="*/ 870251 w 895350"/>
                <a:gd name="connsiteY20" fmla="*/ 200351 h 266700"/>
                <a:gd name="connsiteX21" fmla="*/ 824151 w 895350"/>
                <a:gd name="connsiteY21" fmla="*/ 219927 h 266700"/>
                <a:gd name="connsiteX22" fmla="*/ 711237 w 895350"/>
                <a:gd name="connsiteY22" fmla="*/ 219927 h 266700"/>
                <a:gd name="connsiteX23" fmla="*/ 699572 w 895350"/>
                <a:gd name="connsiteY23" fmla="*/ 218843 h 266700"/>
                <a:gd name="connsiteX24" fmla="*/ 686615 w 895350"/>
                <a:gd name="connsiteY24" fmla="*/ 219927 h 266700"/>
                <a:gd name="connsiteX25" fmla="*/ 671295 w 895350"/>
                <a:gd name="connsiteY25" fmla="*/ 219927 h 266700"/>
                <a:gd name="connsiteX26" fmla="*/ 642180 w 895350"/>
                <a:gd name="connsiteY26" fmla="*/ 234823 h 266700"/>
                <a:gd name="connsiteX27" fmla="*/ 581886 w 895350"/>
                <a:gd name="connsiteY27" fmla="*/ 2641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266700">
                  <a:moveTo>
                    <a:pt x="581886" y="264170"/>
                  </a:moveTo>
                  <a:lnTo>
                    <a:pt x="339873" y="264170"/>
                  </a:lnTo>
                  <a:cubicBezTo>
                    <a:pt x="316191" y="264170"/>
                    <a:pt x="294211" y="253473"/>
                    <a:pt x="279580" y="234818"/>
                  </a:cubicBezTo>
                  <a:cubicBezTo>
                    <a:pt x="272157" y="225354"/>
                    <a:pt x="261543" y="219927"/>
                    <a:pt x="250465" y="219927"/>
                  </a:cubicBezTo>
                  <a:lnTo>
                    <a:pt x="71211" y="219927"/>
                  </a:lnTo>
                  <a:cubicBezTo>
                    <a:pt x="53668" y="219927"/>
                    <a:pt x="37287" y="212973"/>
                    <a:pt x="25102" y="200341"/>
                  </a:cubicBezTo>
                  <a:cubicBezTo>
                    <a:pt x="12917" y="187714"/>
                    <a:pt x="6554" y="171092"/>
                    <a:pt x="7187" y="153531"/>
                  </a:cubicBezTo>
                  <a:cubicBezTo>
                    <a:pt x="8405" y="118904"/>
                    <a:pt x="36962" y="91776"/>
                    <a:pt x="72179" y="91776"/>
                  </a:cubicBezTo>
                  <a:lnTo>
                    <a:pt x="99460" y="91776"/>
                  </a:lnTo>
                  <a:cubicBezTo>
                    <a:pt x="114446" y="64619"/>
                    <a:pt x="143513" y="46816"/>
                    <a:pt x="175334" y="46816"/>
                  </a:cubicBezTo>
                  <a:lnTo>
                    <a:pt x="195612" y="46816"/>
                  </a:lnTo>
                  <a:cubicBezTo>
                    <a:pt x="202905" y="46816"/>
                    <a:pt x="209816" y="43900"/>
                    <a:pt x="215072" y="38607"/>
                  </a:cubicBezTo>
                  <a:cubicBezTo>
                    <a:pt x="235191" y="18320"/>
                    <a:pt x="262018" y="7144"/>
                    <a:pt x="290593" y="7144"/>
                  </a:cubicBezTo>
                  <a:lnTo>
                    <a:pt x="522160" y="7144"/>
                  </a:lnTo>
                  <a:cubicBezTo>
                    <a:pt x="556791" y="7144"/>
                    <a:pt x="589365" y="24092"/>
                    <a:pt x="609280" y="52486"/>
                  </a:cubicBezTo>
                  <a:cubicBezTo>
                    <a:pt x="614470" y="59880"/>
                    <a:pt x="622843" y="64289"/>
                    <a:pt x="631697" y="64289"/>
                  </a:cubicBezTo>
                  <a:lnTo>
                    <a:pt x="686615" y="64289"/>
                  </a:lnTo>
                  <a:cubicBezTo>
                    <a:pt x="709655" y="64289"/>
                    <a:pt x="731310" y="74549"/>
                    <a:pt x="745942" y="91776"/>
                  </a:cubicBezTo>
                  <a:lnTo>
                    <a:pt x="823184" y="91776"/>
                  </a:lnTo>
                  <a:cubicBezTo>
                    <a:pt x="858390" y="91776"/>
                    <a:pt x="886947" y="118900"/>
                    <a:pt x="888184" y="153531"/>
                  </a:cubicBezTo>
                  <a:cubicBezTo>
                    <a:pt x="888807" y="171101"/>
                    <a:pt x="882436" y="187723"/>
                    <a:pt x="870251" y="200351"/>
                  </a:cubicBezTo>
                  <a:cubicBezTo>
                    <a:pt x="858065" y="212973"/>
                    <a:pt x="841694" y="219927"/>
                    <a:pt x="824151" y="219927"/>
                  </a:cubicBezTo>
                  <a:lnTo>
                    <a:pt x="711237" y="219927"/>
                  </a:lnTo>
                  <a:cubicBezTo>
                    <a:pt x="707330" y="219927"/>
                    <a:pt x="703433" y="219564"/>
                    <a:pt x="699572" y="218843"/>
                  </a:cubicBezTo>
                  <a:cubicBezTo>
                    <a:pt x="695294" y="219564"/>
                    <a:pt x="690959" y="219927"/>
                    <a:pt x="686615" y="219927"/>
                  </a:cubicBezTo>
                  <a:lnTo>
                    <a:pt x="671295" y="219927"/>
                  </a:lnTo>
                  <a:cubicBezTo>
                    <a:pt x="660226" y="219927"/>
                    <a:pt x="649613" y="225354"/>
                    <a:pt x="642180" y="234823"/>
                  </a:cubicBezTo>
                  <a:cubicBezTo>
                    <a:pt x="627549" y="253473"/>
                    <a:pt x="605569" y="264170"/>
                    <a:pt x="581886" y="264170"/>
                  </a:cubicBezTo>
                  <a:close/>
                </a:path>
              </a:pathLst>
            </a:custGeom>
            <a:gradFill>
              <a:gsLst>
                <a:gs pos="100000">
                  <a:schemeClr val="tx1">
                    <a:lumMod val="95000"/>
                    <a:lumOff val="5000"/>
                  </a:schemeClr>
                </a:gs>
                <a:gs pos="0">
                  <a:schemeClr val="bg1">
                    <a:lumMod val="50000"/>
                  </a:schemeClr>
                </a:gs>
              </a:gsLst>
              <a:path path="circle">
                <a:fillToRect l="50000" t="-80000" r="50000" b="180000"/>
              </a:path>
            </a:gradFill>
            <a:ln w="9525" cap="flat">
              <a:noFill/>
              <a:prstDash val="solid"/>
              <a:miter/>
            </a:ln>
            <a:scene3d>
              <a:camera prst="isometricRightUp"/>
              <a:lightRig rig="threePt" dir="t"/>
            </a:scene3d>
            <a:sp3d extrusionH="139700"/>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Rectangle 9"/>
          <p:cNvSpPr/>
          <p:nvPr/>
        </p:nvSpPr>
        <p:spPr>
          <a:xfrm>
            <a:off x="7019997" y="1685648"/>
            <a:ext cx="5172003" cy="1754326"/>
          </a:xfrm>
          <a:prstGeom prst="rect">
            <a:avLst/>
          </a:prstGeom>
        </p:spPr>
        <p:txBody>
          <a:bodyPr wrap="square">
            <a:spAutoFit/>
          </a:bodyPr>
          <a:lstStyle/>
          <a:p>
            <a:r>
              <a:rPr lang="en-IE" dirty="0"/>
              <a:t>Among the measures were that groups would have to be in existence for at least three years, have at least 100 members, be personally and substantially affected by a development, and have enough money to cover legal costs.</a:t>
            </a:r>
          </a:p>
        </p:txBody>
      </p:sp>
      <p:sp>
        <p:nvSpPr>
          <p:cNvPr id="11" name="Rectangle 10"/>
          <p:cNvSpPr/>
          <p:nvPr/>
        </p:nvSpPr>
        <p:spPr>
          <a:xfrm>
            <a:off x="6896100" y="340795"/>
            <a:ext cx="5410200" cy="1200329"/>
          </a:xfrm>
          <a:prstGeom prst="rect">
            <a:avLst/>
          </a:prstGeom>
        </p:spPr>
        <p:txBody>
          <a:bodyPr wrap="square">
            <a:spAutoFit/>
          </a:bodyPr>
          <a:lstStyle/>
          <a:p>
            <a:r>
              <a:rPr lang="en-IE" dirty="0">
                <a:solidFill>
                  <a:srgbClr val="333333"/>
                </a:solidFill>
                <a:latin typeface="Georgia" panose="02040502050405020303" pitchFamily="18" charset="0"/>
              </a:rPr>
              <a:t>The government had put forward plans to restrict the right of community groups, non-governmental organisations, and citizens from taking legal action against developments around the country.</a:t>
            </a:r>
            <a:endParaRPr lang="en-IE" dirty="0"/>
          </a:p>
        </p:txBody>
      </p:sp>
      <p:sp>
        <p:nvSpPr>
          <p:cNvPr id="12" name="Rectangle 11"/>
          <p:cNvSpPr/>
          <p:nvPr/>
        </p:nvSpPr>
        <p:spPr>
          <a:xfrm>
            <a:off x="7019997" y="3496011"/>
            <a:ext cx="4171806" cy="923330"/>
          </a:xfrm>
          <a:prstGeom prst="rect">
            <a:avLst/>
          </a:prstGeom>
        </p:spPr>
        <p:txBody>
          <a:bodyPr wrap="square">
            <a:spAutoFit/>
          </a:bodyPr>
          <a:lstStyle/>
          <a:p>
            <a:r>
              <a:rPr lang="en-IE" dirty="0">
                <a:solidFill>
                  <a:srgbClr val="333333"/>
                </a:solidFill>
                <a:latin typeface="Georgia" panose="02040502050405020303" pitchFamily="18" charset="0"/>
              </a:rPr>
              <a:t>294 submissions received as part of a public consultation, a significant majority of which opposed the plans.</a:t>
            </a:r>
            <a:endParaRPr lang="en-IE" dirty="0"/>
          </a:p>
        </p:txBody>
      </p:sp>
      <p:sp>
        <p:nvSpPr>
          <p:cNvPr id="13" name="Rectangle 12"/>
          <p:cNvSpPr/>
          <p:nvPr/>
        </p:nvSpPr>
        <p:spPr>
          <a:xfrm>
            <a:off x="6937112" y="4552134"/>
            <a:ext cx="4254691" cy="369332"/>
          </a:xfrm>
          <a:prstGeom prst="rect">
            <a:avLst/>
          </a:prstGeom>
        </p:spPr>
        <p:txBody>
          <a:bodyPr wrap="none">
            <a:spAutoFit/>
          </a:bodyPr>
          <a:lstStyle/>
          <a:p>
            <a:r>
              <a:rPr lang="en-IE" dirty="0">
                <a:solidFill>
                  <a:srgbClr val="333333"/>
                </a:solidFill>
                <a:latin typeface="Georgia" panose="02040502050405020303" pitchFamily="18" charset="0"/>
              </a:rPr>
              <a:t>“a total travesty of the rights of citizens”</a:t>
            </a:r>
            <a:endParaRPr lang="en-IE" dirty="0"/>
          </a:p>
        </p:txBody>
      </p:sp>
      <p:sp>
        <p:nvSpPr>
          <p:cNvPr id="14" name="Rectangle 13"/>
          <p:cNvSpPr/>
          <p:nvPr/>
        </p:nvSpPr>
        <p:spPr>
          <a:xfrm>
            <a:off x="7019997" y="5054260"/>
            <a:ext cx="4760691" cy="1754326"/>
          </a:xfrm>
          <a:prstGeom prst="rect">
            <a:avLst/>
          </a:prstGeom>
        </p:spPr>
        <p:txBody>
          <a:bodyPr wrap="square">
            <a:spAutoFit/>
          </a:bodyPr>
          <a:lstStyle/>
          <a:p>
            <a:r>
              <a:rPr lang="en-IE" dirty="0"/>
              <a:t>“We must be careful not to allow a situation to develop where judicial review in effect becomes a de facto</a:t>
            </a:r>
            <a:r>
              <a:rPr lang="en-IE" i="1" dirty="0"/>
              <a:t> </a:t>
            </a:r>
            <a:r>
              <a:rPr lang="en-IE" dirty="0"/>
              <a:t>additional step in the planning process for strategically important projects.”</a:t>
            </a: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2397" y="2119628"/>
            <a:ext cx="2991204" cy="2367100"/>
          </a:xfrm>
          <a:prstGeom prst="rect">
            <a:avLst/>
          </a:prstGeom>
        </p:spPr>
      </p:pic>
      <p:pic>
        <p:nvPicPr>
          <p:cNvPr id="16" name="Picture 15"/>
          <p:cNvPicPr>
            <a:picLocks noChangeAspect="1"/>
          </p:cNvPicPr>
          <p:nvPr/>
        </p:nvPicPr>
        <p:blipFill>
          <a:blip r:embed="rId3"/>
          <a:stretch>
            <a:fillRect/>
          </a:stretch>
        </p:blipFill>
        <p:spPr>
          <a:xfrm>
            <a:off x="1833219" y="4673357"/>
            <a:ext cx="4906060" cy="1124107"/>
          </a:xfrm>
          <a:prstGeom prst="rect">
            <a:avLst/>
          </a:prstGeom>
        </p:spPr>
      </p:pic>
      <p:pic>
        <p:nvPicPr>
          <p:cNvPr id="17" name="Picture 16"/>
          <p:cNvPicPr>
            <a:picLocks noChangeAspect="1"/>
          </p:cNvPicPr>
          <p:nvPr/>
        </p:nvPicPr>
        <p:blipFill>
          <a:blip r:embed="rId4"/>
          <a:stretch>
            <a:fillRect/>
          </a:stretch>
        </p:blipFill>
        <p:spPr>
          <a:xfrm>
            <a:off x="1467254" y="6026290"/>
            <a:ext cx="5506218" cy="504895"/>
          </a:xfrm>
          <a:prstGeom prst="rect">
            <a:avLst/>
          </a:prstGeom>
        </p:spPr>
      </p:pic>
    </p:spTree>
    <p:extLst>
      <p:ext uri="{BB962C8B-B14F-4D97-AF65-F5344CB8AC3E}">
        <p14:creationId xmlns:p14="http://schemas.microsoft.com/office/powerpoint/2010/main" val="40557791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591</TotalTime>
  <Words>1058</Words>
  <Application>Microsoft Macintosh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Georgia</vt:lpstr>
      <vt:lpstr>Myriad Pro</vt:lpstr>
      <vt:lpstr>Wingdings 3</vt:lpstr>
      <vt:lpstr>Wisp</vt:lpstr>
      <vt:lpstr>Communities….  “Low carbon transitions will require new technologies which are unfamiliar to people and uncertain in terms of impacts and benefits – Communities are key to these transitions”      JP Prendergast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Limerick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John.Prendergast</dc:creator>
  <cp:lastModifiedBy>Microsoft Office User</cp:lastModifiedBy>
  <cp:revision>36</cp:revision>
  <dcterms:created xsi:type="dcterms:W3CDTF">2021-07-28T12:45:02Z</dcterms:created>
  <dcterms:modified xsi:type="dcterms:W3CDTF">2021-08-16T10:19:08Z</dcterms:modified>
</cp:coreProperties>
</file>