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414" r:id="rId5"/>
    <p:sldId id="378" r:id="rId6"/>
    <p:sldId id="352" r:id="rId7"/>
    <p:sldId id="412" r:id="rId8"/>
    <p:sldId id="401" r:id="rId9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C08A"/>
    <a:srgbClr val="FFC000"/>
    <a:srgbClr val="DBDBDB"/>
    <a:srgbClr val="92D050"/>
    <a:srgbClr val="D9D9D9"/>
    <a:srgbClr val="FFFFFF"/>
    <a:srgbClr val="CCFF66"/>
    <a:srgbClr val="CCFF99"/>
    <a:srgbClr val="6EE21B"/>
    <a:srgbClr val="DB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EC5F1-FB92-41EB-95CB-8EC1ADC7E128}" v="34" dt="2022-05-13T11:17:39.567"/>
    <p1510:client id="{A2A3F140-BDF7-4E7F-903D-1583877BB109}" v="1" dt="2022-05-13T11:22:50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67" autoAdjust="0"/>
  </p:normalViewPr>
  <p:slideViewPr>
    <p:cSldViewPr snapToGrid="0">
      <p:cViewPr varScale="1">
        <p:scale>
          <a:sx n="78" d="100"/>
          <a:sy n="78" d="100"/>
        </p:scale>
        <p:origin x="1812" y="60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F4-470D-9682-AF88688F9A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B2-4C81-B2F3-AB3665945D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F4-470D-9682-AF88688F9A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F4-470D-9682-AF88688F9A5E}"/>
              </c:ext>
            </c:extLst>
          </c:dPt>
          <c:cat>
            <c:strRef>
              <c:f>Sheet1!$A$2:$A$5</c:f>
              <c:strCache>
                <c:ptCount val="2"/>
                <c:pt idx="0">
                  <c:v>RU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2-4C81-B2F3-AB3665945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73-4FB6-8F09-E82EDB47FB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73-4FB6-8F09-E82EDB47FB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73-4FB6-8F09-E82EDB47FB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73-4FB6-8F09-E82EDB47FB34}"/>
              </c:ext>
            </c:extLst>
          </c:dPt>
          <c:cat>
            <c:strRef>
              <c:f>Sheet1!$A$2:$A$5</c:f>
              <c:strCache>
                <c:ptCount val="2"/>
                <c:pt idx="0">
                  <c:v>RU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73-4FB6-8F09-E82EDB47F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E7-4359-97B3-808B24F565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E7-4359-97B3-808B24F565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E7-4359-97B3-808B24F565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E7-4359-97B3-808B24F56589}"/>
              </c:ext>
            </c:extLst>
          </c:dPt>
          <c:cat>
            <c:strRef>
              <c:f>Sheet1!$A$2:$A$5</c:f>
              <c:strCache>
                <c:ptCount val="2"/>
                <c:pt idx="0">
                  <c:v>RU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E7-4359-97B3-808B24F56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42-469E-B57D-93A5C6A8F3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42-469E-B57D-93A5C6A8F3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42-469E-B57D-93A5C6A8F3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42-469E-B57D-93A5C6A8F307}"/>
              </c:ext>
            </c:extLst>
          </c:dPt>
          <c:cat>
            <c:strRef>
              <c:f>Sheet1!$A$2:$A$5</c:f>
              <c:strCache>
                <c:ptCount val="2"/>
                <c:pt idx="0">
                  <c:v>RU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42-469E-B57D-93A5C6A8F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5" tIns="47413" rIns="94825" bIns="474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4825" tIns="47413" rIns="94825" bIns="474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8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23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5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2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10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349671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70419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8591167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026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3" r:id="rId16"/>
    <p:sldLayoutId id="2147483664" r:id="rId17"/>
    <p:sldLayoutId id="2147483666" r:id="rId18"/>
    <p:sldLayoutId id="2147483667" r:id="rId19"/>
    <p:sldLayoutId id="2147483665" r:id="rId20"/>
    <p:sldLayoutId id="2147483668" r:id="rId21"/>
    <p:sldLayoutId id="2147483655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351" y="2586496"/>
            <a:ext cx="10065224" cy="2149523"/>
          </a:xfrm>
        </p:spPr>
        <p:txBody>
          <a:bodyPr/>
          <a:lstStyle/>
          <a:p>
            <a:pPr algn="ctr"/>
            <a:r>
              <a:rPr lang="fr-BE" dirty="0" err="1" smtClean="0"/>
              <a:t>Renewable</a:t>
            </a:r>
            <a:r>
              <a:rPr lang="fr-BE" dirty="0" smtClean="0"/>
              <a:t> </a:t>
            </a:r>
            <a:r>
              <a:rPr lang="fr-BE" dirty="0" err="1" smtClean="0"/>
              <a:t>gas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in the </a:t>
            </a:r>
            <a:r>
              <a:rPr lang="fr-BE" dirty="0" err="1" smtClean="0"/>
              <a:t>REPowerEU</a:t>
            </a:r>
            <a:r>
              <a:rPr lang="fr-BE" dirty="0" smtClean="0"/>
              <a:t> </a:t>
            </a:r>
            <a:r>
              <a:rPr lang="fr-BE" dirty="0"/>
              <a:t>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1368" y="4819291"/>
            <a:ext cx="10065224" cy="897754"/>
          </a:xfrm>
        </p:spPr>
        <p:txBody>
          <a:bodyPr/>
          <a:lstStyle/>
          <a:p>
            <a:pPr algn="r"/>
            <a:r>
              <a:rPr lang="fr-BE" dirty="0" err="1" smtClean="0"/>
              <a:t>Renewable</a:t>
            </a:r>
            <a:r>
              <a:rPr lang="fr-BE" dirty="0" smtClean="0"/>
              <a:t> </a:t>
            </a:r>
            <a:r>
              <a:rPr lang="fr-BE" dirty="0" err="1" smtClean="0"/>
              <a:t>gas</a:t>
            </a:r>
            <a:r>
              <a:rPr lang="fr-BE" dirty="0" smtClean="0"/>
              <a:t> forum Ireland, 31 May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smtClean="0"/>
              <a:t>Matthieu Ballu</a:t>
            </a:r>
          </a:p>
          <a:p>
            <a:r>
              <a:rPr lang="fr-BE" dirty="0" err="1" smtClean="0"/>
              <a:t>European</a:t>
            </a:r>
            <a:r>
              <a:rPr lang="fr-BE" dirty="0" smtClean="0"/>
              <a:t> Commission DG ENER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215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BB9ADA5-64D1-4CE5-A812-633F0000DEEB}"/>
              </a:ext>
            </a:extLst>
          </p:cNvPr>
          <p:cNvGrpSpPr/>
          <p:nvPr/>
        </p:nvGrpSpPr>
        <p:grpSpPr>
          <a:xfrm>
            <a:off x="711975" y="999911"/>
            <a:ext cx="11342212" cy="4892889"/>
            <a:chOff x="753856" y="985951"/>
            <a:chExt cx="11342212" cy="48928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1D35AE-44F9-42B4-9570-AC6E3BE3C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2"/>
            <a:stretch/>
          </p:blipFill>
          <p:spPr>
            <a:xfrm>
              <a:off x="6575303" y="985951"/>
              <a:ext cx="5520765" cy="489288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4FE45C-E839-4F82-9C71-495223B7E5B8}"/>
                </a:ext>
              </a:extLst>
            </p:cNvPr>
            <p:cNvSpPr txBox="1"/>
            <p:nvPr/>
          </p:nvSpPr>
          <p:spPr>
            <a:xfrm>
              <a:off x="914982" y="2044005"/>
              <a:ext cx="5590520" cy="2769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tabLst>
                  <a:tab pos="265113" algn="l"/>
                </a:tabLst>
              </a:pPr>
              <a:r>
                <a:rPr lang="en-US" sz="2000" b="1" dirty="0">
                  <a:latin typeface="EC Square Sans Cond Pro Medium" panose="020B0606000000020004" pitchFamily="34" charset="0"/>
                </a:rPr>
                <a:t>Independence from Russian fossil fuels by 2027</a:t>
              </a:r>
            </a:p>
            <a:p>
              <a:pPr marL="342900" indent="-342900">
                <a:buClr>
                  <a:schemeClr val="accent6"/>
                </a:buClr>
                <a:buFont typeface="Wingdings" panose="05000000000000000000" pitchFamily="2" charset="2"/>
                <a:buChar char="Ø"/>
                <a:tabLst>
                  <a:tab pos="265113" algn="l"/>
                </a:tabLst>
              </a:pPr>
              <a:r>
                <a:rPr lang="en-US" dirty="0">
                  <a:latin typeface="EC Square Sans Cond Pro" panose="020B0506040000020004" pitchFamily="34" charset="0"/>
                </a:rPr>
                <a:t>Increase imports of </a:t>
              </a:r>
              <a:r>
                <a:rPr lang="en-US" b="1" dirty="0">
                  <a:solidFill>
                    <a:schemeClr val="accent6"/>
                  </a:solidFill>
                  <a:latin typeface="EC Square Sans Cond Pro" panose="020B0506040000020004" pitchFamily="34" charset="0"/>
                </a:rPr>
                <a:t>liquefied natural gas </a:t>
              </a:r>
              <a:r>
                <a:rPr lang="en-US" dirty="0">
                  <a:latin typeface="EC Square Sans Cond Pro" panose="020B0506040000020004" pitchFamily="34" charset="0"/>
                </a:rPr>
                <a:t>(LNG) by 50 </a:t>
              </a:r>
              <a:r>
                <a:rPr lang="en-US" dirty="0" err="1">
                  <a:latin typeface="EC Square Sans Cond Pro" panose="020B0506040000020004" pitchFamily="34" charset="0"/>
                </a:rPr>
                <a:t>bcm</a:t>
              </a:r>
              <a:endParaRPr lang="en-US" dirty="0">
                <a:latin typeface="EC Square Sans Cond Pro" panose="020B0506040000020004" pitchFamily="34" charset="0"/>
              </a:endParaRPr>
            </a:p>
            <a:p>
              <a:pPr marL="342900" indent="-342900">
                <a:buClr>
                  <a:schemeClr val="accent6"/>
                </a:buClr>
                <a:buFont typeface="Wingdings" panose="05000000000000000000" pitchFamily="2" charset="2"/>
                <a:buChar char="Ø"/>
                <a:tabLst>
                  <a:tab pos="265113" algn="l"/>
                </a:tabLst>
              </a:pPr>
              <a:r>
                <a:rPr lang="en-US" dirty="0">
                  <a:latin typeface="EC Square Sans Cond Pro" panose="020B0506040000020004" pitchFamily="34" charset="0"/>
                </a:rPr>
                <a:t>Increase </a:t>
              </a:r>
              <a:r>
                <a:rPr lang="en-US" b="1" dirty="0">
                  <a:solidFill>
                    <a:schemeClr val="accent6"/>
                  </a:solidFill>
                  <a:latin typeface="EC Square Sans Cond Pro" panose="020B0506040000020004" pitchFamily="34" charset="0"/>
                </a:rPr>
                <a:t>pipeline gas </a:t>
              </a:r>
              <a:r>
                <a:rPr lang="en-US" dirty="0">
                  <a:latin typeface="EC Square Sans Cond Pro" panose="020B0506040000020004" pitchFamily="34" charset="0"/>
                </a:rPr>
                <a:t>imports by 10 bcm</a:t>
              </a:r>
            </a:p>
            <a:p>
              <a:pPr marL="342900" indent="-342900">
                <a:buClr>
                  <a:schemeClr val="accent6"/>
                </a:buClr>
                <a:buFont typeface="Wingdings" panose="05000000000000000000" pitchFamily="2" charset="2"/>
                <a:buChar char="Ø"/>
                <a:tabLst>
                  <a:tab pos="265113" algn="l"/>
                </a:tabLst>
              </a:pPr>
              <a:r>
                <a:rPr lang="en-US" dirty="0">
                  <a:latin typeface="EC Square Sans Cond Pro" panose="020B0506040000020004" pitchFamily="34" charset="0"/>
                </a:rPr>
                <a:t>Increase </a:t>
              </a:r>
              <a:r>
                <a:rPr lang="en-US" b="1" dirty="0">
                  <a:solidFill>
                    <a:schemeClr val="accent6"/>
                  </a:solidFill>
                  <a:latin typeface="EC Square Sans Cond Pro" panose="020B0506040000020004" pitchFamily="34" charset="0"/>
                </a:rPr>
                <a:t>biomethane</a:t>
              </a:r>
              <a:r>
                <a:rPr lang="en-US" dirty="0">
                  <a:latin typeface="EC Square Sans Cond Pro" panose="020B0506040000020004" pitchFamily="34" charset="0"/>
                </a:rPr>
                <a:t> production by 3.5 bcm</a:t>
              </a:r>
            </a:p>
            <a:p>
              <a:pPr marL="342900" indent="-342900">
                <a:buClr>
                  <a:schemeClr val="accent6"/>
                </a:buClr>
                <a:buFont typeface="Wingdings" panose="05000000000000000000" pitchFamily="2" charset="2"/>
                <a:buChar char="Ø"/>
                <a:tabLst>
                  <a:tab pos="265113" algn="l"/>
                </a:tabLst>
              </a:pPr>
              <a:r>
                <a:rPr lang="en-US" dirty="0">
                  <a:latin typeface="EC Square Sans Cond Pro" panose="020B0506040000020004" pitchFamily="34" charset="0"/>
                </a:rPr>
                <a:t>EU-wide </a:t>
              </a:r>
              <a:r>
                <a:rPr lang="en-US" b="1" dirty="0">
                  <a:solidFill>
                    <a:schemeClr val="accent6"/>
                  </a:solidFill>
                  <a:latin typeface="EC Square Sans Cond Pro" panose="020B0506040000020004" pitchFamily="34" charset="0"/>
                </a:rPr>
                <a:t>energy saving </a:t>
              </a:r>
              <a:r>
                <a:rPr lang="en-US" dirty="0">
                  <a:latin typeface="EC Square Sans Cond Pro" panose="020B0506040000020004" pitchFamily="34" charset="0"/>
                </a:rPr>
                <a:t>to cut gas demand by 14 bcm</a:t>
              </a:r>
            </a:p>
            <a:p>
              <a:pPr marL="342900" indent="-342900">
                <a:buClr>
                  <a:schemeClr val="accent6"/>
                </a:buClr>
                <a:buFont typeface="Wingdings" panose="05000000000000000000" pitchFamily="2" charset="2"/>
                <a:buChar char="Ø"/>
                <a:tabLst>
                  <a:tab pos="265113" algn="l"/>
                </a:tabLst>
              </a:pPr>
              <a:r>
                <a:rPr lang="en-US" b="1" dirty="0">
                  <a:solidFill>
                    <a:schemeClr val="accent6"/>
                  </a:solidFill>
                  <a:latin typeface="EC Square Sans Cond Pro" panose="020B0506040000020004" pitchFamily="34" charset="0"/>
                </a:rPr>
                <a:t>Rooftop</a:t>
              </a:r>
              <a:r>
                <a:rPr lang="en-US" dirty="0">
                  <a:solidFill>
                    <a:schemeClr val="accent6"/>
                  </a:solidFill>
                  <a:latin typeface="EC Square Sans Cond Pro" panose="020B0506040000020004" pitchFamily="34" charset="0"/>
                </a:rPr>
                <a:t> </a:t>
              </a:r>
              <a:r>
                <a:rPr lang="en-US" b="1" dirty="0">
                  <a:solidFill>
                    <a:schemeClr val="accent6"/>
                  </a:solidFill>
                  <a:latin typeface="EC Square Sans Cond Pro" panose="020B0506040000020004" pitchFamily="34" charset="0"/>
                </a:rPr>
                <a:t>solar</a:t>
              </a:r>
              <a:r>
                <a:rPr lang="en-US" dirty="0">
                  <a:solidFill>
                    <a:schemeClr val="accent6"/>
                  </a:solidFill>
                  <a:latin typeface="EC Square Sans Cond Pro" panose="020B0506040000020004" pitchFamily="34" charset="0"/>
                </a:rPr>
                <a:t> </a:t>
              </a:r>
              <a:r>
                <a:rPr lang="en-US" dirty="0">
                  <a:latin typeface="EC Square Sans Cond Pro" panose="020B0506040000020004" pitchFamily="34" charset="0"/>
                </a:rPr>
                <a:t>to reduce gas demand by 2.5 bcm</a:t>
              </a:r>
            </a:p>
            <a:p>
              <a:pPr marL="342900" indent="-342900">
                <a:buClr>
                  <a:schemeClr val="accent6"/>
                </a:buClr>
                <a:buFont typeface="Wingdings" panose="05000000000000000000" pitchFamily="2" charset="2"/>
                <a:buChar char="Ø"/>
                <a:tabLst>
                  <a:tab pos="265113" algn="l"/>
                </a:tabLst>
              </a:pPr>
              <a:r>
                <a:rPr lang="en-US" b="1" dirty="0">
                  <a:solidFill>
                    <a:schemeClr val="accent6"/>
                  </a:solidFill>
                  <a:latin typeface="EC Square Sans Cond Pro" panose="020B0506040000020004" pitchFamily="34" charset="0"/>
                </a:rPr>
                <a:t>Heat pumps </a:t>
              </a:r>
              <a:r>
                <a:rPr lang="en-US" dirty="0">
                  <a:latin typeface="EC Square Sans Cond Pro" panose="020B0506040000020004" pitchFamily="34" charset="0"/>
                </a:rPr>
                <a:t>to reduce gas demand by 1.5 bcm</a:t>
              </a:r>
            </a:p>
            <a:p>
              <a:pPr marL="342900" indent="-342900">
                <a:buClr>
                  <a:schemeClr val="accent6"/>
                </a:buClr>
                <a:buFont typeface="Wingdings" panose="05000000000000000000" pitchFamily="2" charset="2"/>
                <a:buChar char="Ø"/>
                <a:tabLst>
                  <a:tab pos="265113" algn="l"/>
                </a:tabLst>
              </a:pPr>
              <a:r>
                <a:rPr lang="en-US" dirty="0">
                  <a:latin typeface="EC Square Sans Cond Pro" panose="020B0506040000020004" pitchFamily="34" charset="0"/>
                </a:rPr>
                <a:t>Reduce gas demand in the power sector by 20 bcm by deployment of </a:t>
              </a:r>
              <a:r>
                <a:rPr lang="en-US" b="1" dirty="0">
                  <a:solidFill>
                    <a:schemeClr val="accent6"/>
                  </a:solidFill>
                  <a:latin typeface="EC Square Sans Cond Pro" panose="020B0506040000020004" pitchFamily="34" charset="0"/>
                </a:rPr>
                <a:t>wind and solar</a:t>
              </a:r>
            </a:p>
          </p:txBody>
        </p:sp>
        <p:sp>
          <p:nvSpPr>
            <p:cNvPr id="7" name="Callout: Line 6">
              <a:extLst>
                <a:ext uri="{FF2B5EF4-FFF2-40B4-BE49-F238E27FC236}">
                  <a16:creationId xmlns:a16="http://schemas.microsoft.com/office/drawing/2014/main" id="{3480053C-15D4-465E-8E94-9A5F9725248A}"/>
                </a:ext>
              </a:extLst>
            </p:cNvPr>
            <p:cNvSpPr/>
            <p:nvPr/>
          </p:nvSpPr>
          <p:spPr>
            <a:xfrm flipH="1">
              <a:off x="753856" y="1926522"/>
              <a:ext cx="5751646" cy="3080969"/>
            </a:xfrm>
            <a:prstGeom prst="borderCallout1">
              <a:avLst>
                <a:gd name="adj1" fmla="val 47745"/>
                <a:gd name="adj2" fmla="val 162"/>
                <a:gd name="adj3" fmla="val 48116"/>
                <a:gd name="adj4" fmla="val -3165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1DD73E29-4642-47B0-9D59-C88B58119E0D}"/>
                </a:ext>
              </a:extLst>
            </p:cNvPr>
            <p:cNvSpPr/>
            <p:nvPr/>
          </p:nvSpPr>
          <p:spPr>
            <a:xfrm>
              <a:off x="6250726" y="3224618"/>
              <a:ext cx="509552" cy="342027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14982" y="277135"/>
            <a:ext cx="10515600" cy="988022"/>
          </a:xfrm>
        </p:spPr>
        <p:txBody>
          <a:bodyPr/>
          <a:lstStyle/>
          <a:p>
            <a:r>
              <a:rPr lang="en-GB">
                <a:latin typeface="EC Square Sans Cond Pro Medium"/>
              </a:rPr>
              <a:t>REPowerEU: from goals to actions</a:t>
            </a:r>
            <a:endParaRPr lang="en-GB">
              <a:solidFill>
                <a:srgbClr val="FF000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8096B4-A920-40E4-A27A-4801DA6F9FB3}"/>
              </a:ext>
            </a:extLst>
          </p:cNvPr>
          <p:cNvSpPr/>
          <p:nvPr/>
        </p:nvSpPr>
        <p:spPr>
          <a:xfrm>
            <a:off x="651704" y="5294146"/>
            <a:ext cx="2774222" cy="1086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C Square Sans Cond Pro" panose="020B0506040000020004" pitchFamily="34" charset="0"/>
              </a:rPr>
              <a:t>Increase the target of renewable energy from 40% to </a:t>
            </a:r>
            <a:r>
              <a:rPr lang="en-GB" sz="2000" b="1" dirty="0">
                <a:latin typeface="EC Square Sans Cond Pro" panose="020B0506040000020004" pitchFamily="34" charset="0"/>
              </a:rPr>
              <a:t>45% </a:t>
            </a:r>
            <a:r>
              <a:rPr lang="en-GB" sz="2000" dirty="0">
                <a:latin typeface="EC Square Sans Cond Pro" panose="020B0506040000020004" pitchFamily="34" charset="0"/>
              </a:rPr>
              <a:t>by 2030</a:t>
            </a:r>
            <a:endParaRPr lang="en-IE" sz="2000" dirty="0">
              <a:latin typeface="EC Square Sans Cond Pro" panose="020B05060400000200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F3CEAF-A9A3-435C-9A48-E12BC1266BC2}"/>
              </a:ext>
            </a:extLst>
          </p:cNvPr>
          <p:cNvSpPr/>
          <p:nvPr/>
        </p:nvSpPr>
        <p:spPr>
          <a:xfrm>
            <a:off x="3759200" y="5288634"/>
            <a:ext cx="2704421" cy="1086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C Square Sans Cond Pro" panose="020B0506040000020004" pitchFamily="34" charset="0"/>
              </a:rPr>
              <a:t>Increase the target of energy savings from 9% to </a:t>
            </a:r>
            <a:r>
              <a:rPr lang="en-GB" sz="2000" b="1" dirty="0">
                <a:latin typeface="EC Square Sans Cond Pro" panose="020B0506040000020004" pitchFamily="34" charset="0"/>
              </a:rPr>
              <a:t>13%</a:t>
            </a:r>
            <a:r>
              <a:rPr lang="en-GB" sz="2000" dirty="0">
                <a:latin typeface="EC Square Sans Cond Pro" panose="020B0506040000020004" pitchFamily="34" charset="0"/>
              </a:rPr>
              <a:t> by 2030</a:t>
            </a:r>
            <a:endParaRPr lang="en-IE" sz="2000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4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14982" y="277135"/>
            <a:ext cx="10515600" cy="988022"/>
          </a:xfrm>
        </p:spPr>
        <p:txBody>
          <a:bodyPr/>
          <a:lstStyle/>
          <a:p>
            <a:r>
              <a:rPr lang="en-GB" dirty="0">
                <a:latin typeface="EC Square Sans Cond Pro Medium" panose="020B0606000000020004" pitchFamily="34" charset="0"/>
              </a:rPr>
              <a:t>Diversification of gas supplies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6D36F2-BAF1-4EDB-A76A-14ACADDD1156}"/>
              </a:ext>
            </a:extLst>
          </p:cNvPr>
          <p:cNvGrpSpPr/>
          <p:nvPr/>
        </p:nvGrpSpPr>
        <p:grpSpPr>
          <a:xfrm>
            <a:off x="2518465" y="1759200"/>
            <a:ext cx="3534468" cy="4418456"/>
            <a:chOff x="558328" y="1862124"/>
            <a:chExt cx="3534468" cy="4418456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C3C07AF-A774-4CA7-88FF-9A480ABA7CD3}"/>
                </a:ext>
              </a:extLst>
            </p:cNvPr>
            <p:cNvCxnSpPr>
              <a:cxnSpLocks/>
            </p:cNvCxnSpPr>
            <p:nvPr/>
          </p:nvCxnSpPr>
          <p:spPr>
            <a:xfrm>
              <a:off x="1257841" y="2201333"/>
              <a:ext cx="8468" cy="3935148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F6EFDA-084F-4F5C-8DA8-B4310CE0E786}"/>
                </a:ext>
              </a:extLst>
            </p:cNvPr>
            <p:cNvSpPr txBox="1"/>
            <p:nvPr/>
          </p:nvSpPr>
          <p:spPr>
            <a:xfrm>
              <a:off x="1728529" y="4659005"/>
              <a:ext cx="2259278" cy="70788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</a:rPr>
                <a:t>Total EU LNG imports – a </a:t>
              </a:r>
              <a:r>
                <a:rPr lang="en-GB" sz="2000" b="1" dirty="0">
                  <a:solidFill>
                    <a:schemeClr val="accent3"/>
                  </a:solidFill>
                  <a:effectLst/>
                  <a:latin typeface="EC Square Sans Cond Pro" panose="020B0506040000020004" pitchFamily="34" charset="0"/>
                  <a:ea typeface="Calibri" panose="020F0502020204030204" pitchFamily="34" charset="0"/>
                </a:rPr>
                <a:t>record high</a:t>
              </a:r>
              <a:endParaRPr lang="en-IE" sz="2000" b="1" dirty="0">
                <a:solidFill>
                  <a:schemeClr val="accent3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42B88F-7F70-4CD8-8AF4-A6EA12FA38F6}"/>
                </a:ext>
              </a:extLst>
            </p:cNvPr>
            <p:cNvSpPr txBox="1"/>
            <p:nvPr/>
          </p:nvSpPr>
          <p:spPr>
            <a:xfrm>
              <a:off x="1728529" y="5476152"/>
              <a:ext cx="2364267" cy="70788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>
                <a:defRPr sz="200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en-GB" dirty="0"/>
                <a:t>Increase in LNG imports </a:t>
              </a:r>
              <a:r>
                <a:rPr lang="en-GB" b="1" dirty="0">
                  <a:solidFill>
                    <a:schemeClr val="accent3"/>
                  </a:solidFill>
                </a:rPr>
                <a:t>year-on-year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C625FDA-7094-40CD-B22B-E5AF4F2CD584}"/>
                </a:ext>
              </a:extLst>
            </p:cNvPr>
            <p:cNvGrpSpPr/>
            <p:nvPr/>
          </p:nvGrpSpPr>
          <p:grpSpPr>
            <a:xfrm>
              <a:off x="558328" y="1862124"/>
              <a:ext cx="1399025" cy="1566876"/>
              <a:chOff x="4560699" y="1830338"/>
              <a:chExt cx="1399025" cy="156687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7562B72-BE6D-4FAC-9DEE-F054EF5194B2}"/>
                  </a:ext>
                </a:extLst>
              </p:cNvPr>
              <p:cNvGrpSpPr/>
              <p:nvPr/>
            </p:nvGrpSpPr>
            <p:grpSpPr>
              <a:xfrm>
                <a:off x="4659221" y="2336073"/>
                <a:ext cx="1210449" cy="1061141"/>
                <a:chOff x="3084675" y="2003309"/>
                <a:chExt cx="1210449" cy="1061141"/>
              </a:xfrm>
            </p:grpSpPr>
            <p:graphicFrame>
              <p:nvGraphicFramePr>
                <p:cNvPr id="50" name="Chart 49">
                  <a:extLst>
                    <a:ext uri="{FF2B5EF4-FFF2-40B4-BE49-F238E27FC236}">
                      <a16:creationId xmlns:a16="http://schemas.microsoft.com/office/drawing/2014/main" id="{D6804067-B382-4388-ACD8-676B5095A6D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151963429"/>
                    </p:ext>
                  </p:extLst>
                </p:nvPr>
              </p:nvGraphicFramePr>
              <p:xfrm>
                <a:off x="3084675" y="2003309"/>
                <a:ext cx="1210449" cy="106114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BC2E116-6B6F-4CA0-8ABA-006B819E720E}"/>
                    </a:ext>
                  </a:extLst>
                </p:cNvPr>
                <p:cNvSpPr txBox="1"/>
                <p:nvPr/>
              </p:nvSpPr>
              <p:spPr>
                <a:xfrm>
                  <a:off x="3424025" y="2309976"/>
                  <a:ext cx="8329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>
                      <a:solidFill>
                        <a:schemeClr val="bg1"/>
                      </a:solidFill>
                      <a:latin typeface="EC Square Sans Cond Pro Medium" panose="020B0606000000020004" pitchFamily="34" charset="0"/>
                    </a:rPr>
                    <a:t>26%</a:t>
                  </a:r>
                  <a:endParaRPr lang="en-IE" sz="2000" dirty="0">
                    <a:solidFill>
                      <a:schemeClr val="bg1"/>
                    </a:solidFill>
                    <a:latin typeface="EC Square Sans Cond Pro Medium" panose="020B0606000000020004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29CD3B3-9F08-4EB1-AA01-BB1426ACC848}"/>
                  </a:ext>
                </a:extLst>
              </p:cNvPr>
              <p:cNvSpPr txBox="1"/>
              <p:nvPr/>
            </p:nvSpPr>
            <p:spPr>
              <a:xfrm>
                <a:off x="4560699" y="1830338"/>
                <a:ext cx="1399025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000" b="1" dirty="0">
                    <a:latin typeface="EC Square Sans Cond Pro" panose="020B0506040000020004" pitchFamily="34" charset="0"/>
                  </a:rPr>
                  <a:t>April 2022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CBD4E4E-DE63-4242-8ACF-4066ACB3E95C}"/>
                </a:ext>
              </a:extLst>
            </p:cNvPr>
            <p:cNvGrpSpPr/>
            <p:nvPr/>
          </p:nvGrpSpPr>
          <p:grpSpPr>
            <a:xfrm>
              <a:off x="683189" y="3347331"/>
              <a:ext cx="1158049" cy="1061141"/>
              <a:chOff x="1467256" y="1684865"/>
              <a:chExt cx="1158049" cy="1061141"/>
            </a:xfrm>
          </p:grpSpPr>
          <p:graphicFrame>
            <p:nvGraphicFramePr>
              <p:cNvPr id="68" name="Chart 67">
                <a:extLst>
                  <a:ext uri="{FF2B5EF4-FFF2-40B4-BE49-F238E27FC236}">
                    <a16:creationId xmlns:a16="http://schemas.microsoft.com/office/drawing/2014/main" id="{26F3D655-C841-4A31-9A71-5B248C7DB6E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16461905"/>
                  </p:ext>
                </p:extLst>
              </p:nvPr>
            </p:nvGraphicFramePr>
            <p:xfrm>
              <a:off x="1467256" y="1684865"/>
              <a:ext cx="1139001" cy="106114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7153205-AF01-4EBA-AB7B-80F2D31640C6}"/>
                  </a:ext>
                </a:extLst>
              </p:cNvPr>
              <p:cNvSpPr txBox="1"/>
              <p:nvPr/>
            </p:nvSpPr>
            <p:spPr>
              <a:xfrm>
                <a:off x="1792311" y="2010478"/>
                <a:ext cx="8329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000" dirty="0">
                    <a:solidFill>
                      <a:schemeClr val="bg1"/>
                    </a:solidFill>
                    <a:latin typeface="EC Square Sans Cond Pro Medium" panose="020B0606000000020004" pitchFamily="34" charset="0"/>
                  </a:rPr>
                  <a:t>31%</a:t>
                </a:r>
                <a:endParaRPr lang="en-IE" sz="2000" dirty="0">
                  <a:solidFill>
                    <a:schemeClr val="bg1"/>
                  </a:solidFill>
                  <a:latin typeface="EC Square Sans Cond Pro Medium" panose="020B06060000000200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609E184-ED82-4CEE-BE0B-0316AED3BEA0}"/>
                </a:ext>
              </a:extLst>
            </p:cNvPr>
            <p:cNvGrpSpPr/>
            <p:nvPr/>
          </p:nvGrpSpPr>
          <p:grpSpPr>
            <a:xfrm>
              <a:off x="1807370" y="2515796"/>
              <a:ext cx="2269481" cy="1549176"/>
              <a:chOff x="9441712" y="981957"/>
              <a:chExt cx="2269481" cy="154917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4003F1-4D11-4BD9-9D27-5D14CFC090C1}"/>
                  </a:ext>
                </a:extLst>
              </p:cNvPr>
              <p:cNvSpPr txBox="1"/>
              <p:nvPr/>
            </p:nvSpPr>
            <p:spPr>
              <a:xfrm>
                <a:off x="9441712" y="981957"/>
                <a:ext cx="226948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Russian share of </a:t>
                </a:r>
                <a:r>
                  <a:rPr lang="en-GB" sz="2000" b="1" dirty="0">
                    <a:solidFill>
                      <a:schemeClr val="accent2"/>
                    </a:solidFill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pipeline</a:t>
                </a:r>
                <a:r>
                  <a:rPr lang="en-GB" sz="2000" dirty="0"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 gas imports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DF4FBB8-92CF-4E5D-8D0F-89B8D2F0C5E6}"/>
                  </a:ext>
                </a:extLst>
              </p:cNvPr>
              <p:cNvSpPr txBox="1"/>
              <p:nvPr/>
            </p:nvSpPr>
            <p:spPr>
              <a:xfrm>
                <a:off x="9475580" y="1823247"/>
                <a:ext cx="204709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Russian share of </a:t>
                </a:r>
                <a:r>
                  <a:rPr lang="en-GB" sz="2000" b="1" dirty="0">
                    <a:solidFill>
                      <a:schemeClr val="accent2"/>
                    </a:solidFill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total</a:t>
                </a:r>
                <a:r>
                  <a:rPr lang="en-GB" sz="2000" dirty="0"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 gas imports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B96F8C8-3540-4C5F-811E-EBE02FE35B48}"/>
                </a:ext>
              </a:extLst>
            </p:cNvPr>
            <p:cNvGrpSpPr/>
            <p:nvPr/>
          </p:nvGrpSpPr>
          <p:grpSpPr>
            <a:xfrm>
              <a:off x="683189" y="4617504"/>
              <a:ext cx="1218365" cy="1663076"/>
              <a:chOff x="6851134" y="1860103"/>
              <a:chExt cx="1218365" cy="1663076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882B607-4CC3-4D0A-8C4E-C647259DED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75940" y="1860103"/>
                <a:ext cx="749087" cy="749387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GB" sz="2000" dirty="0">
                  <a:solidFill>
                    <a:schemeClr val="bg1"/>
                  </a:solidFill>
                  <a:latin typeface="EC Square Sans Cond Pro Medium" panose="020B0606000000020004" pitchFamily="34" charset="0"/>
                </a:endParaRP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3D806135-2EE4-46A9-B15F-A70AB774078B}"/>
                  </a:ext>
                </a:extLst>
              </p:cNvPr>
              <p:cNvGrpSpPr/>
              <p:nvPr/>
            </p:nvGrpSpPr>
            <p:grpSpPr>
              <a:xfrm>
                <a:off x="6851134" y="1932381"/>
                <a:ext cx="1218365" cy="1590798"/>
                <a:chOff x="5821409" y="1800664"/>
                <a:chExt cx="1218365" cy="1590798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D74F8A9-DF74-40A3-B3F1-395ACAAF1A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46214" y="2642075"/>
                  <a:ext cx="749087" cy="749387"/>
                </a:xfrm>
                <a:prstGeom prst="ellipse">
                  <a:avLst/>
                </a:prstGeom>
                <a:solidFill>
                  <a:srgbClr val="1EC08A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GB" sz="2000" dirty="0">
                    <a:solidFill>
                      <a:schemeClr val="bg1"/>
                    </a:solidFill>
                    <a:latin typeface="EC Square Sans Cond Pro Medium" panose="020B0606000000020004" pitchFamily="34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C10A294-72AA-4A5B-AE16-DD6F2F17084B}"/>
                    </a:ext>
                  </a:extLst>
                </p:cNvPr>
                <p:cNvSpPr txBox="1"/>
                <p:nvPr/>
              </p:nvSpPr>
              <p:spPr>
                <a:xfrm>
                  <a:off x="5841073" y="2812959"/>
                  <a:ext cx="1198701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sz="2000" dirty="0">
                      <a:solidFill>
                        <a:schemeClr val="bg1"/>
                      </a:solidFill>
                      <a:latin typeface="EC Square Sans Cond Pro Medium" panose="020B0606000000020004" pitchFamily="34" charset="0"/>
                    </a:rPr>
                    <a:t>39 %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404C0CD-D5E0-4090-97F9-4845F4EADD4D}"/>
                    </a:ext>
                  </a:extLst>
                </p:cNvPr>
                <p:cNvSpPr txBox="1"/>
                <p:nvPr/>
              </p:nvSpPr>
              <p:spPr>
                <a:xfrm>
                  <a:off x="5821409" y="1800664"/>
                  <a:ext cx="119870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sz="2000" dirty="0">
                      <a:solidFill>
                        <a:schemeClr val="bg1"/>
                      </a:solidFill>
                      <a:latin typeface="EC Square Sans Cond Pro Medium" panose="020B0606000000020004" pitchFamily="34" charset="0"/>
                    </a:rPr>
                    <a:t>12.6</a:t>
                  </a:r>
                </a:p>
                <a:p>
                  <a:pPr algn="ctr"/>
                  <a:r>
                    <a:rPr lang="en-GB" sz="1600" dirty="0">
                      <a:solidFill>
                        <a:schemeClr val="bg1"/>
                      </a:solidFill>
                      <a:latin typeface="EC Square Sans Cond Pro Medium" panose="020B0606000000020004" pitchFamily="34" charset="0"/>
                    </a:rPr>
                    <a:t>bcm</a:t>
                  </a:r>
                </a:p>
              </p:txBody>
            </p:sp>
          </p:grp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6163A0B-C19A-4B1E-9A6B-409F5CE13D05}"/>
              </a:ext>
            </a:extLst>
          </p:cNvPr>
          <p:cNvGrpSpPr/>
          <p:nvPr/>
        </p:nvGrpSpPr>
        <p:grpSpPr>
          <a:xfrm>
            <a:off x="6489005" y="1759200"/>
            <a:ext cx="5282562" cy="2719355"/>
            <a:chOff x="1659467" y="1669880"/>
            <a:chExt cx="5282562" cy="257019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AA5434F-1B42-4F94-8CAB-C3546921EC73}"/>
                </a:ext>
              </a:extLst>
            </p:cNvPr>
            <p:cNvGrpSpPr/>
            <p:nvPr/>
          </p:nvGrpSpPr>
          <p:grpSpPr>
            <a:xfrm>
              <a:off x="1659467" y="1669880"/>
              <a:ext cx="4770448" cy="2570192"/>
              <a:chOff x="1659467" y="1669880"/>
              <a:chExt cx="4770448" cy="2570192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85E9BA7-99B8-4F8A-B1E0-6D4575150E6A}"/>
                  </a:ext>
                </a:extLst>
              </p:cNvPr>
              <p:cNvSpPr/>
              <p:nvPr/>
            </p:nvSpPr>
            <p:spPr>
              <a:xfrm>
                <a:off x="1659467" y="1669880"/>
                <a:ext cx="4699000" cy="24548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604D6F1-163B-439D-ACD8-395B8A579E7E}"/>
                  </a:ext>
                </a:extLst>
              </p:cNvPr>
              <p:cNvSpPr txBox="1"/>
              <p:nvPr/>
            </p:nvSpPr>
            <p:spPr>
              <a:xfrm>
                <a:off x="1806201" y="1752926"/>
                <a:ext cx="4623714" cy="248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000" b="1" dirty="0">
                    <a:latin typeface="EC Square Sans Cond Pro" panose="020B0506040000020004" pitchFamily="34" charset="0"/>
                  </a:rPr>
                  <a:t>LNG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EU-US</a:t>
                </a:r>
                <a:r>
                  <a:rPr lang="en-GB" sz="2000" dirty="0">
                    <a:latin typeface="EC Square Sans Cond Pro" panose="020B0506040000020004" pitchFamily="34" charset="0"/>
                  </a:rPr>
                  <a:t> Joint Statement and Task Force on European Energy Security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latin typeface="EC Square Sans Cond Pro" panose="020B0506040000020004" pitchFamily="34" charset="0"/>
                  </a:rPr>
                  <a:t>EU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Energy Purchase Platform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latin typeface="EC Square Sans Cond Pro" panose="020B0506040000020004" pitchFamily="34" charset="0"/>
                  </a:rPr>
                  <a:t>Trilateral agreement with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Egypt</a:t>
                </a:r>
                <a:r>
                  <a:rPr lang="en-GB" sz="2000" dirty="0">
                    <a:latin typeface="EC Square Sans Cond Pro" panose="020B0506040000020004" pitchFamily="34" charset="0"/>
                  </a:rPr>
                  <a:t> and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Israel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latin typeface="EC Square Sans Cond Pro" panose="020B0506040000020004" pitchFamily="34" charset="0"/>
                  </a:rPr>
                  <a:t>Increased imports via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Japan</a:t>
                </a:r>
                <a:r>
                  <a:rPr lang="en-GB" sz="2000" dirty="0">
                    <a:latin typeface="EC Square Sans Cond Pro" panose="020B0506040000020004" pitchFamily="34" charset="0"/>
                  </a:rPr>
                  <a:t>,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Korea</a:t>
                </a:r>
                <a:r>
                  <a:rPr lang="en-GB" sz="2000" dirty="0">
                    <a:latin typeface="EC Square Sans Cond Pro" panose="020B0506040000020004" pitchFamily="34" charset="0"/>
                  </a:rPr>
                  <a:t>,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Qatar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latin typeface="EC Square Sans Cond Pro" panose="020B0506040000020004" pitchFamily="34" charset="0"/>
                  </a:rPr>
                  <a:t>Untapped potential in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sub-Saharan Africa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  <a:latin typeface="EC Square Sans Cond Pro" panose="020B0506040000020004" pitchFamily="34" charset="0"/>
                  </a:rPr>
                  <a:t>Other sources: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UK</a:t>
                </a:r>
              </a:p>
            </p:txBody>
          </p:sp>
        </p:grpSp>
        <p:pic>
          <p:nvPicPr>
            <p:cNvPr id="92" name="Picture 91" descr="Icon&#10;&#10;Description automatically generated">
              <a:extLst>
                <a:ext uri="{FF2B5EF4-FFF2-40B4-BE49-F238E27FC236}">
                  <a16:creationId xmlns:a16="http://schemas.microsoft.com/office/drawing/2014/main" id="{BB0452D1-2518-413E-860E-39BFB048A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430" y="2228518"/>
              <a:ext cx="784599" cy="784599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40882B1-932D-4C63-A074-E994CAF002D9}"/>
              </a:ext>
            </a:extLst>
          </p:cNvPr>
          <p:cNvGrpSpPr/>
          <p:nvPr/>
        </p:nvGrpSpPr>
        <p:grpSpPr>
          <a:xfrm>
            <a:off x="6489005" y="4635379"/>
            <a:ext cx="2313322" cy="1585779"/>
            <a:chOff x="7238083" y="1365622"/>
            <a:chExt cx="2313322" cy="1413271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720D1A1-CA2A-4C4D-873D-EEFCE96840B2}"/>
                </a:ext>
              </a:extLst>
            </p:cNvPr>
            <p:cNvGrpSpPr/>
            <p:nvPr/>
          </p:nvGrpSpPr>
          <p:grpSpPr>
            <a:xfrm>
              <a:off x="7238083" y="1365622"/>
              <a:ext cx="1713698" cy="1413271"/>
              <a:chOff x="7935019" y="1292264"/>
              <a:chExt cx="1713698" cy="1413271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F2F35F1-9A76-4E11-83DE-D35EF10DDCEA}"/>
                  </a:ext>
                </a:extLst>
              </p:cNvPr>
              <p:cNvSpPr txBox="1"/>
              <p:nvPr/>
            </p:nvSpPr>
            <p:spPr>
              <a:xfrm>
                <a:off x="8006466" y="1397485"/>
                <a:ext cx="1642251" cy="130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>
                    <a:latin typeface="EC Square Sans Cond Pro" panose="020B0506040000020004" pitchFamily="34" charset="0"/>
                  </a:defRPr>
                </a:lvl1pPr>
              </a:lstStyle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b="1" dirty="0"/>
                  <a:t>Pipelines</a:t>
                </a:r>
              </a:p>
              <a:p>
                <a:pPr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GB" dirty="0"/>
                  <a:t>Norway</a:t>
                </a:r>
              </a:p>
              <a:p>
                <a:pPr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GB" dirty="0"/>
                  <a:t>Algeria</a:t>
                </a:r>
              </a:p>
              <a:p>
                <a:pPr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/>
                  <a:t>Azerbaijan</a:t>
                </a:r>
                <a:endParaRPr lang="en-GB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CEAA8A51-2279-4884-8C77-083E79CD9DB6}"/>
                  </a:ext>
                </a:extLst>
              </p:cNvPr>
              <p:cNvSpPr/>
              <p:nvPr/>
            </p:nvSpPr>
            <p:spPr>
              <a:xfrm>
                <a:off x="7935019" y="1292264"/>
                <a:ext cx="1654086" cy="13782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pic>
          <p:nvPicPr>
            <p:cNvPr id="97" name="Picture 96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91385328-EE3F-4C7E-9A87-18A1EAD79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05334" y="1877765"/>
              <a:ext cx="746071" cy="74607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47B425-7501-4C16-906A-E429BC0500BB}"/>
              </a:ext>
            </a:extLst>
          </p:cNvPr>
          <p:cNvGrpSpPr/>
          <p:nvPr/>
        </p:nvGrpSpPr>
        <p:grpSpPr>
          <a:xfrm>
            <a:off x="992820" y="1759200"/>
            <a:ext cx="1635088" cy="2565891"/>
            <a:chOff x="944974" y="1759200"/>
            <a:chExt cx="1635088" cy="25658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783ACDB-2672-4555-A8D5-C07AF320FCB1}"/>
                </a:ext>
              </a:extLst>
            </p:cNvPr>
            <p:cNvCxnSpPr>
              <a:cxnSpLocks/>
            </p:cNvCxnSpPr>
            <p:nvPr/>
          </p:nvCxnSpPr>
          <p:spPr>
            <a:xfrm>
              <a:off x="1610191" y="1811103"/>
              <a:ext cx="0" cy="208174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51" name="Chart 50">
              <a:extLst>
                <a:ext uri="{FF2B5EF4-FFF2-40B4-BE49-F238E27FC236}">
                  <a16:creationId xmlns:a16="http://schemas.microsoft.com/office/drawing/2014/main" id="{91311660-EC26-436C-885B-F82CAB2AE9A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17692636"/>
                </p:ext>
              </p:extLst>
            </p:nvPr>
          </p:nvGraphicFramePr>
          <p:xfrm>
            <a:off x="1091915" y="2222009"/>
            <a:ext cx="1028945" cy="10704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4EEB8B-4C8C-473E-837D-00EB3FBB4E3D}"/>
                </a:ext>
              </a:extLst>
            </p:cNvPr>
            <p:cNvSpPr txBox="1"/>
            <p:nvPr/>
          </p:nvSpPr>
          <p:spPr>
            <a:xfrm>
              <a:off x="1228117" y="2553725"/>
              <a:ext cx="83299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EC Square Sans Cond Pro Medium" panose="020B0606000000020004" pitchFamily="34" charset="0"/>
                </a:defRPr>
              </a:lvl1pPr>
            </a:lstStyle>
            <a:p>
              <a:r>
                <a:rPr lang="fr-BE" dirty="0"/>
                <a:t>40%</a:t>
              </a:r>
              <a:endParaRPr lang="en-IE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FC1A5EB-7269-4153-AC8C-A1EF02E683F8}"/>
                </a:ext>
              </a:extLst>
            </p:cNvPr>
            <p:cNvGrpSpPr/>
            <p:nvPr/>
          </p:nvGrpSpPr>
          <p:grpSpPr>
            <a:xfrm>
              <a:off x="1101439" y="3254677"/>
              <a:ext cx="1028945" cy="1070414"/>
              <a:chOff x="5486067" y="2777702"/>
              <a:chExt cx="1028945" cy="1070414"/>
            </a:xfrm>
          </p:grpSpPr>
          <p:graphicFrame>
            <p:nvGraphicFramePr>
              <p:cNvPr id="72" name="Chart 71">
                <a:extLst>
                  <a:ext uri="{FF2B5EF4-FFF2-40B4-BE49-F238E27FC236}">
                    <a16:creationId xmlns:a16="http://schemas.microsoft.com/office/drawing/2014/main" id="{AE66833D-DE12-42C6-BEC9-8BF30270E09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84201012"/>
                  </p:ext>
                </p:extLst>
              </p:nvPr>
            </p:nvGraphicFramePr>
            <p:xfrm>
              <a:off x="5486067" y="2777702"/>
              <a:ext cx="1028945" cy="10704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6861963-747D-47AC-87B4-155FC7CBF1F9}"/>
                  </a:ext>
                </a:extLst>
              </p:cNvPr>
              <p:cNvSpPr txBox="1"/>
              <p:nvPr/>
            </p:nvSpPr>
            <p:spPr>
              <a:xfrm>
                <a:off x="5599639" y="3095037"/>
                <a:ext cx="836468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solidFill>
                      <a:schemeClr val="bg1"/>
                    </a:solidFill>
                    <a:latin typeface="EC Square Sans Cond Pro Medium" panose="020B0606000000020004" pitchFamily="34" charset="0"/>
                  </a:defRPr>
                </a:lvl1pPr>
              </a:lstStyle>
              <a:p>
                <a:r>
                  <a:rPr lang="fr-BE" dirty="0"/>
                  <a:t>45%</a:t>
                </a:r>
                <a:endParaRPr lang="en-IE" dirty="0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59ABE21-F5E4-42C8-867A-99532DE4845F}"/>
                </a:ext>
              </a:extLst>
            </p:cNvPr>
            <p:cNvSpPr txBox="1"/>
            <p:nvPr/>
          </p:nvSpPr>
          <p:spPr>
            <a:xfrm>
              <a:off x="944974" y="1759200"/>
              <a:ext cx="139902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GB" sz="2000" b="1" dirty="0">
                  <a:latin typeface="EC Square Sans Cond Pro" panose="020B0506040000020004" pitchFamily="34" charset="0"/>
                </a:rPr>
                <a:t>April 2021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3FC1624-6C8B-4D87-95AB-3AC516BEFCC1}"/>
                </a:ext>
              </a:extLst>
            </p:cNvPr>
            <p:cNvGrpSpPr/>
            <p:nvPr/>
          </p:nvGrpSpPr>
          <p:grpSpPr>
            <a:xfrm>
              <a:off x="1977166" y="2672507"/>
              <a:ext cx="591976" cy="160814"/>
              <a:chOff x="2214485" y="4358583"/>
              <a:chExt cx="723773" cy="188616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8DF180EF-D940-43F0-BA23-EC26C549358C}"/>
                  </a:ext>
                </a:extLst>
              </p:cNvPr>
              <p:cNvCxnSpPr>
                <a:cxnSpLocks/>
                <a:endCxn id="113" idx="1"/>
              </p:cNvCxnSpPr>
              <p:nvPr/>
            </p:nvCxnSpPr>
            <p:spPr>
              <a:xfrm flipV="1">
                <a:off x="2214485" y="4452891"/>
                <a:ext cx="629845" cy="857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3" name="Arrow: Chevron 112">
                <a:extLst>
                  <a:ext uri="{FF2B5EF4-FFF2-40B4-BE49-F238E27FC236}">
                    <a16:creationId xmlns:a16="http://schemas.microsoft.com/office/drawing/2014/main" id="{EEDF97BB-E1CA-4A9D-94E3-32DD4F8AE95D}"/>
                  </a:ext>
                </a:extLst>
              </p:cNvPr>
              <p:cNvSpPr/>
              <p:nvPr/>
            </p:nvSpPr>
            <p:spPr>
              <a:xfrm>
                <a:off x="2750402" y="4358583"/>
                <a:ext cx="187856" cy="18861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DD94E9F-127E-4542-9EE4-A77EB6218E13}"/>
                </a:ext>
              </a:extLst>
            </p:cNvPr>
            <p:cNvGrpSpPr/>
            <p:nvPr/>
          </p:nvGrpSpPr>
          <p:grpSpPr>
            <a:xfrm>
              <a:off x="1988086" y="3702375"/>
              <a:ext cx="591976" cy="160814"/>
              <a:chOff x="2214485" y="4358583"/>
              <a:chExt cx="723773" cy="188616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B9828E7-9492-4BD1-B619-69A5FDBEC3D8}"/>
                  </a:ext>
                </a:extLst>
              </p:cNvPr>
              <p:cNvCxnSpPr>
                <a:cxnSpLocks/>
                <a:endCxn id="65" idx="1"/>
              </p:cNvCxnSpPr>
              <p:nvPr/>
            </p:nvCxnSpPr>
            <p:spPr>
              <a:xfrm flipV="1">
                <a:off x="2214485" y="4452891"/>
                <a:ext cx="629845" cy="857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5" name="Arrow: Chevron 64">
                <a:extLst>
                  <a:ext uri="{FF2B5EF4-FFF2-40B4-BE49-F238E27FC236}">
                    <a16:creationId xmlns:a16="http://schemas.microsoft.com/office/drawing/2014/main" id="{F6C9073D-D0D7-4F0F-B935-BC67BB436986}"/>
                  </a:ext>
                </a:extLst>
              </p:cNvPr>
              <p:cNvSpPr/>
              <p:nvPr/>
            </p:nvSpPr>
            <p:spPr>
              <a:xfrm>
                <a:off x="2750402" y="4358583"/>
                <a:ext cx="187856" cy="18861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931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14982" y="277135"/>
            <a:ext cx="10515600" cy="988022"/>
          </a:xfrm>
        </p:spPr>
        <p:txBody>
          <a:bodyPr/>
          <a:lstStyle/>
          <a:p>
            <a:r>
              <a:rPr lang="en-GB" dirty="0">
                <a:latin typeface="EC Square Sans Cond Pro Medium" panose="020B0606000000020004" pitchFamily="34" charset="0"/>
              </a:rPr>
              <a:t>Renewable gases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714BA9-D5EE-4C11-8E16-3C6C7C5ADA7E}"/>
              </a:ext>
            </a:extLst>
          </p:cNvPr>
          <p:cNvGrpSpPr/>
          <p:nvPr/>
        </p:nvGrpSpPr>
        <p:grpSpPr>
          <a:xfrm>
            <a:off x="1080251" y="1650194"/>
            <a:ext cx="4908793" cy="4814651"/>
            <a:chOff x="1659464" y="1647013"/>
            <a:chExt cx="5419613" cy="522673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F3E2A2-1029-4286-A724-DCCC86984018}"/>
                </a:ext>
              </a:extLst>
            </p:cNvPr>
            <p:cNvSpPr/>
            <p:nvPr/>
          </p:nvSpPr>
          <p:spPr>
            <a:xfrm>
              <a:off x="1659464" y="1647013"/>
              <a:ext cx="5269865" cy="52267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7EABD5-5624-4A69-A900-D0D1B926FA5E}"/>
                </a:ext>
              </a:extLst>
            </p:cNvPr>
            <p:cNvSpPr txBox="1"/>
            <p:nvPr/>
          </p:nvSpPr>
          <p:spPr>
            <a:xfrm>
              <a:off x="1659465" y="1647013"/>
              <a:ext cx="5419612" cy="519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000" b="1" dirty="0">
                  <a:latin typeface="EC Square Sans Cond Pro" panose="020B0506040000020004" pitchFamily="34" charset="0"/>
                </a:rPr>
                <a:t>Hydrogen</a:t>
              </a:r>
            </a:p>
            <a:p>
              <a:pPr marL="285750" indent="-285750">
                <a:buClr>
                  <a:schemeClr val="accent5"/>
                </a:buClr>
                <a:buFont typeface="Wingdings" panose="05000000000000000000" pitchFamily="2" charset="2"/>
                <a:buChar char="Ø"/>
              </a:pPr>
              <a:r>
                <a:rPr lang="en-GB" sz="2000" dirty="0">
                  <a:latin typeface="EC Square Sans Cond Pro" panose="020B0506040000020004" pitchFamily="34" charset="0"/>
                </a:rPr>
                <a:t>Renewable</a:t>
              </a:r>
              <a:r>
                <a:rPr lang="en-GB" sz="2000" b="1" dirty="0">
                  <a:solidFill>
                    <a:schemeClr val="accent5"/>
                  </a:solidFill>
                  <a:latin typeface="EC Square Sans Cond Pro" panose="020B0506040000020004" pitchFamily="34" charset="0"/>
                </a:rPr>
                <a:t> hydrogen accelerator </a:t>
              </a:r>
              <a:r>
                <a:rPr lang="en-GB" sz="2000" dirty="0">
                  <a:latin typeface="EC Square Sans Cond Pro" panose="020B0506040000020004" pitchFamily="34" charset="0"/>
                </a:rPr>
                <a:t>:         </a:t>
              </a:r>
              <a:r>
                <a:rPr lang="en-US" sz="2000" dirty="0">
                  <a:latin typeface="EC Square Sans Cond Pro" panose="020B0506040000020004" pitchFamily="34" charset="0"/>
                </a:rPr>
                <a:t>10 million </a:t>
              </a:r>
              <a:r>
                <a:rPr lang="en-US" sz="2000" dirty="0" err="1">
                  <a:latin typeface="EC Square Sans Cond Pro" panose="020B0506040000020004" pitchFamily="34" charset="0"/>
                </a:rPr>
                <a:t>tonnes</a:t>
              </a:r>
              <a:r>
                <a:rPr lang="en-US" sz="2000" dirty="0">
                  <a:latin typeface="EC Square Sans Cond Pro" panose="020B0506040000020004" pitchFamily="34" charset="0"/>
                </a:rPr>
                <a:t> each of domestic production and imports by 2030</a:t>
              </a:r>
            </a:p>
            <a:p>
              <a:pPr marL="285750" indent="-285750">
                <a:buClr>
                  <a:schemeClr val="accent5"/>
                </a:buClr>
                <a:buFont typeface="Wingdings" panose="05000000000000000000" pitchFamily="2" charset="2"/>
                <a:buChar char="Ø"/>
              </a:pPr>
              <a:r>
                <a:rPr lang="en-IE" sz="2000" b="1" dirty="0">
                  <a:solidFill>
                    <a:schemeClr val="accent5"/>
                  </a:solidFill>
                  <a:latin typeface="EC Square Sans Cond Pro" panose="020B0506040000020004" pitchFamily="34" charset="0"/>
                </a:rPr>
                <a:t>Regulatory framework</a:t>
              </a:r>
              <a:r>
                <a:rPr lang="en-IE" sz="2000" dirty="0">
                  <a:latin typeface="EC Square Sans Cond Pro" panose="020B0506040000020004" pitchFamily="34" charset="0"/>
                </a:rPr>
                <a:t>: delegated acts and standards</a:t>
              </a:r>
            </a:p>
            <a:p>
              <a:pPr marL="285750" indent="-285750">
                <a:buClr>
                  <a:schemeClr val="accent5"/>
                </a:buClr>
                <a:buFont typeface="Wingdings" panose="05000000000000000000" pitchFamily="2" charset="2"/>
                <a:buChar char="Ø"/>
              </a:pPr>
              <a:r>
                <a:rPr lang="en-IE" sz="2000" dirty="0">
                  <a:latin typeface="EC Square Sans Cond Pro" panose="020B0506040000020004" pitchFamily="34" charset="0"/>
                </a:rPr>
                <a:t>Accelerate hydrogen projects with </a:t>
              </a:r>
              <a:r>
                <a:rPr lang="en-IE" sz="2000" b="1" dirty="0">
                  <a:solidFill>
                    <a:schemeClr val="accent5"/>
                  </a:solidFill>
                  <a:latin typeface="EC Square Sans Cond Pro" panose="020B0506040000020004" pitchFamily="34" charset="0"/>
                </a:rPr>
                <a:t>IPCEI funding</a:t>
              </a:r>
              <a:endParaRPr lang="en-IE" sz="2000" dirty="0">
                <a:latin typeface="EC Square Sans Cond Pro" panose="020B0506040000020004" pitchFamily="34" charset="0"/>
              </a:endParaRPr>
            </a:p>
            <a:p>
              <a:pPr marL="285750" indent="-285750">
                <a:buClr>
                  <a:schemeClr val="accent5"/>
                </a:buClr>
                <a:buFont typeface="Wingdings" panose="05000000000000000000" pitchFamily="2" charset="2"/>
                <a:buChar char="Ø"/>
              </a:pPr>
              <a:r>
                <a:rPr lang="en-IE" sz="2000" dirty="0">
                  <a:latin typeface="EC Square Sans Cond Pro" panose="020B0506040000020004" pitchFamily="34" charset="0"/>
                </a:rPr>
                <a:t>Faster deployment of </a:t>
              </a:r>
              <a:r>
                <a:rPr lang="en-US" sz="2000" b="1" dirty="0">
                  <a:solidFill>
                    <a:schemeClr val="accent5"/>
                  </a:solidFill>
                  <a:latin typeface="EC Square Sans Cond Pro" panose="020B0506040000020004" pitchFamily="34" charset="0"/>
                </a:rPr>
                <a:t>infrastructure</a:t>
              </a:r>
              <a:r>
                <a:rPr lang="en-US" sz="2000" dirty="0">
                  <a:latin typeface="EC Square Sans Cond Pro" panose="020B0506040000020004" pitchFamily="34" charset="0"/>
                </a:rPr>
                <a:t> supported by </a:t>
              </a:r>
              <a:r>
                <a:rPr lang="en-US" sz="2000" b="1" dirty="0">
                  <a:solidFill>
                    <a:schemeClr val="accent5"/>
                  </a:solidFill>
                  <a:latin typeface="EC Square Sans Cond Pro" panose="020B0506040000020004" pitchFamily="34" charset="0"/>
                </a:rPr>
                <a:t>CEF funding</a:t>
              </a:r>
            </a:p>
            <a:p>
              <a:pPr marL="285750" indent="-285750">
                <a:buClr>
                  <a:schemeClr val="accent5"/>
                </a:buClr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chemeClr val="accent5"/>
                  </a:solidFill>
                  <a:latin typeface="EC Square Sans Cond Pro" panose="020B0506040000020004" pitchFamily="34" charset="0"/>
                </a:rPr>
                <a:t>Progress report </a:t>
              </a:r>
              <a:r>
                <a:rPr lang="en-US" sz="2000" dirty="0">
                  <a:latin typeface="EC Square Sans Cond Pro" panose="020B0506040000020004" pitchFamily="34" charset="0"/>
                </a:rPr>
                <a:t>on hydrogen uptake by 2025</a:t>
              </a:r>
            </a:p>
            <a:p>
              <a:pPr marL="285750" indent="-285750">
                <a:buClr>
                  <a:schemeClr val="accent5"/>
                </a:buClr>
                <a:buFont typeface="Wingdings" panose="05000000000000000000" pitchFamily="2" charset="2"/>
                <a:buChar char="Ø"/>
              </a:pPr>
              <a:r>
                <a:rPr lang="en-US" sz="2000" dirty="0">
                  <a:latin typeface="EC Square Sans Cond Pro" panose="020B0506040000020004" pitchFamily="34" charset="0"/>
                </a:rPr>
                <a:t>A global </a:t>
              </a:r>
              <a:r>
                <a:rPr lang="en-US" sz="2000" b="1" dirty="0">
                  <a:solidFill>
                    <a:schemeClr val="accent5"/>
                  </a:solidFill>
                  <a:latin typeface="EC Square Sans Cond Pro" panose="020B0506040000020004" pitchFamily="34" charset="0"/>
                </a:rPr>
                <a:t>hydrogen facility </a:t>
              </a:r>
              <a:r>
                <a:rPr lang="en-US" sz="2000" dirty="0">
                  <a:latin typeface="EC Square Sans Cond Pro" panose="020B0506040000020004" pitchFamily="34" charset="0"/>
                </a:rPr>
                <a:t>and </a:t>
              </a:r>
              <a:r>
                <a:rPr lang="en-US" sz="2000" b="1" dirty="0">
                  <a:solidFill>
                    <a:schemeClr val="accent5"/>
                  </a:solidFill>
                  <a:latin typeface="EC Square Sans Cond Pro" panose="020B0506040000020004" pitchFamily="34" charset="0"/>
                </a:rPr>
                <a:t>green hydrogen partnerships</a:t>
              </a:r>
            </a:p>
            <a:p>
              <a:pPr marL="285750" indent="-285750">
                <a:buClr>
                  <a:schemeClr val="accent5"/>
                </a:buClr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EC Square Sans Cond Pro" panose="020B0506040000020004" pitchFamily="34" charset="0"/>
                </a:rPr>
                <a:t>The objective of 17.5 GW of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  <a:latin typeface="EC Square Sans Cond Pro" panose="020B0506040000020004" pitchFamily="34" charset="0"/>
                </a:rPr>
                <a:t>electrolysers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EC Square Sans Cond Pro" panose="020B0506040000020004" pitchFamily="34" charset="0"/>
                </a:rPr>
                <a:t> capacity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26CAE8-F350-44D5-A35F-543D8E090A34}"/>
              </a:ext>
            </a:extLst>
          </p:cNvPr>
          <p:cNvGrpSpPr/>
          <p:nvPr/>
        </p:nvGrpSpPr>
        <p:grpSpPr>
          <a:xfrm>
            <a:off x="6338590" y="1671258"/>
            <a:ext cx="4773159" cy="3398807"/>
            <a:chOff x="1730916" y="1984513"/>
            <a:chExt cx="4699000" cy="31984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708AE-103B-445F-B5F4-343574DBCCFC}"/>
                </a:ext>
              </a:extLst>
            </p:cNvPr>
            <p:cNvSpPr/>
            <p:nvPr/>
          </p:nvSpPr>
          <p:spPr>
            <a:xfrm>
              <a:off x="1730916" y="1984513"/>
              <a:ext cx="4699000" cy="31984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B67242-9B46-47B5-919B-19660C520533}"/>
                </a:ext>
              </a:extLst>
            </p:cNvPr>
            <p:cNvSpPr txBox="1"/>
            <p:nvPr/>
          </p:nvSpPr>
          <p:spPr>
            <a:xfrm>
              <a:off x="1877649" y="2152883"/>
              <a:ext cx="4434248" cy="276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000" b="1" dirty="0">
                  <a:latin typeface="EC Square Sans Cond Pro" panose="020B0506040000020004" pitchFamily="34" charset="0"/>
                </a:rPr>
                <a:t>Biomethane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Ø"/>
              </a:pPr>
              <a:r>
                <a:rPr lang="en-US" sz="2000" dirty="0">
                  <a:latin typeface="EC Square Sans Cond Pro" panose="020B0506040000020004" pitchFamily="34" charset="0"/>
                </a:rPr>
                <a:t>Dedicated plan to </a:t>
              </a:r>
              <a:r>
                <a:rPr lang="en-US" sz="2000" b="1" dirty="0">
                  <a:solidFill>
                    <a:schemeClr val="accent4"/>
                  </a:solidFill>
                  <a:latin typeface="EC Square Sans Cond Pro" panose="020B0506040000020004" pitchFamily="34" charset="0"/>
                </a:rPr>
                <a:t>double production by 2030</a:t>
              </a:r>
              <a:r>
                <a:rPr lang="en-US" sz="2000" dirty="0">
                  <a:latin typeface="EC Square Sans Cond Pro" panose="020B0506040000020004" pitchFamily="34" charset="0"/>
                </a:rPr>
                <a:t> to 35 bcm bio-methane a year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chemeClr val="accent4"/>
                  </a:solidFill>
                  <a:latin typeface="EC Square Sans Cond Pro" panose="020B0506040000020004" pitchFamily="34" charset="0"/>
                </a:rPr>
                <a:t>EUR 36 billion investment needs </a:t>
              </a:r>
              <a:r>
                <a:rPr lang="en-US" sz="2000" dirty="0">
                  <a:latin typeface="EC Square Sans Cond Pro" panose="020B0506040000020004" pitchFamily="34" charset="0"/>
                </a:rPr>
                <a:t>eligible for EU co-financing : CAP, RRFs, regional structural funds ... 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Ø"/>
              </a:pPr>
              <a:r>
                <a:rPr lang="en-US" sz="2000" dirty="0">
                  <a:latin typeface="EC Square Sans Cond Pro" panose="020B0506040000020004" pitchFamily="34" charset="0"/>
                </a:rPr>
                <a:t>Establishment of an </a:t>
              </a:r>
              <a:r>
                <a:rPr lang="en-US" sz="2000" b="1" dirty="0">
                  <a:solidFill>
                    <a:schemeClr val="accent4"/>
                  </a:solidFill>
                  <a:latin typeface="EC Square Sans Cond Pro" panose="020B0506040000020004" pitchFamily="34" charset="0"/>
                </a:rPr>
                <a:t>industrial biogas and bio-methane partnership </a:t>
              </a:r>
              <a:r>
                <a:rPr lang="en-US" sz="2000" dirty="0">
                  <a:latin typeface="EC Square Sans Cond Pro" panose="020B0506040000020004" pitchFamily="34" charset="0"/>
                </a:rPr>
                <a:t>to stimulate the renewable gases value chain</a:t>
              </a:r>
            </a:p>
          </p:txBody>
        </p:sp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2B2959A-3633-4BF1-9BE4-35CE7ACE3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786" y="4487961"/>
            <a:ext cx="960797" cy="960797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5FCCA0C7-9346-4A0F-BBC2-844EB4A0A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50" y="5762313"/>
            <a:ext cx="784123" cy="7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E3FDC7C-6D4B-4080-9A38-21C66E291AEA}"/>
              </a:ext>
            </a:extLst>
          </p:cNvPr>
          <p:cNvSpPr txBox="1">
            <a:spLocks/>
          </p:cNvSpPr>
          <p:nvPr/>
        </p:nvSpPr>
        <p:spPr>
          <a:xfrm>
            <a:off x="874712" y="0"/>
            <a:ext cx="2539944" cy="129032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vert="horz" lIns="91440" tIns="45720" rIns="91440" bIns="0" rtlCol="0" anchor="b" anchorCtr="0">
            <a:noAutofit/>
          </a:bodyPr>
          <a:lstStyle>
            <a:defPPr>
              <a:defRPr lang="en-US"/>
            </a:defPPr>
            <a:lvl1pPr marL="92075">
              <a:lnSpc>
                <a:spcPct val="90000"/>
              </a:lnSpc>
              <a:spcBef>
                <a:spcPct val="0"/>
              </a:spcBef>
              <a:buNone/>
              <a:defRPr sz="5400">
                <a:solidFill>
                  <a:schemeClr val="tx2"/>
                </a:solidFill>
                <a:latin typeface="EC Square Sans Cond Pro Medium" panose="020B06060000000200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Thank you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2056B3-9E29-4ACC-A2B9-FF511FEB4E37}"/>
              </a:ext>
            </a:extLst>
          </p:cNvPr>
          <p:cNvCxnSpPr>
            <a:cxnSpLocks/>
          </p:cNvCxnSpPr>
          <p:nvPr/>
        </p:nvCxnSpPr>
        <p:spPr>
          <a:xfrm>
            <a:off x="874712" y="1587"/>
            <a:ext cx="0" cy="1288733"/>
          </a:xfrm>
          <a:prstGeom prst="line">
            <a:avLst/>
          </a:prstGeom>
          <a:ln w="3048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3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ACE0-6474-4130-B64E-D9F9E5478D43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331</Words>
  <Application>Microsoft Office PowerPoint</Application>
  <PresentationFormat>Widescreen</PresentationFormat>
  <Paragraphs>57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EC Square Sans Cond Pro</vt:lpstr>
      <vt:lpstr>EC Square Sans Cond Pro Medium</vt:lpstr>
      <vt:lpstr>Wingdings</vt:lpstr>
      <vt:lpstr>Office Theme</vt:lpstr>
      <vt:lpstr>Renewable gas  in the REPowerEU plan</vt:lpstr>
      <vt:lpstr>REPowerEU: from goals to actions</vt:lpstr>
      <vt:lpstr>Diversification of gas supplies</vt:lpstr>
      <vt:lpstr>Renewable gases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BALLU Matthieu (ENER)</cp:lastModifiedBy>
  <cp:revision>13</cp:revision>
  <cp:lastPrinted>2022-05-23T16:29:08Z</cp:lastPrinted>
  <dcterms:created xsi:type="dcterms:W3CDTF">2019-08-09T12:06:42Z</dcterms:created>
  <dcterms:modified xsi:type="dcterms:W3CDTF">2022-05-31T07:36:08Z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2022-05-11T12:10:21Z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ac895d0e-6b1f-46b4-a1f6-b8f94302da21</vt:lpwstr>
  </property>
  <property fmtid="{D5CDD505-2E9C-101B-9397-08002B2CF9AE}" pid="9" name="MSIP_Label_6bd9ddd1-4d20-43f6-abfa-fc3c07406f94_ContentBits">
    <vt:lpwstr>0</vt:lpwstr>
  </property>
</Properties>
</file>