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4" r:id="rId4"/>
    <p:sldId id="261" r:id="rId5"/>
    <p:sldId id="262" r:id="rId6"/>
    <p:sldId id="263" r:id="rId7"/>
    <p:sldId id="268" r:id="rId8"/>
    <p:sldId id="265" r:id="rId9"/>
    <p:sldId id="266" r:id="rId10"/>
    <p:sldId id="267" r:id="rId11"/>
    <p:sldId id="259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67D"/>
    <a:srgbClr val="003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089"/>
  </p:normalViewPr>
  <p:slideViewPr>
    <p:cSldViewPr snapToGrid="0" snapToObjects="1">
      <p:cViewPr varScale="1">
        <p:scale>
          <a:sx n="119" d="100"/>
          <a:sy n="119" d="100"/>
        </p:scale>
        <p:origin x="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9FFFE-CDB4-E24F-97B1-58C60DD0FBEF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303BA-5557-EC4F-8250-E4B40F8CC44C}">
      <dgm:prSet phldrT="[Text]" custT="1"/>
      <dgm:spPr>
        <a:solidFill>
          <a:srgbClr val="00339B">
            <a:alpha val="37000"/>
          </a:srgbClr>
        </a:solidFill>
      </dgm:spPr>
      <dgm:t>
        <a:bodyPr anchor="t" anchorCtr="0"/>
        <a:lstStyle/>
        <a:p>
          <a:r>
            <a:rPr lang="en-US" sz="2000" dirty="0">
              <a:solidFill>
                <a:srgbClr val="0070C0"/>
              </a:solidFill>
            </a:rPr>
            <a:t>REGATRACE Activities</a:t>
          </a:r>
        </a:p>
        <a:p>
          <a:r>
            <a:rPr lang="en-US" sz="1800" dirty="0"/>
            <a:t>Ireland Roadmap</a:t>
          </a:r>
        </a:p>
        <a:p>
          <a:r>
            <a:rPr lang="en-US" sz="1800" dirty="0"/>
            <a:t>Guidance on feasibility analysis </a:t>
          </a:r>
        </a:p>
        <a:p>
          <a:r>
            <a:rPr lang="en-US" sz="1800" dirty="0"/>
            <a:t>Collaboration /  knowledge exchange</a:t>
          </a:r>
        </a:p>
        <a:p>
          <a:r>
            <a:rPr lang="en-US" sz="1800" dirty="0"/>
            <a:t>Developing market conditions</a:t>
          </a:r>
        </a:p>
        <a:p>
          <a:r>
            <a:rPr lang="en-US" sz="2000" dirty="0"/>
            <a:t>  </a:t>
          </a:r>
        </a:p>
      </dgm:t>
    </dgm:pt>
    <dgm:pt modelId="{ED779CFE-0612-8649-84D9-D49599E7C349}" type="parTrans" cxnId="{9BCC32A0-35FA-DD48-B2F2-932D72E22781}">
      <dgm:prSet/>
      <dgm:spPr/>
      <dgm:t>
        <a:bodyPr/>
        <a:lstStyle/>
        <a:p>
          <a:endParaRPr lang="en-US"/>
        </a:p>
      </dgm:t>
    </dgm:pt>
    <dgm:pt modelId="{C4B78C03-D4C5-8343-869C-0F5C58ABA437}" type="sibTrans" cxnId="{9BCC32A0-35FA-DD48-B2F2-932D72E22781}">
      <dgm:prSet/>
      <dgm:spPr/>
      <dgm:t>
        <a:bodyPr/>
        <a:lstStyle/>
        <a:p>
          <a:endParaRPr lang="en-US"/>
        </a:p>
      </dgm:t>
    </dgm:pt>
    <dgm:pt modelId="{E91DBC6D-0658-4842-8C9E-05D0B1D98381}">
      <dgm:prSet phldrT="[Text]" custT="1"/>
      <dgm:spPr>
        <a:solidFill>
          <a:schemeClr val="accent6">
            <a:lumMod val="50000"/>
            <a:alpha val="19000"/>
          </a:schemeClr>
        </a:solidFill>
      </dgm:spPr>
      <dgm:t>
        <a:bodyPr/>
        <a:lstStyle/>
        <a:p>
          <a:r>
            <a:rPr lang="en-US" sz="1800" dirty="0"/>
            <a:t>Business Plan for Development of Biomethane in Ireland</a:t>
          </a:r>
        </a:p>
      </dgm:t>
    </dgm:pt>
    <dgm:pt modelId="{49BA3AEA-D634-774D-BF89-3A8CF66DB652}" type="parTrans" cxnId="{2ABACDF7-FBB1-564A-970C-59857552E120}">
      <dgm:prSet/>
      <dgm:spPr/>
      <dgm:t>
        <a:bodyPr/>
        <a:lstStyle/>
        <a:p>
          <a:endParaRPr lang="en-US"/>
        </a:p>
      </dgm:t>
    </dgm:pt>
    <dgm:pt modelId="{A5109A90-CA48-2247-87FB-43F3F6336513}" type="sibTrans" cxnId="{2ABACDF7-FBB1-564A-970C-59857552E120}">
      <dgm:prSet/>
      <dgm:spPr/>
      <dgm:t>
        <a:bodyPr/>
        <a:lstStyle/>
        <a:p>
          <a:endParaRPr lang="en-US"/>
        </a:p>
      </dgm:t>
    </dgm:pt>
    <dgm:pt modelId="{6D411EEC-84E4-314D-AA6B-E96D3F024E07}">
      <dgm:prSet phldrT="[Text]" custT="1"/>
      <dgm:spPr>
        <a:solidFill>
          <a:schemeClr val="accent6">
            <a:lumMod val="50000"/>
            <a:alpha val="18000"/>
          </a:schemeClr>
        </a:solidFill>
      </dgm:spPr>
      <dgm:t>
        <a:bodyPr/>
        <a:lstStyle/>
        <a:p>
          <a:r>
            <a:rPr lang="en-US" sz="1800" dirty="0"/>
            <a:t>Liaison with government and agriculture </a:t>
          </a:r>
          <a:r>
            <a:rPr lang="en-US" sz="1800" dirty="0" err="1"/>
            <a:t>organisations</a:t>
          </a:r>
          <a:r>
            <a:rPr lang="en-US" sz="1800" dirty="0"/>
            <a:t> </a:t>
          </a:r>
        </a:p>
      </dgm:t>
    </dgm:pt>
    <dgm:pt modelId="{602EE481-8A79-994F-85B1-62002EB7621A}" type="parTrans" cxnId="{7AEB51A0-401E-6446-A9B7-6DC4AE6D216D}">
      <dgm:prSet/>
      <dgm:spPr/>
      <dgm:t>
        <a:bodyPr/>
        <a:lstStyle/>
        <a:p>
          <a:endParaRPr lang="en-US"/>
        </a:p>
      </dgm:t>
    </dgm:pt>
    <dgm:pt modelId="{7A7305F1-B370-2B49-AB70-FC88860FA634}" type="sibTrans" cxnId="{7AEB51A0-401E-6446-A9B7-6DC4AE6D216D}">
      <dgm:prSet/>
      <dgm:spPr/>
      <dgm:t>
        <a:bodyPr/>
        <a:lstStyle/>
        <a:p>
          <a:endParaRPr lang="en-US"/>
        </a:p>
      </dgm:t>
    </dgm:pt>
    <dgm:pt modelId="{A804B9FC-D5B4-694C-8E1B-DC2198C115E4}">
      <dgm:prSet phldrT="[Text]" custT="1"/>
      <dgm:spPr>
        <a:solidFill>
          <a:schemeClr val="accent6">
            <a:lumMod val="50000"/>
            <a:alpha val="18000"/>
          </a:schemeClr>
        </a:solidFill>
      </dgm:spPr>
      <dgm:t>
        <a:bodyPr/>
        <a:lstStyle/>
        <a:p>
          <a:r>
            <a:rPr lang="en-US" sz="1600" dirty="0"/>
            <a:t>Government RHO consultation </a:t>
          </a:r>
        </a:p>
        <a:p>
          <a:r>
            <a:rPr lang="en-US" sz="1600" dirty="0"/>
            <a:t>Transport policy consultation </a:t>
          </a:r>
        </a:p>
        <a:p>
          <a:r>
            <a:rPr lang="en-US" sz="1600" dirty="0"/>
            <a:t>Local government area plans</a:t>
          </a:r>
        </a:p>
      </dgm:t>
    </dgm:pt>
    <dgm:pt modelId="{ED2F10BD-1C78-B24C-A44B-0BF4E9A7F493}" type="parTrans" cxnId="{FF2D2E88-6592-454E-BA6D-975177777004}">
      <dgm:prSet/>
      <dgm:spPr/>
      <dgm:t>
        <a:bodyPr/>
        <a:lstStyle/>
        <a:p>
          <a:endParaRPr lang="en-US"/>
        </a:p>
      </dgm:t>
    </dgm:pt>
    <dgm:pt modelId="{7C7C7032-2C27-084F-A08D-35AFF2BF1946}" type="sibTrans" cxnId="{FF2D2E88-6592-454E-BA6D-975177777004}">
      <dgm:prSet/>
      <dgm:spPr/>
      <dgm:t>
        <a:bodyPr/>
        <a:lstStyle/>
        <a:p>
          <a:endParaRPr lang="en-US"/>
        </a:p>
      </dgm:t>
    </dgm:pt>
    <dgm:pt modelId="{8E81E198-5808-2047-B35E-3E998924DA35}">
      <dgm:prSet phldrT="[Text]" custScaleX="118631" custScaleY="106901" custRadScaleRad="172757" custRadScaleInc="-15015"/>
      <dgm:spPr/>
      <dgm:t>
        <a:bodyPr/>
        <a:lstStyle/>
        <a:p>
          <a:endParaRPr lang="en-US"/>
        </a:p>
      </dgm:t>
    </dgm:pt>
    <dgm:pt modelId="{889E3817-708A-9945-97E2-CE4621FE2370}" type="parTrans" cxnId="{56B999FA-C280-C343-8974-53A8270B26E1}">
      <dgm:prSet/>
      <dgm:spPr/>
      <dgm:t>
        <a:bodyPr/>
        <a:lstStyle/>
        <a:p>
          <a:endParaRPr lang="en-US"/>
        </a:p>
      </dgm:t>
    </dgm:pt>
    <dgm:pt modelId="{B0E26361-177D-6D41-9082-66DB4EBFE340}" type="sibTrans" cxnId="{56B999FA-C280-C343-8974-53A8270B26E1}">
      <dgm:prSet/>
      <dgm:spPr/>
      <dgm:t>
        <a:bodyPr/>
        <a:lstStyle/>
        <a:p>
          <a:endParaRPr lang="en-US"/>
        </a:p>
      </dgm:t>
    </dgm:pt>
    <dgm:pt modelId="{59151C5A-BF59-A045-A198-A6170FC015E0}">
      <dgm:prSet phldrT="[Text]" custScaleX="118631" custScaleY="106901" custRadScaleRad="172757" custRadScaleInc="-15015"/>
      <dgm:spPr>
        <a:solidFill>
          <a:schemeClr val="accent1">
            <a:hueOff val="0"/>
            <a:satOff val="0"/>
            <a:lumOff val="0"/>
            <a:alpha val="18000"/>
          </a:schemeClr>
        </a:solidFill>
      </dgm:spPr>
      <dgm:t>
        <a:bodyPr/>
        <a:lstStyle/>
        <a:p>
          <a:endParaRPr lang="en-US"/>
        </a:p>
      </dgm:t>
    </dgm:pt>
    <dgm:pt modelId="{FEC9C024-E7DB-D541-969C-02FEF10BF173}" type="parTrans" cxnId="{A2420546-BBBF-9E4C-BCC1-DED128DA3FD2}">
      <dgm:prSet/>
      <dgm:spPr/>
      <dgm:t>
        <a:bodyPr/>
        <a:lstStyle/>
        <a:p>
          <a:endParaRPr lang="en-US"/>
        </a:p>
      </dgm:t>
    </dgm:pt>
    <dgm:pt modelId="{EFD48F35-EAEB-3C4C-BFFA-157845A5C876}" type="sibTrans" cxnId="{A2420546-BBBF-9E4C-BCC1-DED128DA3FD2}">
      <dgm:prSet/>
      <dgm:spPr/>
      <dgm:t>
        <a:bodyPr/>
        <a:lstStyle/>
        <a:p>
          <a:endParaRPr lang="en-US"/>
        </a:p>
      </dgm:t>
    </dgm:pt>
    <dgm:pt modelId="{2F6F4C13-09DA-404F-86DD-146B7E64401E}">
      <dgm:prSet phldrT="[Text]" custT="1"/>
      <dgm:spPr>
        <a:solidFill>
          <a:schemeClr val="accent6">
            <a:lumMod val="50000"/>
            <a:alpha val="18000"/>
          </a:schemeClr>
        </a:solidFill>
      </dgm:spPr>
      <dgm:t>
        <a:bodyPr/>
        <a:lstStyle/>
        <a:p>
          <a:r>
            <a:rPr lang="en-US" sz="1800" dirty="0" err="1"/>
            <a:t>Agri</a:t>
          </a:r>
          <a:r>
            <a:rPr lang="en-US" sz="1800" dirty="0"/>
            <a:t>-Industry and Transport  Collaborations </a:t>
          </a:r>
        </a:p>
      </dgm:t>
    </dgm:pt>
    <dgm:pt modelId="{0066A5BA-B556-9E46-8514-114C547D76AA}" type="sibTrans" cxnId="{4945AA27-DFFC-FF4F-8224-C11AD7D5030A}">
      <dgm:prSet/>
      <dgm:spPr/>
      <dgm:t>
        <a:bodyPr/>
        <a:lstStyle/>
        <a:p>
          <a:endParaRPr lang="en-US"/>
        </a:p>
      </dgm:t>
    </dgm:pt>
    <dgm:pt modelId="{FED97992-572F-624A-988E-169D075BC682}" type="parTrans" cxnId="{4945AA27-DFFC-FF4F-8224-C11AD7D5030A}">
      <dgm:prSet/>
      <dgm:spPr/>
      <dgm:t>
        <a:bodyPr/>
        <a:lstStyle/>
        <a:p>
          <a:endParaRPr lang="en-US"/>
        </a:p>
      </dgm:t>
    </dgm:pt>
    <dgm:pt modelId="{6E58C2D3-1CB9-6D44-A89D-8E2E22876C86}">
      <dgm:prSet phldrT="[Text]" custT="1"/>
      <dgm:spPr>
        <a:solidFill>
          <a:schemeClr val="accent6">
            <a:lumMod val="50000"/>
            <a:alpha val="19000"/>
          </a:schemeClr>
        </a:solidFill>
      </dgm:spPr>
      <dgm:t>
        <a:bodyPr/>
        <a:lstStyle/>
        <a:p>
          <a:r>
            <a:rPr lang="en-US" sz="1800" dirty="0"/>
            <a:t>Green Gas  Certification / Registry (GNI)</a:t>
          </a:r>
        </a:p>
      </dgm:t>
    </dgm:pt>
    <dgm:pt modelId="{9937355C-DF58-5E48-81B4-C3FC51E3D01A}" type="sibTrans" cxnId="{820FDA3C-5833-7649-8DB3-A293279B831E}">
      <dgm:prSet/>
      <dgm:spPr/>
      <dgm:t>
        <a:bodyPr/>
        <a:lstStyle/>
        <a:p>
          <a:endParaRPr lang="en-US"/>
        </a:p>
      </dgm:t>
    </dgm:pt>
    <dgm:pt modelId="{141AF3B7-BDAC-1C42-AB55-22259F459A9E}" type="parTrans" cxnId="{820FDA3C-5833-7649-8DB3-A293279B831E}">
      <dgm:prSet/>
      <dgm:spPr/>
      <dgm:t>
        <a:bodyPr/>
        <a:lstStyle/>
        <a:p>
          <a:endParaRPr lang="en-US"/>
        </a:p>
      </dgm:t>
    </dgm:pt>
    <dgm:pt modelId="{7A4E4756-92A2-2744-93F5-6EFC1ACDA9B8}">
      <dgm:prSet phldrT="[Text]" custScaleX="139366" custScaleY="88548" custRadScaleRad="197315" custRadScaleInc="47053"/>
      <dgm:spPr>
        <a:solidFill>
          <a:schemeClr val="accent6">
            <a:lumMod val="50000"/>
            <a:alpha val="18000"/>
          </a:schemeClr>
        </a:solidFill>
      </dgm:spPr>
      <dgm:t>
        <a:bodyPr/>
        <a:lstStyle/>
        <a:p>
          <a:endParaRPr lang="en-US"/>
        </a:p>
      </dgm:t>
    </dgm:pt>
    <dgm:pt modelId="{3DF93FD8-DC88-AF48-9EA8-B40F4B4E8C7B}" type="parTrans" cxnId="{F7BD97B3-48DE-1B46-93F7-E4163CE4E291}">
      <dgm:prSet/>
      <dgm:spPr/>
      <dgm:t>
        <a:bodyPr/>
        <a:lstStyle/>
        <a:p>
          <a:endParaRPr lang="en-US"/>
        </a:p>
      </dgm:t>
    </dgm:pt>
    <dgm:pt modelId="{D752B138-BA20-3046-9A10-0DAB89F76AD0}" type="sibTrans" cxnId="{F7BD97B3-48DE-1B46-93F7-E4163CE4E291}">
      <dgm:prSet/>
      <dgm:spPr/>
      <dgm:t>
        <a:bodyPr/>
        <a:lstStyle/>
        <a:p>
          <a:endParaRPr lang="en-US"/>
        </a:p>
      </dgm:t>
    </dgm:pt>
    <dgm:pt modelId="{06FBFDC3-2D42-2E46-82B1-A215E5C2445E}" type="pres">
      <dgm:prSet presAssocID="{6AA9FFFE-CDB4-E24F-97B1-58C60DD0FBEF}" presName="composite" presStyleCnt="0">
        <dgm:presLayoutVars>
          <dgm:chMax val="1"/>
          <dgm:dir/>
          <dgm:resizeHandles val="exact"/>
        </dgm:presLayoutVars>
      </dgm:prSet>
      <dgm:spPr/>
    </dgm:pt>
    <dgm:pt modelId="{04451BFC-C41F-D843-8BBA-04180BF0B62D}" type="pres">
      <dgm:prSet presAssocID="{6AA9FFFE-CDB4-E24F-97B1-58C60DD0FBEF}" presName="radial" presStyleCnt="0">
        <dgm:presLayoutVars>
          <dgm:animLvl val="ctr"/>
        </dgm:presLayoutVars>
      </dgm:prSet>
      <dgm:spPr/>
    </dgm:pt>
    <dgm:pt modelId="{F5661D9A-F316-0847-84B4-1BE978AEAA1E}" type="pres">
      <dgm:prSet presAssocID="{BD7303BA-5557-EC4F-8250-E4B40F8CC44C}" presName="centerShape" presStyleLbl="vennNode1" presStyleIdx="0" presStyleCnt="6" custScaleX="164024" custScaleY="65904" custLinFactNeighborX="444" custLinFactNeighborY="7133"/>
      <dgm:spPr/>
    </dgm:pt>
    <dgm:pt modelId="{CA6E3304-9586-7B4F-8C52-63BC861E5EE2}" type="pres">
      <dgm:prSet presAssocID="{E91DBC6D-0658-4842-8C9E-05D0B1D98381}" presName="node" presStyleLbl="vennNode1" presStyleIdx="1" presStyleCnt="6" custScaleX="192502" custScaleY="76801" custRadScaleRad="79054" custRadScaleInc="4895">
        <dgm:presLayoutVars>
          <dgm:bulletEnabled val="1"/>
        </dgm:presLayoutVars>
      </dgm:prSet>
      <dgm:spPr/>
    </dgm:pt>
    <dgm:pt modelId="{6CF82DCE-FEBE-A146-A667-6AFB15068E4F}" type="pres">
      <dgm:prSet presAssocID="{6E58C2D3-1CB9-6D44-A89D-8E2E22876C86}" presName="node" presStyleLbl="vennNode1" presStyleIdx="2" presStyleCnt="6" custScaleX="185952" custScaleY="75484" custRadScaleRad="190809" custRadScaleInc="-6335">
        <dgm:presLayoutVars>
          <dgm:bulletEnabled val="1"/>
        </dgm:presLayoutVars>
      </dgm:prSet>
      <dgm:spPr/>
    </dgm:pt>
    <dgm:pt modelId="{795C13A7-029B-AF4A-ACC5-CC4773102132}" type="pres">
      <dgm:prSet presAssocID="{2F6F4C13-09DA-404F-86DD-146B7E64401E}" presName="node" presStyleLbl="vennNode1" presStyleIdx="3" presStyleCnt="6" custScaleX="154982" custScaleY="96525" custRadScaleRad="200352" custRadScaleInc="-47848">
        <dgm:presLayoutVars>
          <dgm:bulletEnabled val="1"/>
        </dgm:presLayoutVars>
      </dgm:prSet>
      <dgm:spPr/>
    </dgm:pt>
    <dgm:pt modelId="{B59CA553-3E58-EC46-8A18-A0E67EECE64E}" type="pres">
      <dgm:prSet presAssocID="{6D411EEC-84E4-314D-AA6B-E96D3F024E07}" presName="node" presStyleLbl="vennNode1" presStyleIdx="4" presStyleCnt="6" custScaleX="139366" custScaleY="88548" custRadScaleRad="197315" custRadScaleInc="47053">
        <dgm:presLayoutVars>
          <dgm:bulletEnabled val="1"/>
        </dgm:presLayoutVars>
      </dgm:prSet>
      <dgm:spPr/>
    </dgm:pt>
    <dgm:pt modelId="{4650B0D0-BF9D-D84F-B67E-7AFB10230406}" type="pres">
      <dgm:prSet presAssocID="{A804B9FC-D5B4-694C-8E1B-DC2198C115E4}" presName="node" presStyleLbl="vennNode1" presStyleIdx="5" presStyleCnt="6" custScaleX="202188" custScaleY="106855" custRadScaleRad="195628" custRadScaleInc="5944">
        <dgm:presLayoutVars>
          <dgm:bulletEnabled val="1"/>
        </dgm:presLayoutVars>
      </dgm:prSet>
      <dgm:spPr/>
    </dgm:pt>
  </dgm:ptLst>
  <dgm:cxnLst>
    <dgm:cxn modelId="{AC1B7F22-CDCC-0849-8DF8-4E4F412DF06C}" type="presOf" srcId="{6D411EEC-84E4-314D-AA6B-E96D3F024E07}" destId="{B59CA553-3E58-EC46-8A18-A0E67EECE64E}" srcOrd="0" destOrd="0" presId="urn:microsoft.com/office/officeart/2005/8/layout/radial3"/>
    <dgm:cxn modelId="{4945AA27-DFFC-FF4F-8224-C11AD7D5030A}" srcId="{BD7303BA-5557-EC4F-8250-E4B40F8CC44C}" destId="{2F6F4C13-09DA-404F-86DD-146B7E64401E}" srcOrd="2" destOrd="0" parTransId="{FED97992-572F-624A-988E-169D075BC682}" sibTransId="{0066A5BA-B556-9E46-8514-114C547D76AA}"/>
    <dgm:cxn modelId="{820FDA3C-5833-7649-8DB3-A293279B831E}" srcId="{BD7303BA-5557-EC4F-8250-E4B40F8CC44C}" destId="{6E58C2D3-1CB9-6D44-A89D-8E2E22876C86}" srcOrd="1" destOrd="0" parTransId="{141AF3B7-BDAC-1C42-AB55-22259F459A9E}" sibTransId="{9937355C-DF58-5E48-81B4-C3FC51E3D01A}"/>
    <dgm:cxn modelId="{A2420546-BBBF-9E4C-BCC1-DED128DA3FD2}" srcId="{6AA9FFFE-CDB4-E24F-97B1-58C60DD0FBEF}" destId="{59151C5A-BF59-A045-A198-A6170FC015E0}" srcOrd="2" destOrd="0" parTransId="{FEC9C024-E7DB-D541-969C-02FEF10BF173}" sibTransId="{EFD48F35-EAEB-3C4C-BFFA-157845A5C876}"/>
    <dgm:cxn modelId="{8E53727C-3EF6-4343-A296-3E856184D192}" type="presOf" srcId="{6AA9FFFE-CDB4-E24F-97B1-58C60DD0FBEF}" destId="{06FBFDC3-2D42-2E46-82B1-A215E5C2445E}" srcOrd="0" destOrd="0" presId="urn:microsoft.com/office/officeart/2005/8/layout/radial3"/>
    <dgm:cxn modelId="{FF2D2E88-6592-454E-BA6D-975177777004}" srcId="{BD7303BA-5557-EC4F-8250-E4B40F8CC44C}" destId="{A804B9FC-D5B4-694C-8E1B-DC2198C115E4}" srcOrd="4" destOrd="0" parTransId="{ED2F10BD-1C78-B24C-A44B-0BF4E9A7F493}" sibTransId="{7C7C7032-2C27-084F-A08D-35AFF2BF1946}"/>
    <dgm:cxn modelId="{79C86093-217F-6F47-A0C1-A63FCCDFF20D}" type="presOf" srcId="{A804B9FC-D5B4-694C-8E1B-DC2198C115E4}" destId="{4650B0D0-BF9D-D84F-B67E-7AFB10230406}" srcOrd="0" destOrd="0" presId="urn:microsoft.com/office/officeart/2005/8/layout/radial3"/>
    <dgm:cxn modelId="{4FD2F89C-1865-7242-A3C9-3C9F252E1BB9}" type="presOf" srcId="{2F6F4C13-09DA-404F-86DD-146B7E64401E}" destId="{795C13A7-029B-AF4A-ACC5-CC4773102132}" srcOrd="0" destOrd="0" presId="urn:microsoft.com/office/officeart/2005/8/layout/radial3"/>
    <dgm:cxn modelId="{9BCC32A0-35FA-DD48-B2F2-932D72E22781}" srcId="{6AA9FFFE-CDB4-E24F-97B1-58C60DD0FBEF}" destId="{BD7303BA-5557-EC4F-8250-E4B40F8CC44C}" srcOrd="0" destOrd="0" parTransId="{ED779CFE-0612-8649-84D9-D49599E7C349}" sibTransId="{C4B78C03-D4C5-8343-869C-0F5C58ABA437}"/>
    <dgm:cxn modelId="{7AEB51A0-401E-6446-A9B7-6DC4AE6D216D}" srcId="{BD7303BA-5557-EC4F-8250-E4B40F8CC44C}" destId="{6D411EEC-84E4-314D-AA6B-E96D3F024E07}" srcOrd="3" destOrd="0" parTransId="{602EE481-8A79-994F-85B1-62002EB7621A}" sibTransId="{7A7305F1-B370-2B49-AB70-FC88860FA634}"/>
    <dgm:cxn modelId="{CB9F06B1-28F7-DF42-932C-8B45B080691A}" type="presOf" srcId="{E91DBC6D-0658-4842-8C9E-05D0B1D98381}" destId="{CA6E3304-9586-7B4F-8C52-63BC861E5EE2}" srcOrd="0" destOrd="0" presId="urn:microsoft.com/office/officeart/2005/8/layout/radial3"/>
    <dgm:cxn modelId="{F7BD97B3-48DE-1B46-93F7-E4163CE4E291}" srcId="{6AA9FFFE-CDB4-E24F-97B1-58C60DD0FBEF}" destId="{7A4E4756-92A2-2744-93F5-6EFC1ACDA9B8}" srcOrd="3" destOrd="0" parTransId="{3DF93FD8-DC88-AF48-9EA8-B40F4B4E8C7B}" sibTransId="{D752B138-BA20-3046-9A10-0DAB89F76AD0}"/>
    <dgm:cxn modelId="{547FFCCA-9C99-8E47-A4B1-5AA0D1A110D7}" type="presOf" srcId="{BD7303BA-5557-EC4F-8250-E4B40F8CC44C}" destId="{F5661D9A-F316-0847-84B4-1BE978AEAA1E}" srcOrd="0" destOrd="0" presId="urn:microsoft.com/office/officeart/2005/8/layout/radial3"/>
    <dgm:cxn modelId="{C45636CC-4ACA-4848-9C7F-35E91DBC0AFA}" type="presOf" srcId="{6E58C2D3-1CB9-6D44-A89D-8E2E22876C86}" destId="{6CF82DCE-FEBE-A146-A667-6AFB15068E4F}" srcOrd="0" destOrd="0" presId="urn:microsoft.com/office/officeart/2005/8/layout/radial3"/>
    <dgm:cxn modelId="{2ABACDF7-FBB1-564A-970C-59857552E120}" srcId="{BD7303BA-5557-EC4F-8250-E4B40F8CC44C}" destId="{E91DBC6D-0658-4842-8C9E-05D0B1D98381}" srcOrd="0" destOrd="0" parTransId="{49BA3AEA-D634-774D-BF89-3A8CF66DB652}" sibTransId="{A5109A90-CA48-2247-87FB-43F3F6336513}"/>
    <dgm:cxn modelId="{56B999FA-C280-C343-8974-53A8270B26E1}" srcId="{6AA9FFFE-CDB4-E24F-97B1-58C60DD0FBEF}" destId="{8E81E198-5808-2047-B35E-3E998924DA35}" srcOrd="1" destOrd="0" parTransId="{889E3817-708A-9945-97E2-CE4621FE2370}" sibTransId="{B0E26361-177D-6D41-9082-66DB4EBFE340}"/>
    <dgm:cxn modelId="{E1A618BA-A392-3E46-A78C-6944EBF0F289}" type="presParOf" srcId="{06FBFDC3-2D42-2E46-82B1-A215E5C2445E}" destId="{04451BFC-C41F-D843-8BBA-04180BF0B62D}" srcOrd="0" destOrd="0" presId="urn:microsoft.com/office/officeart/2005/8/layout/radial3"/>
    <dgm:cxn modelId="{9EBAF949-55CE-DE43-9612-12B80B4ADC98}" type="presParOf" srcId="{04451BFC-C41F-D843-8BBA-04180BF0B62D}" destId="{F5661D9A-F316-0847-84B4-1BE978AEAA1E}" srcOrd="0" destOrd="0" presId="urn:microsoft.com/office/officeart/2005/8/layout/radial3"/>
    <dgm:cxn modelId="{D5B2D812-2596-3C46-8917-DE406874FC2A}" type="presParOf" srcId="{04451BFC-C41F-D843-8BBA-04180BF0B62D}" destId="{CA6E3304-9586-7B4F-8C52-63BC861E5EE2}" srcOrd="1" destOrd="0" presId="urn:microsoft.com/office/officeart/2005/8/layout/radial3"/>
    <dgm:cxn modelId="{BE926606-7184-514A-9121-252F7973F941}" type="presParOf" srcId="{04451BFC-C41F-D843-8BBA-04180BF0B62D}" destId="{6CF82DCE-FEBE-A146-A667-6AFB15068E4F}" srcOrd="2" destOrd="0" presId="urn:microsoft.com/office/officeart/2005/8/layout/radial3"/>
    <dgm:cxn modelId="{6301F96B-DFD1-9444-A1EA-ECA13EF59189}" type="presParOf" srcId="{04451BFC-C41F-D843-8BBA-04180BF0B62D}" destId="{795C13A7-029B-AF4A-ACC5-CC4773102132}" srcOrd="3" destOrd="0" presId="urn:microsoft.com/office/officeart/2005/8/layout/radial3"/>
    <dgm:cxn modelId="{6C3329D6-7074-3F4B-A68D-C5B5442DC03D}" type="presParOf" srcId="{04451BFC-C41F-D843-8BBA-04180BF0B62D}" destId="{B59CA553-3E58-EC46-8A18-A0E67EECE64E}" srcOrd="4" destOrd="0" presId="urn:microsoft.com/office/officeart/2005/8/layout/radial3"/>
    <dgm:cxn modelId="{AF4F972C-1A45-1142-AC43-6085ABBF9952}" type="presParOf" srcId="{04451BFC-C41F-D843-8BBA-04180BF0B62D}" destId="{4650B0D0-BF9D-D84F-B67E-7AFB10230406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61D9A-F316-0847-84B4-1BE978AEAA1E}">
      <dsp:nvSpPr>
        <dsp:cNvPr id="0" name=""/>
        <dsp:cNvSpPr/>
      </dsp:nvSpPr>
      <dsp:spPr>
        <a:xfrm>
          <a:off x="2886273" y="2449774"/>
          <a:ext cx="5997145" cy="2409622"/>
        </a:xfrm>
        <a:prstGeom prst="ellipse">
          <a:avLst/>
        </a:prstGeom>
        <a:solidFill>
          <a:srgbClr val="00339B">
            <a:alpha val="37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70C0"/>
              </a:solidFill>
            </a:rPr>
            <a:t>REGATRACE Activities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Ireland Roadmap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Guidance on feasibility analysis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Collaboration /  knowledge exchange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Developing market conditions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</a:t>
          </a:r>
        </a:p>
      </dsp:txBody>
      <dsp:txXfrm>
        <a:off x="3764535" y="2802655"/>
        <a:ext cx="4240621" cy="1703860"/>
      </dsp:txXfrm>
    </dsp:sp>
    <dsp:sp modelId="{CA6E3304-9586-7B4F-8C52-63BC861E5EE2}">
      <dsp:nvSpPr>
        <dsp:cNvPr id="0" name=""/>
        <dsp:cNvSpPr/>
      </dsp:nvSpPr>
      <dsp:spPr>
        <a:xfrm>
          <a:off x="4219721" y="736478"/>
          <a:ext cx="3519187" cy="1404022"/>
        </a:xfrm>
        <a:prstGeom prst="ellipse">
          <a:avLst/>
        </a:prstGeom>
        <a:solidFill>
          <a:schemeClr val="accent6">
            <a:lumMod val="50000"/>
            <a:alpha val="1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Business Plan for Development of Biomethane in Ireland</a:t>
          </a:r>
        </a:p>
      </dsp:txBody>
      <dsp:txXfrm>
        <a:off x="4735094" y="942092"/>
        <a:ext cx="2488441" cy="992794"/>
      </dsp:txXfrm>
    </dsp:sp>
    <dsp:sp modelId="{6CF82DCE-FEBE-A146-A667-6AFB15068E4F}">
      <dsp:nvSpPr>
        <dsp:cNvPr id="0" name=""/>
        <dsp:cNvSpPr/>
      </dsp:nvSpPr>
      <dsp:spPr>
        <a:xfrm>
          <a:off x="8179596" y="884016"/>
          <a:ext cx="3399445" cy="1379946"/>
        </a:xfrm>
        <a:prstGeom prst="ellipse">
          <a:avLst/>
        </a:prstGeom>
        <a:solidFill>
          <a:schemeClr val="accent6">
            <a:lumMod val="50000"/>
            <a:alpha val="1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Green Gas  Certification / Registry (GNI)</a:t>
          </a:r>
        </a:p>
      </dsp:txBody>
      <dsp:txXfrm>
        <a:off x="8677433" y="1086104"/>
        <a:ext cx="2403771" cy="975770"/>
      </dsp:txXfrm>
    </dsp:sp>
    <dsp:sp modelId="{795C13A7-029B-AF4A-ACC5-CC4773102132}">
      <dsp:nvSpPr>
        <dsp:cNvPr id="0" name=""/>
        <dsp:cNvSpPr/>
      </dsp:nvSpPr>
      <dsp:spPr>
        <a:xfrm>
          <a:off x="8745768" y="4027576"/>
          <a:ext cx="2833273" cy="1764603"/>
        </a:xfrm>
        <a:prstGeom prst="ellipse">
          <a:avLst/>
        </a:prstGeom>
        <a:solidFill>
          <a:schemeClr val="accent6">
            <a:lumMod val="50000"/>
            <a:alpha val="1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Agri</a:t>
          </a:r>
          <a:r>
            <a:rPr lang="en-US" sz="1800" kern="1200" dirty="0"/>
            <a:t>-Industry and Transport  Collaborations </a:t>
          </a:r>
        </a:p>
      </dsp:txBody>
      <dsp:txXfrm>
        <a:off x="9160691" y="4285996"/>
        <a:ext cx="2003427" cy="1247763"/>
      </dsp:txXfrm>
    </dsp:sp>
    <dsp:sp modelId="{B59CA553-3E58-EC46-8A18-A0E67EECE64E}">
      <dsp:nvSpPr>
        <dsp:cNvPr id="0" name=""/>
        <dsp:cNvSpPr/>
      </dsp:nvSpPr>
      <dsp:spPr>
        <a:xfrm>
          <a:off x="183073" y="4120424"/>
          <a:ext cx="2547792" cy="1618773"/>
        </a:xfrm>
        <a:prstGeom prst="ellipse">
          <a:avLst/>
        </a:prstGeom>
        <a:solidFill>
          <a:schemeClr val="accent6">
            <a:lumMod val="50000"/>
            <a:alpha val="1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Liaison with government and agriculture </a:t>
          </a:r>
          <a:r>
            <a:rPr lang="en-US" sz="1800" kern="1200" dirty="0" err="1"/>
            <a:t>organisations</a:t>
          </a:r>
          <a:r>
            <a:rPr lang="en-US" sz="1800" kern="1200" dirty="0"/>
            <a:t> </a:t>
          </a:r>
        </a:p>
      </dsp:txBody>
      <dsp:txXfrm>
        <a:off x="556188" y="4357488"/>
        <a:ext cx="1801562" cy="1144645"/>
      </dsp:txXfrm>
    </dsp:sp>
    <dsp:sp modelId="{4650B0D0-BF9D-D84F-B67E-7AFB10230406}">
      <dsp:nvSpPr>
        <dsp:cNvPr id="0" name=""/>
        <dsp:cNvSpPr/>
      </dsp:nvSpPr>
      <dsp:spPr>
        <a:xfrm>
          <a:off x="0" y="574422"/>
          <a:ext cx="3696260" cy="1953448"/>
        </a:xfrm>
        <a:prstGeom prst="ellipse">
          <a:avLst/>
        </a:prstGeom>
        <a:solidFill>
          <a:schemeClr val="accent6">
            <a:lumMod val="50000"/>
            <a:alpha val="1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Government RHO consultation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Transport policy consultation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Local government area plans</a:t>
          </a:r>
        </a:p>
      </dsp:txBody>
      <dsp:txXfrm>
        <a:off x="541305" y="860498"/>
        <a:ext cx="2613650" cy="1381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2F5D0-7000-F047-B0CE-A653A49B2C38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6109-6AC5-B943-B2E7-C08031F27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6109-6AC5-B943-B2E7-C08031F27C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FBE34-7492-144D-8430-BFDC5AB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1938C-B9A5-0142-997F-0A9F89C10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A4CA1-2BDE-B344-A658-091A4594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48F7-BC87-6448-93A0-E4D5E318E4D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A98A0-1313-D44E-A17A-61D06640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E61AD-B6E2-1A4D-B76C-AA6A61BE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AB85-4116-9346-BE97-4AEC2E37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1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8771-37ED-6F48-9BDA-8B12AC7D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F22C7-846E-7042-BBE9-88A93C80A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87942-3831-9D43-A81B-88E8AB668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48F7-BC87-6448-93A0-E4D5E318E4D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CBD2B-058B-7947-B996-29FE1051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32A05-C58A-824E-971D-4CDC3FDD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AB85-4116-9346-BE97-4AEC2E37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02828-B360-7641-8026-904B6E61C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DAFB5-BA12-DF41-9080-0DB87AEEE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F6E90-4F64-744F-95F2-8E87D76A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48F7-BC87-6448-93A0-E4D5E318E4D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82936-F35E-2E44-A5A6-23E5FB92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2FD46-D8E4-3844-B0CF-36C5D758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AB85-4116-9346-BE97-4AEC2E37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3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C42E-9167-384D-B416-1466CF64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14C9-A60D-464F-9971-E817E0862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2591-B3BD-B048-B87F-50EBF323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48F7-BC87-6448-93A0-E4D5E318E4D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289FF-21F0-3840-AEC0-9A322DA6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EEF64-52AB-9E44-9967-63D54593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AB85-4116-9346-BE97-4AEC2E37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3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B149-335C-7A43-B1CD-53A4E087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CF2E2-BC47-BD4C-AE29-5B28FF877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C00C9-FE54-2A4F-8DDE-97B1A175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48F7-BC87-6448-93A0-E4D5E318E4D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97128-D13F-5746-B26D-F00467BF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0AE08-0E24-9F41-9A11-A6C5E3EA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AB85-4116-9346-BE97-4AEC2E37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54DD-9622-894B-B5FC-3820A7B7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DD228-D6A7-474B-A72B-FE3A3C44F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7622A-6D66-094B-B603-D28CD4366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9A900-E75F-654C-8B17-48BB4F90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48F7-BC87-6448-93A0-E4D5E318E4D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96336-E779-7E48-B12C-651E72F7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3629C-8F9C-1041-9A7E-786B6E57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AB85-4116-9346-BE97-4AEC2E37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1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BC02-509B-9D4E-8221-70E397F9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D368C-3921-CE41-8260-26F2B1D30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0697-6232-E443-B683-CB1311BA7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1BA07D-4D4A-964C-8ECF-D4C9E6280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2C3CA-965A-6D4E-A877-D93D3915D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DC805-98F5-4245-A271-DBE3E17E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48F7-BC87-6448-93A0-E4D5E318E4D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1B946B-283C-7A47-9F8A-36CCB544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B2AFA-86B4-CE45-8028-B91F0177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AB85-4116-9346-BE97-4AEC2E37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7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B267-D5E1-5646-B4EC-2D12D0FD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BCB4B-1A99-F34B-919C-D8F43217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48F7-BC87-6448-93A0-E4D5E318E4D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298D7-3547-B44D-A290-F9AC8657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0A832-A808-4843-82AB-79BC22B2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AB85-4116-9346-BE97-4AEC2E37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0E516-6045-2048-A921-10D1F8DD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48F7-BC87-6448-93A0-E4D5E318E4D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E9D3E-FDBE-5845-88EE-AFAE85BF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B512E-948E-9B47-9EAC-2C8661BD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AB85-4116-9346-BE97-4AEC2E37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535F-1FF8-2644-B91E-8431D826F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D4AAE-6FED-D44C-A86B-F545D8E60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AEB7A-1905-0A4E-ADD4-06289D07D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3455A-AC9E-5E4D-8E85-5AB43B28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48F7-BC87-6448-93A0-E4D5E318E4D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1DBD0-58C9-0A4E-88D5-EF561116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D593F-9675-9F41-B784-23551952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AB85-4116-9346-BE97-4AEC2E37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4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9899-E6DB-8246-BE93-FDB444D6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BFFC4-5F8F-B24C-957C-64FE82D31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B5A92-19DF-A440-BA9B-E48158589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B4914-A9F7-5E4F-BBF9-98CD180D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48F7-BC87-6448-93A0-E4D5E318E4D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89112-8B09-104D-A4B7-17BA661D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483EE-AADA-F141-945F-500088DD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AB85-4116-9346-BE97-4AEC2E37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7BA6B-B245-1945-A978-E80171BE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90C35-5E75-5542-B41C-78C95A2A9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1ED38-5B73-4C43-8C07-92ECB67F0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48F7-BC87-6448-93A0-E4D5E318E4D6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F5DF2-DE52-974C-950F-E3C79B6E8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02533-1063-4946-A3AB-E79717799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AB85-4116-9346-BE97-4AEC2E37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1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A9A1-F245-4F4B-8079-ECF263427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Biomethane Knowledge Exchange, 1 June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84CDB-E000-D541-9841-2CB8856A6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4000" dirty="0"/>
              <a:t>PJ McCarthy, CEO, RGFI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CDEB7-20E5-054A-B340-B28898F0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0" y="-152133"/>
            <a:ext cx="4571445" cy="2994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48F99-6058-3A4A-8CB2-7226E740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984" y="347612"/>
            <a:ext cx="5728565" cy="17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8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A9A1-F245-4F4B-8079-ECF263427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740" y="793490"/>
            <a:ext cx="9144000" cy="7064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IRELAND ROADMAP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- ELEMENTS TO 2030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84CDB-E000-D541-9841-2CB8856A6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661429"/>
            <a:ext cx="9799529" cy="4914736"/>
          </a:xfrm>
        </p:spPr>
        <p:txBody>
          <a:bodyPr>
            <a:normAutofit fontScale="47500" lnSpcReduction="20000"/>
          </a:bodyPr>
          <a:lstStyle/>
          <a:p>
            <a:r>
              <a:rPr lang="en-GB" sz="2900" b="1" dirty="0"/>
              <a:t> </a:t>
            </a:r>
            <a:endParaRPr lang="en-GB" sz="2900" dirty="0"/>
          </a:p>
          <a:p>
            <a:pPr marL="457200" lvl="0" indent="-457200" algn="l">
              <a:buFont typeface="STIXGeneral-Regular" pitchFamily="2" charset="2"/>
              <a:buChar char="⎯"/>
            </a:pPr>
            <a:r>
              <a:rPr lang="en-GB" sz="3300" dirty="0"/>
              <a:t>Announcement  of a </a:t>
            </a:r>
            <a:r>
              <a:rPr lang="en-GB" sz="3300" b="1" dirty="0"/>
              <a:t>Renewable Heat Fuel Obli</a:t>
            </a:r>
            <a:r>
              <a:rPr lang="en-GB" sz="3300" dirty="0"/>
              <a:t>gation scheme.</a:t>
            </a:r>
          </a:p>
          <a:p>
            <a:pPr marL="457200" lvl="0" indent="-457200" algn="l">
              <a:buFont typeface="STIXGeneral-Regular" pitchFamily="2" charset="2"/>
              <a:buChar char="⎯"/>
            </a:pPr>
            <a:r>
              <a:rPr lang="en-GB" sz="3300" b="1" dirty="0"/>
              <a:t>Increasing price of carbon</a:t>
            </a:r>
            <a:r>
              <a:rPr lang="en-GB" sz="3300" dirty="0"/>
              <a:t>, EAU,  (REGATRACE workshop participants ranked a higher carbon price tax above exchequer funding and other tax incentives). </a:t>
            </a:r>
          </a:p>
          <a:p>
            <a:pPr marL="457200" lvl="0" indent="-457200" algn="l">
              <a:buFont typeface="STIXGeneral-Regular" pitchFamily="2" charset="2"/>
              <a:buChar char="⎯"/>
            </a:pPr>
            <a:r>
              <a:rPr lang="en-GB" sz="3300" dirty="0"/>
              <a:t>Government support with matched </a:t>
            </a:r>
            <a:r>
              <a:rPr lang="en-GB" sz="3300" b="1" dirty="0"/>
              <a:t>capital funding </a:t>
            </a:r>
            <a:r>
              <a:rPr lang="en-GB" sz="3300" dirty="0"/>
              <a:t>of 50%</a:t>
            </a:r>
          </a:p>
          <a:p>
            <a:pPr marL="457200" lvl="0" indent="-457200" algn="l">
              <a:buFont typeface="STIXGeneral-Regular" pitchFamily="2" charset="2"/>
              <a:buChar char="⎯"/>
            </a:pPr>
            <a:r>
              <a:rPr lang="en-GB" sz="3300" dirty="0"/>
              <a:t>Consultation with industry on the </a:t>
            </a:r>
            <a:r>
              <a:rPr lang="en-GB" sz="3300" b="1" dirty="0"/>
              <a:t>optimum economic structure </a:t>
            </a:r>
            <a:r>
              <a:rPr lang="en-GB" sz="3300" dirty="0"/>
              <a:t>for national carbon.</a:t>
            </a:r>
          </a:p>
          <a:p>
            <a:pPr marL="457200" lvl="0" indent="-457200" algn="l">
              <a:buFont typeface="STIXGeneral-Regular" pitchFamily="2" charset="2"/>
              <a:buChar char="⎯"/>
            </a:pPr>
            <a:r>
              <a:rPr lang="en-GB" sz="3300" dirty="0"/>
              <a:t>The  </a:t>
            </a:r>
            <a:r>
              <a:rPr lang="en-GB" sz="3300" b="1" dirty="0"/>
              <a:t>Green Gas Certification Scheme </a:t>
            </a:r>
            <a:r>
              <a:rPr lang="en-GB" sz="3300" dirty="0"/>
              <a:t>/ Guarantees of Origin – Government to sign off on the Statutory Instrument on appointing GNI as the operator the Renewable Registry .</a:t>
            </a:r>
          </a:p>
          <a:p>
            <a:pPr marL="457200" lvl="0" indent="-457200" algn="l">
              <a:buFont typeface="STIXGeneral-Regular" pitchFamily="2" charset="2"/>
              <a:buChar char="⎯"/>
            </a:pPr>
            <a:r>
              <a:rPr lang="en-GB" sz="3300" dirty="0"/>
              <a:t>AD biomethane can deliver cross sectoral benefits in </a:t>
            </a:r>
            <a:r>
              <a:rPr lang="en-GB" sz="3300" b="1" dirty="0"/>
              <a:t>decarbonising </a:t>
            </a:r>
            <a:r>
              <a:rPr lang="en-GB" sz="3300" dirty="0"/>
              <a:t>agriculture, food production, manufacturing and processing and transport, while being a central enabler for </a:t>
            </a:r>
            <a:r>
              <a:rPr lang="en-GB" sz="3300" b="1" dirty="0"/>
              <a:t>circular bio economy</a:t>
            </a:r>
            <a:r>
              <a:rPr lang="en-GB" sz="3300" dirty="0"/>
              <a:t>.</a:t>
            </a:r>
          </a:p>
          <a:p>
            <a:pPr marL="457200" lvl="0" indent="-457200" algn="l">
              <a:buFont typeface="STIXGeneral-Regular" pitchFamily="2" charset="2"/>
              <a:buChar char="⎯"/>
            </a:pPr>
            <a:r>
              <a:rPr lang="en-GB" sz="3300" b="1" dirty="0"/>
              <a:t>Research, knowledge and information transfe</a:t>
            </a:r>
            <a:r>
              <a:rPr lang="en-GB" sz="3300" dirty="0"/>
              <a:t>r especially in relation to co-products such as grass biorefining (protein extraction), bio-fertilisers and soil carbon sequestration and climate neutral farms.</a:t>
            </a:r>
          </a:p>
          <a:p>
            <a:pPr marL="457200" lvl="0" indent="-457200" algn="l">
              <a:buFont typeface="STIXGeneral-Regular" pitchFamily="2" charset="2"/>
              <a:buChar char="⎯"/>
            </a:pPr>
            <a:r>
              <a:rPr lang="en-GB" sz="3300" b="1" dirty="0"/>
              <a:t>Greater public awareness </a:t>
            </a:r>
            <a:r>
              <a:rPr lang="en-GB" sz="3300" dirty="0"/>
              <a:t>of the opportunity to decarbonise and sustainable carbon cycles and the associated environmental benefits. </a:t>
            </a:r>
          </a:p>
          <a:p>
            <a:pPr marL="457200" indent="-457200" algn="l">
              <a:buFont typeface="STIXGeneral-Regular" pitchFamily="2" charset="2"/>
              <a:buChar char="⎯"/>
            </a:pPr>
            <a:r>
              <a:rPr lang="en-GB" sz="3300" dirty="0"/>
              <a:t>Biomethane  as part of </a:t>
            </a:r>
            <a:r>
              <a:rPr lang="en-GB" sz="3300" b="1" dirty="0"/>
              <a:t>an Integrated Energy System </a:t>
            </a:r>
            <a:r>
              <a:rPr lang="en-GB" sz="3300" dirty="0"/>
              <a:t>(renewable) energy portfolio in Ireland.</a:t>
            </a:r>
          </a:p>
          <a:p>
            <a:pPr marL="457200" indent="-457200" algn="l">
              <a:buFont typeface="STIXGeneral-Regular" pitchFamily="2" charset="2"/>
              <a:buChar char="⎯"/>
            </a:pPr>
            <a:r>
              <a:rPr lang="en-GB" sz="3300" b="1" dirty="0"/>
              <a:t>Other bio-based products</a:t>
            </a:r>
            <a:r>
              <a:rPr lang="en-GB" sz="3300" dirty="0"/>
              <a:t>, such as </a:t>
            </a:r>
            <a:r>
              <a:rPr lang="en-GB" sz="3300" dirty="0" err="1"/>
              <a:t>bioactives</a:t>
            </a:r>
            <a:r>
              <a:rPr lang="en-GB" sz="3300" dirty="0"/>
              <a:t> and </a:t>
            </a:r>
            <a:r>
              <a:rPr lang="en-GB" sz="3300" dirty="0" err="1"/>
              <a:t>biostimulants</a:t>
            </a:r>
            <a:r>
              <a:rPr lang="en-GB" sz="3300" dirty="0"/>
              <a:t> promoting  technological solutions for carbon capture and use (CCU) and the production of sustainable advance biofuels  or other non-fossil based food, feed or carbon products. </a:t>
            </a:r>
            <a:endParaRPr lang="en-US" sz="3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CDEB7-20E5-054A-B340-B28898F0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70" y="-43104"/>
            <a:ext cx="1811539" cy="1186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48F99-6058-3A4A-8CB2-7226E740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156" y="-43104"/>
            <a:ext cx="2861332" cy="8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3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A9A1-F245-4F4B-8079-ECF263427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3200" dirty="0">
                <a:solidFill>
                  <a:srgbClr val="002060"/>
                </a:solidFill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84CDB-E000-D541-9841-2CB8856A6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CDEB7-20E5-054A-B340-B28898F0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0" y="-163150"/>
            <a:ext cx="2360155" cy="1545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48F99-6058-3A4A-8CB2-7226E740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834" y="-43104"/>
            <a:ext cx="3538654" cy="1073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74FF20-D155-8347-A631-CCE73976FBBE}"/>
              </a:ext>
            </a:extLst>
          </p:cNvPr>
          <p:cNvSpPr txBox="1"/>
          <p:nvPr/>
        </p:nvSpPr>
        <p:spPr>
          <a:xfrm>
            <a:off x="2560321" y="2196093"/>
            <a:ext cx="73797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Ireland Biomethane Roadmap can be downloaded 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www.renewablegasforum.com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algn="ctr"/>
            <a:r>
              <a:rPr lang="en-US" dirty="0"/>
              <a:t>Save the Date</a:t>
            </a:r>
          </a:p>
          <a:p>
            <a:pPr algn="ctr"/>
            <a:r>
              <a:rPr lang="en-US" sz="3200" dirty="0"/>
              <a:t>Ireland Biomethane Conference 2022 </a:t>
            </a:r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9 and 10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November, Clontarf Castle Hotel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pPr algn="ctr"/>
            <a:r>
              <a:rPr lang="en-US" dirty="0"/>
              <a:t>THANK-YOU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2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0632-18E9-024A-B0FE-3DB87B55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4EA7-9636-A449-B55C-7164801BE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7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A9A1-F245-4F4B-8079-ECF263427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825" y="2055775"/>
            <a:ext cx="9144000" cy="36509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REGATRACE  in Ireland</a:t>
            </a:r>
            <a:br>
              <a:rPr lang="en-US" sz="4000" dirty="0">
                <a:solidFill>
                  <a:srgbClr val="002060"/>
                </a:solidFill>
              </a:rPr>
            </a:b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2700" dirty="0">
                <a:solidFill>
                  <a:srgbClr val="002060"/>
                </a:solidFill>
              </a:rPr>
              <a:t>RGFI lead partner and host</a:t>
            </a:r>
            <a:br>
              <a:rPr lang="en-US" sz="2700" dirty="0">
                <a:solidFill>
                  <a:srgbClr val="002060"/>
                </a:solidFill>
              </a:rPr>
            </a:br>
            <a:br>
              <a:rPr lang="en-US" sz="2700" dirty="0">
                <a:solidFill>
                  <a:srgbClr val="002060"/>
                </a:solidFill>
              </a:rPr>
            </a:br>
            <a:r>
              <a:rPr lang="en-US" sz="2700" dirty="0">
                <a:solidFill>
                  <a:srgbClr val="002060"/>
                </a:solidFill>
              </a:rPr>
              <a:t> 4 workshop events – April 2021, July 2021, Dec 2021</a:t>
            </a:r>
            <a:br>
              <a:rPr lang="en-US" sz="2700" dirty="0">
                <a:solidFill>
                  <a:srgbClr val="002060"/>
                </a:solidFill>
              </a:rPr>
            </a:b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Over 100 people from over 60 </a:t>
            </a:r>
            <a:r>
              <a:rPr lang="en-US" sz="2400" dirty="0" err="1">
                <a:solidFill>
                  <a:srgbClr val="002060"/>
                </a:solidFill>
              </a:rPr>
              <a:t>organisations</a:t>
            </a:r>
            <a:r>
              <a:rPr lang="en-US" sz="2400" dirty="0">
                <a:solidFill>
                  <a:srgbClr val="002060"/>
                </a:solidFill>
              </a:rPr>
              <a:t> directly engaged</a:t>
            </a:r>
            <a:br>
              <a:rPr lang="en-US" sz="2400" dirty="0">
                <a:solidFill>
                  <a:srgbClr val="002060"/>
                </a:solidFill>
              </a:rPr>
            </a:b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Government, Academia, Consultants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2400" dirty="0">
                <a:solidFill>
                  <a:srgbClr val="002060"/>
                </a:solidFill>
              </a:rPr>
              <a:t>Technical, Industry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CDEB7-20E5-054A-B340-B28898F0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73" y="-43104"/>
            <a:ext cx="1746033" cy="1143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48F99-6058-3A4A-8CB2-7226E740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588" y="-43104"/>
            <a:ext cx="2393900" cy="7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2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A9A1-F245-4F4B-8079-ECF263427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131" y="1122363"/>
            <a:ext cx="10685606" cy="85213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Our thanks go to those who presented at these workshops, including today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CDEB7-20E5-054A-B340-B28898F0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89" y="-35813"/>
            <a:ext cx="1628909" cy="1066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48F99-6058-3A4A-8CB2-7226E740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299" y="0"/>
            <a:ext cx="2537188" cy="769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1CA16D-5BE6-C746-9F0A-D9E73C3A2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278" y="4090832"/>
            <a:ext cx="2453692" cy="1733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9946B9-DF4F-8942-9C70-D7EDBD00D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562" y="4872628"/>
            <a:ext cx="1665148" cy="613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519532-3B4E-324A-8CE1-D5FEAD40B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0006" y="2570853"/>
            <a:ext cx="1648973" cy="720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2F736B-E2D4-5540-817D-D3D9E4B2D5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662" y="3814883"/>
            <a:ext cx="2935266" cy="7093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FCAA94-1308-9649-B920-F23079428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584" y="5463191"/>
            <a:ext cx="1628909" cy="10669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7CE0E4-B015-D14E-9BFD-239EB8DBDB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444" y="2791541"/>
            <a:ext cx="2199896" cy="6587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85F0F1-A022-BF4A-B095-F38E4A6C5E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8169" y="4933915"/>
            <a:ext cx="2243387" cy="10585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435CA0-6692-6D49-B0D3-416EED03D9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6372" y="4000568"/>
            <a:ext cx="1408980" cy="4162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8FDC2E-E3BA-D244-B865-031989D07B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7847" y="5062140"/>
            <a:ext cx="1805700" cy="1278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B81567-4994-7C42-BAC8-F5A948136C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3299" y="2868090"/>
            <a:ext cx="2065207" cy="723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D4FF30-6B2D-EE43-9D99-E5835B3988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772" y="4933914"/>
            <a:ext cx="2086324" cy="832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371DAD-18E0-A948-B669-6E052352BE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41144" y="2460663"/>
            <a:ext cx="1876826" cy="13009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4D8579-2E4A-1D4D-964F-38E25D4C7F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8535" y="3531137"/>
            <a:ext cx="3036727" cy="10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4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A9A1-F245-4F4B-8079-ECF263427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178" y="2319498"/>
            <a:ext cx="5499087" cy="3460740"/>
          </a:xfrm>
        </p:spPr>
        <p:txBody>
          <a:bodyPr>
            <a:normAutofit fontScale="90000"/>
          </a:bodyPr>
          <a:lstStyle/>
          <a:p>
            <a:pPr algn="l"/>
            <a:br>
              <a:rPr lang="en-US" sz="4000" dirty="0">
                <a:solidFill>
                  <a:srgbClr val="00339B"/>
                </a:solidFill>
              </a:rPr>
            </a:br>
            <a:br>
              <a:rPr lang="en-US" sz="2000" b="1" dirty="0">
                <a:solidFill>
                  <a:srgbClr val="00339B"/>
                </a:solidFill>
              </a:rPr>
            </a:br>
            <a:r>
              <a:rPr lang="en-US" sz="2000" b="1" dirty="0">
                <a:solidFill>
                  <a:srgbClr val="00339B"/>
                </a:solidFill>
              </a:rPr>
              <a:t>European Overview</a:t>
            </a:r>
            <a:br>
              <a:rPr lang="en-US" sz="2000" dirty="0">
                <a:solidFill>
                  <a:srgbClr val="00339B"/>
                </a:solidFill>
              </a:rPr>
            </a:br>
            <a:br>
              <a:rPr lang="en-US" sz="2000" dirty="0">
                <a:solidFill>
                  <a:srgbClr val="00339B"/>
                </a:solidFill>
              </a:rPr>
            </a:br>
            <a:r>
              <a:rPr lang="en-US" sz="2000" dirty="0">
                <a:solidFill>
                  <a:srgbClr val="00339B"/>
                </a:solidFill>
              </a:rPr>
              <a:t>The vision across Europe </a:t>
            </a:r>
            <a:br>
              <a:rPr lang="en-US" sz="2000" dirty="0">
                <a:solidFill>
                  <a:srgbClr val="00339B"/>
                </a:solidFill>
              </a:rPr>
            </a:br>
            <a:br>
              <a:rPr lang="en-US" sz="2000" dirty="0">
                <a:solidFill>
                  <a:srgbClr val="00339B"/>
                </a:solidFill>
              </a:rPr>
            </a:br>
            <a:r>
              <a:rPr lang="en-US" sz="2000" dirty="0">
                <a:solidFill>
                  <a:srgbClr val="00339B"/>
                </a:solidFill>
              </a:rPr>
              <a:t>Brussels updates </a:t>
            </a:r>
            <a:br>
              <a:rPr lang="en-US" sz="2000" dirty="0">
                <a:solidFill>
                  <a:srgbClr val="00339B"/>
                </a:solidFill>
              </a:rPr>
            </a:br>
            <a:br>
              <a:rPr lang="en-US" sz="2000" dirty="0">
                <a:solidFill>
                  <a:srgbClr val="00339B"/>
                </a:solidFill>
              </a:rPr>
            </a:br>
            <a:r>
              <a:rPr lang="en-GB" sz="2000" dirty="0">
                <a:solidFill>
                  <a:srgbClr val="00339B"/>
                </a:solidFill>
              </a:rPr>
              <a:t>Mapping the state of play of the renewable gases market</a:t>
            </a:r>
            <a:br>
              <a:rPr lang="en-GB" sz="2000" dirty="0">
                <a:solidFill>
                  <a:srgbClr val="00339B"/>
                </a:solidFill>
              </a:rPr>
            </a:br>
            <a:br>
              <a:rPr lang="en-GB" sz="2000" dirty="0">
                <a:solidFill>
                  <a:srgbClr val="00339B"/>
                </a:solidFill>
              </a:rPr>
            </a:br>
            <a:r>
              <a:rPr lang="en-GB" sz="2000" dirty="0">
                <a:solidFill>
                  <a:srgbClr val="00339B"/>
                </a:solidFill>
              </a:rPr>
              <a:t>D6.4 Guidance for Feasibility Analysis </a:t>
            </a:r>
            <a:br>
              <a:rPr lang="en-GB" sz="2000" dirty="0">
                <a:solidFill>
                  <a:srgbClr val="00339B"/>
                </a:solidFill>
              </a:rPr>
            </a:br>
            <a:r>
              <a:rPr lang="en-GB" sz="2000" dirty="0">
                <a:solidFill>
                  <a:srgbClr val="00339B"/>
                </a:solidFill>
              </a:rPr>
              <a:t>Covering Biomethane Investment Project </a:t>
            </a:r>
            <a:br>
              <a:rPr lang="en-GB" sz="2000" dirty="0">
                <a:solidFill>
                  <a:srgbClr val="00339B"/>
                </a:solidFill>
              </a:rPr>
            </a:br>
            <a:br>
              <a:rPr lang="en-GB" sz="2000" dirty="0">
                <a:solidFill>
                  <a:srgbClr val="00339B"/>
                </a:solidFill>
              </a:rPr>
            </a:br>
            <a:r>
              <a:rPr lang="en-GB" sz="2000" dirty="0" err="1">
                <a:solidFill>
                  <a:srgbClr val="00339B"/>
                </a:solidFill>
              </a:rPr>
              <a:t>Roadmapping</a:t>
            </a:r>
            <a:br>
              <a:rPr lang="en-US" sz="4000" dirty="0">
                <a:solidFill>
                  <a:srgbClr val="00339B"/>
                </a:solidFill>
              </a:rPr>
            </a:br>
            <a:endParaRPr lang="en-US" sz="2400" dirty="0">
              <a:solidFill>
                <a:srgbClr val="00339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CDEB7-20E5-054A-B340-B28898F0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22" y="-152264"/>
            <a:ext cx="2360155" cy="1545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48F99-6058-3A4A-8CB2-7226E740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834" y="-43104"/>
            <a:ext cx="3538654" cy="1073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D4063D-169F-AA41-AF5A-48511A604CBF}"/>
              </a:ext>
            </a:extLst>
          </p:cNvPr>
          <p:cNvSpPr txBox="1"/>
          <p:nvPr/>
        </p:nvSpPr>
        <p:spPr>
          <a:xfrm>
            <a:off x="6506265" y="2319498"/>
            <a:ext cx="45797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Ireland Context 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Renewable Gas Registry and the potential market in the Ireland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Business Plan for the development of Biomethane in Ireland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Urban hubs - Sligo Local Gas Network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Community engagement in renewable energy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Project Clover 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Regenerative agriculture and 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DE9821-6A8F-5D42-8B00-17341E27B3CB}"/>
              </a:ext>
            </a:extLst>
          </p:cNvPr>
          <p:cNvSpPr/>
          <p:nvPr/>
        </p:nvSpPr>
        <p:spPr>
          <a:xfrm>
            <a:off x="1007178" y="1666567"/>
            <a:ext cx="10078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367D"/>
                </a:solidFill>
              </a:rPr>
              <a:t>REGATRACE Ireland Workshop Presentations </a:t>
            </a:r>
            <a:r>
              <a:rPr lang="en-US" sz="2800" dirty="0">
                <a:solidFill>
                  <a:srgbClr val="002060"/>
                </a:solidFill>
              </a:rPr>
              <a:t>and Discussion Topics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124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CDEB7-20E5-054A-B340-B28898F0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0" y="-163149"/>
            <a:ext cx="1822043" cy="119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48F99-6058-3A4A-8CB2-7226E740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198" y="-43104"/>
            <a:ext cx="2427289" cy="736278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419AF2-383D-FA43-86E6-4DD7EA8D1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06012"/>
              </p:ext>
            </p:extLst>
          </p:nvPr>
        </p:nvGraphicFramePr>
        <p:xfrm>
          <a:off x="501445" y="501445"/>
          <a:ext cx="11579042" cy="635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C5E8112A-67A7-6046-B03E-486E26A30384}"/>
              </a:ext>
            </a:extLst>
          </p:cNvPr>
          <p:cNvSpPr/>
          <p:nvPr/>
        </p:nvSpPr>
        <p:spPr>
          <a:xfrm>
            <a:off x="4063959" y="5533069"/>
            <a:ext cx="4454013" cy="1180882"/>
          </a:xfrm>
          <a:prstGeom prst="ellipse">
            <a:avLst/>
          </a:prstGeom>
          <a:solidFill>
            <a:schemeClr val="accent6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Through EBA – influencing the increased ambition for biomethane across Europe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BB252-7597-8C43-9CF1-52E7A42D6A33}"/>
              </a:ext>
            </a:extLst>
          </p:cNvPr>
          <p:cNvSpPr txBox="1"/>
          <p:nvPr/>
        </p:nvSpPr>
        <p:spPr>
          <a:xfrm>
            <a:off x="3146450" y="693174"/>
            <a:ext cx="887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9B"/>
                </a:solidFill>
              </a:rPr>
              <a:t>REGATRACE and wider RGFI activities (in green) were complementary </a:t>
            </a:r>
          </a:p>
        </p:txBody>
      </p:sp>
    </p:spTree>
    <p:extLst>
      <p:ext uri="{BB962C8B-B14F-4D97-AF65-F5344CB8AC3E}">
        <p14:creationId xmlns:p14="http://schemas.microsoft.com/office/powerpoint/2010/main" val="283847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A9A1-F245-4F4B-8079-ECF263427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798" y="797499"/>
            <a:ext cx="9144000" cy="508133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RGFI has an Extensive Social Network beyond REGATRACE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through its membership, projects, representations and collaborations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84CDB-E000-D541-9841-2CB8856A6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874" y="2217107"/>
            <a:ext cx="10860065" cy="415864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CDEB7-20E5-054A-B340-B28898F0D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81" y="-26185"/>
            <a:ext cx="1376000" cy="901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48F99-6058-3A4A-8CB2-7226E740D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808" y="0"/>
            <a:ext cx="2385645" cy="723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DB2EB-3026-3E4A-9508-E134FBF83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809" y="1290538"/>
            <a:ext cx="7704132" cy="488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1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A9A1-F245-4F4B-8079-ECF263427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064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IRELAND ROADMAP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– VISION FOR BIOMETHANE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84CDB-E000-D541-9841-2CB8856A6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874" y="2217107"/>
            <a:ext cx="10860065" cy="4158641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/>
              <a:t>The vision is for a </a:t>
            </a:r>
            <a:r>
              <a:rPr lang="en-US" dirty="0"/>
              <a:t>consumer-led collaboration, at scale, with a renewable gas industry that incorporates</a:t>
            </a:r>
            <a:r>
              <a:rPr lang="en-GB" dirty="0"/>
              <a:t> the socio economic benefits and environmentally responsible production and use of biomethane and its role in the circular bio-economy:</a:t>
            </a:r>
          </a:p>
          <a:p>
            <a:pPr marL="342900" lvl="0" indent="-342900" algn="l">
              <a:spcBef>
                <a:spcPts val="1600"/>
              </a:spcBef>
              <a:buFont typeface="STIXGeneral-Regular" pitchFamily="2" charset="2"/>
              <a:buChar char="⎯"/>
            </a:pPr>
            <a:r>
              <a:rPr lang="en-US" sz="2000" i="1" dirty="0" err="1"/>
              <a:t>decarbonising</a:t>
            </a:r>
            <a:r>
              <a:rPr lang="en-US" sz="2000" i="1" dirty="0"/>
              <a:t> difficult to </a:t>
            </a:r>
            <a:r>
              <a:rPr lang="en-US" sz="2000" i="1" dirty="0" err="1"/>
              <a:t>decarbonise</a:t>
            </a:r>
            <a:r>
              <a:rPr lang="en-US" sz="2000" i="1" dirty="0"/>
              <a:t> sectors </a:t>
            </a:r>
            <a:r>
              <a:rPr lang="en-GB" sz="2000" i="1" dirty="0" err="1"/>
              <a:t>ie</a:t>
            </a:r>
            <a:r>
              <a:rPr lang="en-GB" sz="2000" i="1" dirty="0"/>
              <a:t> </a:t>
            </a:r>
            <a:r>
              <a:rPr lang="en-US" sz="2000" i="1" dirty="0"/>
              <a:t>the thermal demands of industry, and agriculture; </a:t>
            </a:r>
            <a:endParaRPr lang="en-GB" sz="2000" dirty="0"/>
          </a:p>
          <a:p>
            <a:pPr marL="342900" lvl="0" indent="-342900" algn="l">
              <a:spcBef>
                <a:spcPts val="1600"/>
              </a:spcBef>
              <a:buFont typeface="STIXGeneral-Regular" pitchFamily="2" charset="2"/>
              <a:buChar char="⎯"/>
            </a:pPr>
            <a:r>
              <a:rPr lang="en-US" sz="2000" i="1" dirty="0"/>
              <a:t>supporting sustainable, diverse, profitable agriculture and the circular rural bio-economy and its principles; </a:t>
            </a:r>
            <a:endParaRPr lang="en-GB" sz="2000" dirty="0"/>
          </a:p>
          <a:p>
            <a:pPr marL="342900" lvl="0" indent="-342900" algn="l">
              <a:spcBef>
                <a:spcPts val="1600"/>
              </a:spcBef>
              <a:buFont typeface="STIXGeneral-Regular" pitchFamily="2" charset="2"/>
              <a:buChar char="⎯"/>
            </a:pPr>
            <a:r>
              <a:rPr lang="en-US" sz="2000" i="1" dirty="0"/>
              <a:t>supporting sustainable transport;</a:t>
            </a:r>
            <a:endParaRPr lang="en-GB" sz="2000" dirty="0"/>
          </a:p>
          <a:p>
            <a:pPr marL="342900" lvl="0" indent="-342900" algn="l">
              <a:spcBef>
                <a:spcPts val="1600"/>
              </a:spcBef>
              <a:buFont typeface="STIXGeneral-Regular" pitchFamily="2" charset="2"/>
              <a:buChar char="⎯"/>
            </a:pPr>
            <a:r>
              <a:rPr lang="en-US" sz="2000" i="1" dirty="0"/>
              <a:t>aligned with EU and national sustainability and climate action policies;</a:t>
            </a:r>
            <a:endParaRPr lang="en-GB" sz="2000" dirty="0"/>
          </a:p>
          <a:p>
            <a:pPr marL="342900" lvl="0" indent="-342900" algn="l">
              <a:spcBef>
                <a:spcPts val="1600"/>
              </a:spcBef>
              <a:buFont typeface="STIXGeneral-Regular" pitchFamily="2" charset="2"/>
              <a:buChar char="⎯"/>
            </a:pPr>
            <a:r>
              <a:rPr lang="en-GB" sz="2000" i="1" dirty="0"/>
              <a:t>with Green Gas Certification in place; </a:t>
            </a:r>
            <a:endParaRPr lang="en-GB" sz="2000" dirty="0"/>
          </a:p>
          <a:p>
            <a:pPr marL="342900" lvl="0" indent="-342900" algn="l">
              <a:spcBef>
                <a:spcPts val="1600"/>
              </a:spcBef>
              <a:buFont typeface="STIXGeneral-Regular" pitchFamily="2" charset="2"/>
              <a:buChar char="⎯"/>
            </a:pPr>
            <a:r>
              <a:rPr lang="en-US" sz="2000" dirty="0"/>
              <a:t>underpinned  by a nature positive AD Charter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CDEB7-20E5-054A-B340-B28898F0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0" y="-163150"/>
            <a:ext cx="2360155" cy="1545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48F99-6058-3A4A-8CB2-7226E740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834" y="-43104"/>
            <a:ext cx="3538654" cy="10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A9A1-F245-4F4B-8079-ECF263427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064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IRELAND ROADMAP </a:t>
            </a:r>
            <a:r>
              <a:rPr lang="en-US" sz="3200" b="1" dirty="0">
                <a:solidFill>
                  <a:srgbClr val="002060"/>
                </a:solidFill>
              </a:rPr>
              <a:t>– BARRIERS / OBSTACLES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84CDB-E000-D541-9841-2CB8856A6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26559"/>
            <a:ext cx="9144000" cy="2941999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1600"/>
              </a:spcBef>
              <a:buFont typeface="STIXGeneral-Regular" pitchFamily="2" charset="2"/>
              <a:buChar char="⎯"/>
            </a:pPr>
            <a:r>
              <a:rPr lang="en-GB" sz="2000" dirty="0"/>
              <a:t>Lack of  a Renewable Heat Obligation to bridge the funding gap.</a:t>
            </a:r>
          </a:p>
          <a:p>
            <a:pPr marL="342900" lvl="0" indent="-342900" algn="l">
              <a:lnSpc>
                <a:spcPct val="100000"/>
              </a:lnSpc>
              <a:spcBef>
                <a:spcPts val="1600"/>
              </a:spcBef>
              <a:buFont typeface="STIXGeneral-Regular" pitchFamily="2" charset="2"/>
              <a:buChar char="⎯"/>
            </a:pPr>
            <a:r>
              <a:rPr lang="en-GB" sz="2000" dirty="0"/>
              <a:t>Need to adjust the GBER exemption threshold to allow  capital funding required and related structure / mechanism to support the establishment of a mature biomethane industry.</a:t>
            </a:r>
          </a:p>
          <a:p>
            <a:pPr marL="342900" lvl="0" indent="-342900" algn="l">
              <a:lnSpc>
                <a:spcPct val="100000"/>
              </a:lnSpc>
              <a:spcBef>
                <a:spcPts val="1600"/>
              </a:spcBef>
              <a:buFont typeface="STIXGeneral-Regular" pitchFamily="2" charset="2"/>
              <a:buChar char="⎯"/>
            </a:pPr>
            <a:r>
              <a:rPr lang="en-GB" sz="2000" dirty="0"/>
              <a:t>Lack of understanding of the benefit of AD biomethane to the environment, energy security, storage and pricing and the circular bio-economy.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CDEB7-20E5-054A-B340-B28898F0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0" y="-163150"/>
            <a:ext cx="2360155" cy="1545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48F99-6058-3A4A-8CB2-7226E740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834" y="-43104"/>
            <a:ext cx="3538654" cy="10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3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A9A1-F245-4F4B-8079-ECF263427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064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IRELAND ROADMAP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- DRIVERS AND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84CDB-E000-D541-9841-2CB8856A6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742"/>
            <a:ext cx="9144000" cy="4546947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STIXGeneral-Regular" pitchFamily="2" charset="2"/>
              <a:buChar char="⎯"/>
            </a:pPr>
            <a:r>
              <a:rPr lang="en-GB" b="1" dirty="0"/>
              <a:t>Industry led collaborations </a:t>
            </a:r>
            <a:r>
              <a:rPr lang="en-GB" dirty="0"/>
              <a:t>(agri-food and transport),  working in consultation with Government and farmers to decarbonise their thermal processes and support zero carbon farming.</a:t>
            </a:r>
          </a:p>
          <a:p>
            <a:pPr marL="342900" indent="-342900" algn="l">
              <a:buFont typeface="STIXGeneral-Regular" pitchFamily="2" charset="2"/>
              <a:buChar char="⎯"/>
            </a:pPr>
            <a:r>
              <a:rPr lang="en-GB" dirty="0"/>
              <a:t>National and international imperative to address climate change by </a:t>
            </a:r>
            <a:r>
              <a:rPr lang="en-GB" b="1" dirty="0"/>
              <a:t>decarbonising. </a:t>
            </a:r>
          </a:p>
          <a:p>
            <a:pPr marL="342900" indent="-342900" algn="l">
              <a:buFont typeface="STIXGeneral-Regular" pitchFamily="2" charset="2"/>
              <a:buChar char="⎯"/>
            </a:pPr>
            <a:r>
              <a:rPr lang="en-GB" dirty="0"/>
              <a:t>The need to develop indigenous, secure energy supplies, storage and pricing and the implementation of the </a:t>
            </a:r>
            <a:r>
              <a:rPr lang="en-GB" b="1" dirty="0" err="1"/>
              <a:t>REPowerEU</a:t>
            </a:r>
            <a:r>
              <a:rPr lang="en-GB" b="1" dirty="0"/>
              <a:t> pla</a:t>
            </a:r>
            <a:r>
              <a:rPr lang="en-GB" dirty="0"/>
              <a:t>n, aligned with  </a:t>
            </a:r>
            <a:r>
              <a:rPr lang="en-GB" b="1" dirty="0"/>
              <a:t>capital grants</a:t>
            </a:r>
            <a:r>
              <a:rPr lang="en-GB" dirty="0"/>
              <a:t> for AD biomethane plants.</a:t>
            </a:r>
          </a:p>
          <a:p>
            <a:pPr marL="342900" lvl="0" indent="-342900" algn="l">
              <a:buFont typeface="STIXGeneral-Regular" pitchFamily="2" charset="2"/>
              <a:buChar char="⎯"/>
            </a:pPr>
            <a:r>
              <a:rPr lang="en-GB" dirty="0"/>
              <a:t>Implementation of a </a:t>
            </a:r>
            <a:r>
              <a:rPr lang="en-GB" b="1" dirty="0"/>
              <a:t>Renewable Heat Obligation Scheme</a:t>
            </a:r>
            <a:r>
              <a:rPr lang="en-GB" dirty="0"/>
              <a:t> in 20232/23 to bridge the funding gap.</a:t>
            </a:r>
          </a:p>
          <a:p>
            <a:pPr marL="342900" lvl="0" indent="-342900" algn="l">
              <a:buFont typeface="STIXGeneral-Regular" pitchFamily="2" charset="2"/>
              <a:buChar char="⎯"/>
            </a:pPr>
            <a:r>
              <a:rPr lang="en-GB" dirty="0"/>
              <a:t>A </a:t>
            </a:r>
            <a:r>
              <a:rPr lang="en-GB" b="1" dirty="0"/>
              <a:t>National Biomethane Strategy.</a:t>
            </a:r>
          </a:p>
          <a:p>
            <a:pPr marL="342900" lvl="0" indent="-342900" algn="l">
              <a:buFont typeface="STIXGeneral-Regular" pitchFamily="2" charset="2"/>
              <a:buChar char="⎯"/>
            </a:pPr>
            <a:r>
              <a:rPr lang="en-GB" dirty="0"/>
              <a:t>Need to </a:t>
            </a:r>
            <a:r>
              <a:rPr lang="en-GB" b="1" dirty="0"/>
              <a:t>support farmers and regenerative agriculture </a:t>
            </a:r>
            <a:r>
              <a:rPr lang="en-GB" dirty="0"/>
              <a:t>and to sustain diverse farm income .</a:t>
            </a:r>
          </a:p>
          <a:p>
            <a:pPr marL="342900" lvl="0" indent="-342900" algn="l">
              <a:buFont typeface="STIXGeneral-Regular" pitchFamily="2" charset="2"/>
              <a:buChar char="⎯"/>
            </a:pPr>
            <a:r>
              <a:rPr lang="en-GB" b="1" dirty="0"/>
              <a:t>Research and innovation </a:t>
            </a:r>
            <a:r>
              <a:rPr lang="en-GB" dirty="0"/>
              <a:t>on sustainable </a:t>
            </a:r>
            <a:r>
              <a:rPr lang="en-GB" dirty="0" err="1"/>
              <a:t>agri</a:t>
            </a:r>
            <a:r>
              <a:rPr lang="en-GB" dirty="0"/>
              <a:t> feedstock AD biomethane and </a:t>
            </a:r>
            <a:r>
              <a:rPr lang="en-GB" dirty="0" err="1"/>
              <a:t>biofertiliser</a:t>
            </a:r>
            <a:r>
              <a:rPr lang="en-GB" dirty="0"/>
              <a:t> sustainability, available feedstock and the potential for multi </a:t>
            </a:r>
            <a:r>
              <a:rPr lang="en-GB" dirty="0" err="1"/>
              <a:t>spp</a:t>
            </a:r>
            <a:r>
              <a:rPr lang="en-GB" dirty="0"/>
              <a:t> swards , food and energy .production systems.</a:t>
            </a:r>
          </a:p>
          <a:p>
            <a:pPr marL="342900" lvl="0" indent="-342900" algn="l">
              <a:buFont typeface="STIXGeneral-Regular" pitchFamily="2" charset="2"/>
              <a:buChar char="⎯"/>
            </a:pPr>
            <a:r>
              <a:rPr lang="en-GB" b="1" dirty="0"/>
              <a:t>The business case and commercial feasibility studies </a:t>
            </a:r>
            <a:r>
              <a:rPr lang="en-GB" dirty="0"/>
              <a:t>for  sustainable </a:t>
            </a:r>
            <a:r>
              <a:rPr lang="en-GB" dirty="0" err="1"/>
              <a:t>Agri</a:t>
            </a:r>
            <a:r>
              <a:rPr lang="en-GB" dirty="0"/>
              <a:t> feedstock AD biomethane, </a:t>
            </a:r>
            <a:r>
              <a:rPr lang="en-GB" dirty="0" err="1"/>
              <a:t>biofertilisers</a:t>
            </a:r>
            <a:r>
              <a:rPr lang="en-GB" dirty="0"/>
              <a:t> and related products, Carbon Farming Initiative. </a:t>
            </a:r>
          </a:p>
          <a:p>
            <a:pPr marL="342900" lvl="0" indent="-342900" algn="l">
              <a:buFont typeface="STIXGeneral-Regular" pitchFamily="2" charset="2"/>
              <a:buChar char="⎯"/>
            </a:pPr>
            <a:r>
              <a:rPr lang="en-GB" dirty="0"/>
              <a:t>Development of </a:t>
            </a:r>
            <a:r>
              <a:rPr lang="en-GB" b="1" dirty="0" err="1"/>
              <a:t>Teagasc</a:t>
            </a:r>
            <a:r>
              <a:rPr lang="en-GB" b="1" dirty="0"/>
              <a:t> Grange Centre of Excellence </a:t>
            </a:r>
            <a:r>
              <a:rPr lang="en-GB" dirty="0"/>
              <a:t>for AD biomethane.</a:t>
            </a:r>
          </a:p>
          <a:p>
            <a:pPr marL="342900" lvl="0" indent="-342900" algn="l">
              <a:buFont typeface="STIXGeneral-Regular" pitchFamily="2" charset="2"/>
              <a:buChar char="⎯"/>
            </a:pPr>
            <a:r>
              <a:rPr lang="en-GB" dirty="0"/>
              <a:t>RGFI as a </a:t>
            </a:r>
            <a:r>
              <a:rPr lang="en-GB" b="1" dirty="0"/>
              <a:t>national co-ordination and design authority </a:t>
            </a:r>
            <a:r>
              <a:rPr lang="en-GB" dirty="0"/>
              <a:t>and its role in representing its members,  developing collaborations and knowledge exchange.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CDEB7-20E5-054A-B340-B28898F0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0" y="-163150"/>
            <a:ext cx="2360155" cy="1545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48F99-6058-3A4A-8CB2-7226E740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834" y="-43104"/>
            <a:ext cx="3538654" cy="10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1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875</Words>
  <Application>Microsoft Macintosh PowerPoint</Application>
  <PresentationFormat>Widescreen</PresentationFormat>
  <Paragraphs>85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STIXGeneral-Regular</vt:lpstr>
      <vt:lpstr>Office Theme</vt:lpstr>
      <vt:lpstr>Biomethane Knowledge Exchange, 1 June 2021</vt:lpstr>
      <vt:lpstr>REGATRACE  in Ireland  RGFI lead partner and host   4 workshop events – April 2021, July 2021, Dec 2021  Over 100 people from over 60 organisations directly engaged  Government, Academia, Consultants, Technical, Industry </vt:lpstr>
      <vt:lpstr>Our thanks go to those who presented at these workshops, including today </vt:lpstr>
      <vt:lpstr>  European Overview  The vision across Europe   Brussels updates   Mapping the state of play of the renewable gases market  D6.4 Guidance for Feasibility Analysis  Covering Biomethane Investment Project   Roadmapping </vt:lpstr>
      <vt:lpstr>PowerPoint Presentation</vt:lpstr>
      <vt:lpstr>RGFI has an Extensive Social Network beyond REGATRACE through its membership, projects, representations and collaborations</vt:lpstr>
      <vt:lpstr>IRELAND ROADMAP – VISION FOR BIOMETHANE</vt:lpstr>
      <vt:lpstr>IRELAND ROADMAP – BARRIERS / OBSTACLES</vt:lpstr>
      <vt:lpstr>IRELAND ROADMAP - DRIVERS AND OPPORTUNITIES</vt:lpstr>
      <vt:lpstr>IRELAND ROADMAP - ELEMENTS TO 2030</vt:lpstr>
      <vt:lpstr>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Biomethane Knowledge Exchange</dc:title>
  <dc:creator>Microsoft Office User</dc:creator>
  <cp:lastModifiedBy>Microsoft Office User</cp:lastModifiedBy>
  <cp:revision>32</cp:revision>
  <dcterms:created xsi:type="dcterms:W3CDTF">2022-05-29T13:25:10Z</dcterms:created>
  <dcterms:modified xsi:type="dcterms:W3CDTF">2022-05-31T13:19:28Z</dcterms:modified>
</cp:coreProperties>
</file>