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64" r:id="rId4"/>
    <p:sldId id="261" r:id="rId5"/>
    <p:sldId id="262" r:id="rId6"/>
    <p:sldId id="263" r:id="rId7"/>
    <p:sldId id="268" r:id="rId8"/>
    <p:sldId id="265" r:id="rId9"/>
    <p:sldId id="266" r:id="rId10"/>
    <p:sldId id="267" r:id="rId11"/>
    <p:sldId id="259"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67D"/>
    <a:srgbClr val="003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3089"/>
  </p:normalViewPr>
  <p:slideViewPr>
    <p:cSldViewPr snapToGrid="0" snapToObjects="1">
      <p:cViewPr varScale="1">
        <p:scale>
          <a:sx n="59" d="100"/>
          <a:sy n="59" d="100"/>
        </p:scale>
        <p:origin x="13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9FFFE-CDB4-E24F-97B1-58C60DD0FBEF}"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BD7303BA-5557-EC4F-8250-E4B40F8CC44C}">
      <dgm:prSet phldrT="[Text]" custT="1"/>
      <dgm:spPr>
        <a:solidFill>
          <a:srgbClr val="00339B">
            <a:alpha val="37000"/>
          </a:srgbClr>
        </a:solidFill>
      </dgm:spPr>
      <dgm:t>
        <a:bodyPr anchor="t" anchorCtr="0"/>
        <a:lstStyle/>
        <a:p>
          <a:r>
            <a:rPr lang="en-US" sz="2000" dirty="0">
              <a:solidFill>
                <a:srgbClr val="0070C0"/>
              </a:solidFill>
            </a:rPr>
            <a:t>REGATRACE Activities</a:t>
          </a:r>
        </a:p>
        <a:p>
          <a:r>
            <a:rPr lang="en-US" sz="1800" dirty="0"/>
            <a:t>Ireland Roadmap</a:t>
          </a:r>
        </a:p>
        <a:p>
          <a:r>
            <a:rPr lang="en-US" sz="1800" dirty="0"/>
            <a:t>Guidance on feasibility analysis </a:t>
          </a:r>
        </a:p>
        <a:p>
          <a:r>
            <a:rPr lang="en-US" sz="1800" dirty="0"/>
            <a:t>Collaboration /  knowledge exchange</a:t>
          </a:r>
        </a:p>
        <a:p>
          <a:r>
            <a:rPr lang="en-US" sz="1800" dirty="0"/>
            <a:t>Developing market conditions</a:t>
          </a:r>
        </a:p>
        <a:p>
          <a:r>
            <a:rPr lang="en-US" sz="2000" dirty="0"/>
            <a:t>  </a:t>
          </a:r>
        </a:p>
      </dgm:t>
    </dgm:pt>
    <dgm:pt modelId="{ED779CFE-0612-8649-84D9-D49599E7C349}" type="parTrans" cxnId="{9BCC32A0-35FA-DD48-B2F2-932D72E22781}">
      <dgm:prSet/>
      <dgm:spPr/>
      <dgm:t>
        <a:bodyPr/>
        <a:lstStyle/>
        <a:p>
          <a:endParaRPr lang="en-US"/>
        </a:p>
      </dgm:t>
    </dgm:pt>
    <dgm:pt modelId="{C4B78C03-D4C5-8343-869C-0F5C58ABA437}" type="sibTrans" cxnId="{9BCC32A0-35FA-DD48-B2F2-932D72E22781}">
      <dgm:prSet/>
      <dgm:spPr/>
      <dgm:t>
        <a:bodyPr/>
        <a:lstStyle/>
        <a:p>
          <a:endParaRPr lang="en-US"/>
        </a:p>
      </dgm:t>
    </dgm:pt>
    <dgm:pt modelId="{E91DBC6D-0658-4842-8C9E-05D0B1D98381}">
      <dgm:prSet phldrT="[Text]" custT="1"/>
      <dgm:spPr>
        <a:solidFill>
          <a:schemeClr val="accent6">
            <a:lumMod val="50000"/>
            <a:alpha val="19000"/>
          </a:schemeClr>
        </a:solidFill>
      </dgm:spPr>
      <dgm:t>
        <a:bodyPr/>
        <a:lstStyle/>
        <a:p>
          <a:r>
            <a:rPr lang="en-US" sz="1800" dirty="0"/>
            <a:t>Business Plan for Development of Biomethane in Ireland</a:t>
          </a:r>
        </a:p>
      </dgm:t>
    </dgm:pt>
    <dgm:pt modelId="{49BA3AEA-D634-774D-BF89-3A8CF66DB652}" type="parTrans" cxnId="{2ABACDF7-FBB1-564A-970C-59857552E120}">
      <dgm:prSet/>
      <dgm:spPr/>
      <dgm:t>
        <a:bodyPr/>
        <a:lstStyle/>
        <a:p>
          <a:endParaRPr lang="en-US"/>
        </a:p>
      </dgm:t>
    </dgm:pt>
    <dgm:pt modelId="{A5109A90-CA48-2247-87FB-43F3F6336513}" type="sibTrans" cxnId="{2ABACDF7-FBB1-564A-970C-59857552E120}">
      <dgm:prSet/>
      <dgm:spPr/>
      <dgm:t>
        <a:bodyPr/>
        <a:lstStyle/>
        <a:p>
          <a:endParaRPr lang="en-US"/>
        </a:p>
      </dgm:t>
    </dgm:pt>
    <dgm:pt modelId="{6D411EEC-84E4-314D-AA6B-E96D3F024E07}">
      <dgm:prSet phldrT="[Text]" custT="1"/>
      <dgm:spPr>
        <a:solidFill>
          <a:schemeClr val="accent6">
            <a:lumMod val="50000"/>
            <a:alpha val="18000"/>
          </a:schemeClr>
        </a:solidFill>
      </dgm:spPr>
      <dgm:t>
        <a:bodyPr/>
        <a:lstStyle/>
        <a:p>
          <a:r>
            <a:rPr lang="en-US" sz="1800" dirty="0"/>
            <a:t>Liaison with government and agriculture </a:t>
          </a:r>
          <a:r>
            <a:rPr lang="en-US" sz="1800" dirty="0" err="1"/>
            <a:t>organisations</a:t>
          </a:r>
          <a:r>
            <a:rPr lang="en-US" sz="1800" dirty="0"/>
            <a:t> </a:t>
          </a:r>
        </a:p>
      </dgm:t>
    </dgm:pt>
    <dgm:pt modelId="{602EE481-8A79-994F-85B1-62002EB7621A}" type="parTrans" cxnId="{7AEB51A0-401E-6446-A9B7-6DC4AE6D216D}">
      <dgm:prSet/>
      <dgm:spPr/>
      <dgm:t>
        <a:bodyPr/>
        <a:lstStyle/>
        <a:p>
          <a:endParaRPr lang="en-US"/>
        </a:p>
      </dgm:t>
    </dgm:pt>
    <dgm:pt modelId="{7A7305F1-B370-2B49-AB70-FC88860FA634}" type="sibTrans" cxnId="{7AEB51A0-401E-6446-A9B7-6DC4AE6D216D}">
      <dgm:prSet/>
      <dgm:spPr/>
      <dgm:t>
        <a:bodyPr/>
        <a:lstStyle/>
        <a:p>
          <a:endParaRPr lang="en-US"/>
        </a:p>
      </dgm:t>
    </dgm:pt>
    <dgm:pt modelId="{A804B9FC-D5B4-694C-8E1B-DC2198C115E4}">
      <dgm:prSet phldrT="[Text]" custT="1"/>
      <dgm:spPr>
        <a:solidFill>
          <a:schemeClr val="accent6">
            <a:lumMod val="50000"/>
            <a:alpha val="18000"/>
          </a:schemeClr>
        </a:solidFill>
      </dgm:spPr>
      <dgm:t>
        <a:bodyPr/>
        <a:lstStyle/>
        <a:p>
          <a:r>
            <a:rPr lang="en-US" sz="1600" dirty="0"/>
            <a:t>Government RHO consultation </a:t>
          </a:r>
        </a:p>
        <a:p>
          <a:r>
            <a:rPr lang="en-US" sz="1600" dirty="0"/>
            <a:t>Transport policy consultation </a:t>
          </a:r>
        </a:p>
        <a:p>
          <a:r>
            <a:rPr lang="en-US" sz="1600" dirty="0"/>
            <a:t>Local government area plans</a:t>
          </a:r>
        </a:p>
      </dgm:t>
    </dgm:pt>
    <dgm:pt modelId="{ED2F10BD-1C78-B24C-A44B-0BF4E9A7F493}" type="parTrans" cxnId="{FF2D2E88-6592-454E-BA6D-975177777004}">
      <dgm:prSet/>
      <dgm:spPr/>
      <dgm:t>
        <a:bodyPr/>
        <a:lstStyle/>
        <a:p>
          <a:endParaRPr lang="en-US"/>
        </a:p>
      </dgm:t>
    </dgm:pt>
    <dgm:pt modelId="{7C7C7032-2C27-084F-A08D-35AFF2BF1946}" type="sibTrans" cxnId="{FF2D2E88-6592-454E-BA6D-975177777004}">
      <dgm:prSet/>
      <dgm:spPr/>
      <dgm:t>
        <a:bodyPr/>
        <a:lstStyle/>
        <a:p>
          <a:endParaRPr lang="en-US"/>
        </a:p>
      </dgm:t>
    </dgm:pt>
    <dgm:pt modelId="{8E81E198-5808-2047-B35E-3E998924DA35}">
      <dgm:prSet phldrT="[Text]" custScaleX="118631" custScaleY="106901" custRadScaleRad="172757" custRadScaleInc="-15015"/>
      <dgm:spPr/>
      <dgm:t>
        <a:bodyPr/>
        <a:lstStyle/>
        <a:p>
          <a:endParaRPr lang="en-US"/>
        </a:p>
      </dgm:t>
    </dgm:pt>
    <dgm:pt modelId="{889E3817-708A-9945-97E2-CE4621FE2370}" type="parTrans" cxnId="{56B999FA-C280-C343-8974-53A8270B26E1}">
      <dgm:prSet/>
      <dgm:spPr/>
      <dgm:t>
        <a:bodyPr/>
        <a:lstStyle/>
        <a:p>
          <a:endParaRPr lang="en-US"/>
        </a:p>
      </dgm:t>
    </dgm:pt>
    <dgm:pt modelId="{B0E26361-177D-6D41-9082-66DB4EBFE340}" type="sibTrans" cxnId="{56B999FA-C280-C343-8974-53A8270B26E1}">
      <dgm:prSet/>
      <dgm:spPr/>
      <dgm:t>
        <a:bodyPr/>
        <a:lstStyle/>
        <a:p>
          <a:endParaRPr lang="en-US"/>
        </a:p>
      </dgm:t>
    </dgm:pt>
    <dgm:pt modelId="{59151C5A-BF59-A045-A198-A6170FC015E0}">
      <dgm:prSet phldrT="[Text]" custScaleX="118631" custScaleY="106901" custRadScaleRad="172757" custRadScaleInc="-15015"/>
      <dgm:spPr>
        <a:solidFill>
          <a:schemeClr val="accent1">
            <a:hueOff val="0"/>
            <a:satOff val="0"/>
            <a:lumOff val="0"/>
            <a:alpha val="18000"/>
          </a:schemeClr>
        </a:solidFill>
      </dgm:spPr>
      <dgm:t>
        <a:bodyPr/>
        <a:lstStyle/>
        <a:p>
          <a:endParaRPr lang="en-US"/>
        </a:p>
      </dgm:t>
    </dgm:pt>
    <dgm:pt modelId="{FEC9C024-E7DB-D541-969C-02FEF10BF173}" type="parTrans" cxnId="{A2420546-BBBF-9E4C-BCC1-DED128DA3FD2}">
      <dgm:prSet/>
      <dgm:spPr/>
      <dgm:t>
        <a:bodyPr/>
        <a:lstStyle/>
        <a:p>
          <a:endParaRPr lang="en-US"/>
        </a:p>
      </dgm:t>
    </dgm:pt>
    <dgm:pt modelId="{EFD48F35-EAEB-3C4C-BFFA-157845A5C876}" type="sibTrans" cxnId="{A2420546-BBBF-9E4C-BCC1-DED128DA3FD2}">
      <dgm:prSet/>
      <dgm:spPr/>
      <dgm:t>
        <a:bodyPr/>
        <a:lstStyle/>
        <a:p>
          <a:endParaRPr lang="en-US"/>
        </a:p>
      </dgm:t>
    </dgm:pt>
    <dgm:pt modelId="{2F6F4C13-09DA-404F-86DD-146B7E64401E}">
      <dgm:prSet phldrT="[Text]" custT="1"/>
      <dgm:spPr>
        <a:solidFill>
          <a:schemeClr val="accent6">
            <a:lumMod val="50000"/>
            <a:alpha val="18000"/>
          </a:schemeClr>
        </a:solidFill>
      </dgm:spPr>
      <dgm:t>
        <a:bodyPr/>
        <a:lstStyle/>
        <a:p>
          <a:r>
            <a:rPr lang="en-US" sz="1800" dirty="0" err="1"/>
            <a:t>Agri</a:t>
          </a:r>
          <a:r>
            <a:rPr lang="en-US" sz="1800" dirty="0"/>
            <a:t>-Industry and Transport  Collaborations </a:t>
          </a:r>
        </a:p>
      </dgm:t>
    </dgm:pt>
    <dgm:pt modelId="{0066A5BA-B556-9E46-8514-114C547D76AA}" type="sibTrans" cxnId="{4945AA27-DFFC-FF4F-8224-C11AD7D5030A}">
      <dgm:prSet/>
      <dgm:spPr/>
      <dgm:t>
        <a:bodyPr/>
        <a:lstStyle/>
        <a:p>
          <a:endParaRPr lang="en-US"/>
        </a:p>
      </dgm:t>
    </dgm:pt>
    <dgm:pt modelId="{FED97992-572F-624A-988E-169D075BC682}" type="parTrans" cxnId="{4945AA27-DFFC-FF4F-8224-C11AD7D5030A}">
      <dgm:prSet/>
      <dgm:spPr/>
      <dgm:t>
        <a:bodyPr/>
        <a:lstStyle/>
        <a:p>
          <a:endParaRPr lang="en-US"/>
        </a:p>
      </dgm:t>
    </dgm:pt>
    <dgm:pt modelId="{6E58C2D3-1CB9-6D44-A89D-8E2E22876C86}">
      <dgm:prSet phldrT="[Text]" custT="1"/>
      <dgm:spPr>
        <a:solidFill>
          <a:schemeClr val="accent6">
            <a:lumMod val="50000"/>
            <a:alpha val="19000"/>
          </a:schemeClr>
        </a:solidFill>
      </dgm:spPr>
      <dgm:t>
        <a:bodyPr/>
        <a:lstStyle/>
        <a:p>
          <a:r>
            <a:rPr lang="en-US" sz="1800" dirty="0"/>
            <a:t>Green Gas  Certification / Registry (GNI)</a:t>
          </a:r>
        </a:p>
      </dgm:t>
    </dgm:pt>
    <dgm:pt modelId="{9937355C-DF58-5E48-81B4-C3FC51E3D01A}" type="sibTrans" cxnId="{820FDA3C-5833-7649-8DB3-A293279B831E}">
      <dgm:prSet/>
      <dgm:spPr/>
      <dgm:t>
        <a:bodyPr/>
        <a:lstStyle/>
        <a:p>
          <a:endParaRPr lang="en-US"/>
        </a:p>
      </dgm:t>
    </dgm:pt>
    <dgm:pt modelId="{141AF3B7-BDAC-1C42-AB55-22259F459A9E}" type="parTrans" cxnId="{820FDA3C-5833-7649-8DB3-A293279B831E}">
      <dgm:prSet/>
      <dgm:spPr/>
      <dgm:t>
        <a:bodyPr/>
        <a:lstStyle/>
        <a:p>
          <a:endParaRPr lang="en-US"/>
        </a:p>
      </dgm:t>
    </dgm:pt>
    <dgm:pt modelId="{7A4E4756-92A2-2744-93F5-6EFC1ACDA9B8}">
      <dgm:prSet phldrT="[Text]" custScaleX="139366" custScaleY="88548" custRadScaleRad="197315" custRadScaleInc="47053"/>
      <dgm:spPr>
        <a:solidFill>
          <a:schemeClr val="accent6">
            <a:lumMod val="50000"/>
            <a:alpha val="18000"/>
          </a:schemeClr>
        </a:solidFill>
      </dgm:spPr>
      <dgm:t>
        <a:bodyPr/>
        <a:lstStyle/>
        <a:p>
          <a:endParaRPr lang="en-US"/>
        </a:p>
      </dgm:t>
    </dgm:pt>
    <dgm:pt modelId="{3DF93FD8-DC88-AF48-9EA8-B40F4B4E8C7B}" type="parTrans" cxnId="{F7BD97B3-48DE-1B46-93F7-E4163CE4E291}">
      <dgm:prSet/>
      <dgm:spPr/>
      <dgm:t>
        <a:bodyPr/>
        <a:lstStyle/>
        <a:p>
          <a:endParaRPr lang="en-US"/>
        </a:p>
      </dgm:t>
    </dgm:pt>
    <dgm:pt modelId="{D752B138-BA20-3046-9A10-0DAB89F76AD0}" type="sibTrans" cxnId="{F7BD97B3-48DE-1B46-93F7-E4163CE4E291}">
      <dgm:prSet/>
      <dgm:spPr/>
      <dgm:t>
        <a:bodyPr/>
        <a:lstStyle/>
        <a:p>
          <a:endParaRPr lang="en-US"/>
        </a:p>
      </dgm:t>
    </dgm:pt>
    <dgm:pt modelId="{06FBFDC3-2D42-2E46-82B1-A215E5C2445E}" type="pres">
      <dgm:prSet presAssocID="{6AA9FFFE-CDB4-E24F-97B1-58C60DD0FBEF}" presName="composite" presStyleCnt="0">
        <dgm:presLayoutVars>
          <dgm:chMax val="1"/>
          <dgm:dir/>
          <dgm:resizeHandles val="exact"/>
        </dgm:presLayoutVars>
      </dgm:prSet>
      <dgm:spPr/>
    </dgm:pt>
    <dgm:pt modelId="{04451BFC-C41F-D843-8BBA-04180BF0B62D}" type="pres">
      <dgm:prSet presAssocID="{6AA9FFFE-CDB4-E24F-97B1-58C60DD0FBEF}" presName="radial" presStyleCnt="0">
        <dgm:presLayoutVars>
          <dgm:animLvl val="ctr"/>
        </dgm:presLayoutVars>
      </dgm:prSet>
      <dgm:spPr/>
    </dgm:pt>
    <dgm:pt modelId="{F5661D9A-F316-0847-84B4-1BE978AEAA1E}" type="pres">
      <dgm:prSet presAssocID="{BD7303BA-5557-EC4F-8250-E4B40F8CC44C}" presName="centerShape" presStyleLbl="vennNode1" presStyleIdx="0" presStyleCnt="6" custScaleX="164024" custScaleY="65904" custLinFactNeighborX="444" custLinFactNeighborY="7133"/>
      <dgm:spPr/>
    </dgm:pt>
    <dgm:pt modelId="{CA6E3304-9586-7B4F-8C52-63BC861E5EE2}" type="pres">
      <dgm:prSet presAssocID="{E91DBC6D-0658-4842-8C9E-05D0B1D98381}" presName="node" presStyleLbl="vennNode1" presStyleIdx="1" presStyleCnt="6" custScaleX="192502" custScaleY="76801" custRadScaleRad="79054" custRadScaleInc="4895">
        <dgm:presLayoutVars>
          <dgm:bulletEnabled val="1"/>
        </dgm:presLayoutVars>
      </dgm:prSet>
      <dgm:spPr/>
    </dgm:pt>
    <dgm:pt modelId="{6CF82DCE-FEBE-A146-A667-6AFB15068E4F}" type="pres">
      <dgm:prSet presAssocID="{6E58C2D3-1CB9-6D44-A89D-8E2E22876C86}" presName="node" presStyleLbl="vennNode1" presStyleIdx="2" presStyleCnt="6" custScaleX="185952" custScaleY="75484" custRadScaleRad="190809" custRadScaleInc="-6335">
        <dgm:presLayoutVars>
          <dgm:bulletEnabled val="1"/>
        </dgm:presLayoutVars>
      </dgm:prSet>
      <dgm:spPr/>
    </dgm:pt>
    <dgm:pt modelId="{795C13A7-029B-AF4A-ACC5-CC4773102132}" type="pres">
      <dgm:prSet presAssocID="{2F6F4C13-09DA-404F-86DD-146B7E64401E}" presName="node" presStyleLbl="vennNode1" presStyleIdx="3" presStyleCnt="6" custScaleX="154982" custScaleY="96525" custRadScaleRad="200352" custRadScaleInc="-47848">
        <dgm:presLayoutVars>
          <dgm:bulletEnabled val="1"/>
        </dgm:presLayoutVars>
      </dgm:prSet>
      <dgm:spPr/>
    </dgm:pt>
    <dgm:pt modelId="{B59CA553-3E58-EC46-8A18-A0E67EECE64E}" type="pres">
      <dgm:prSet presAssocID="{6D411EEC-84E4-314D-AA6B-E96D3F024E07}" presName="node" presStyleLbl="vennNode1" presStyleIdx="4" presStyleCnt="6" custScaleX="139366" custScaleY="88548" custRadScaleRad="197315" custRadScaleInc="47053">
        <dgm:presLayoutVars>
          <dgm:bulletEnabled val="1"/>
        </dgm:presLayoutVars>
      </dgm:prSet>
      <dgm:spPr/>
    </dgm:pt>
    <dgm:pt modelId="{4650B0D0-BF9D-D84F-B67E-7AFB10230406}" type="pres">
      <dgm:prSet presAssocID="{A804B9FC-D5B4-694C-8E1B-DC2198C115E4}" presName="node" presStyleLbl="vennNode1" presStyleIdx="5" presStyleCnt="6" custScaleX="202188" custScaleY="106855" custRadScaleRad="195628" custRadScaleInc="5944">
        <dgm:presLayoutVars>
          <dgm:bulletEnabled val="1"/>
        </dgm:presLayoutVars>
      </dgm:prSet>
      <dgm:spPr/>
    </dgm:pt>
  </dgm:ptLst>
  <dgm:cxnLst>
    <dgm:cxn modelId="{AC1B7F22-CDCC-0849-8DF8-4E4F412DF06C}" type="presOf" srcId="{6D411EEC-84E4-314D-AA6B-E96D3F024E07}" destId="{B59CA553-3E58-EC46-8A18-A0E67EECE64E}" srcOrd="0" destOrd="0" presId="urn:microsoft.com/office/officeart/2005/8/layout/radial3"/>
    <dgm:cxn modelId="{4945AA27-DFFC-FF4F-8224-C11AD7D5030A}" srcId="{BD7303BA-5557-EC4F-8250-E4B40F8CC44C}" destId="{2F6F4C13-09DA-404F-86DD-146B7E64401E}" srcOrd="2" destOrd="0" parTransId="{FED97992-572F-624A-988E-169D075BC682}" sibTransId="{0066A5BA-B556-9E46-8514-114C547D76AA}"/>
    <dgm:cxn modelId="{820FDA3C-5833-7649-8DB3-A293279B831E}" srcId="{BD7303BA-5557-EC4F-8250-E4B40F8CC44C}" destId="{6E58C2D3-1CB9-6D44-A89D-8E2E22876C86}" srcOrd="1" destOrd="0" parTransId="{141AF3B7-BDAC-1C42-AB55-22259F459A9E}" sibTransId="{9937355C-DF58-5E48-81B4-C3FC51E3D01A}"/>
    <dgm:cxn modelId="{A2420546-BBBF-9E4C-BCC1-DED128DA3FD2}" srcId="{6AA9FFFE-CDB4-E24F-97B1-58C60DD0FBEF}" destId="{59151C5A-BF59-A045-A198-A6170FC015E0}" srcOrd="2" destOrd="0" parTransId="{FEC9C024-E7DB-D541-969C-02FEF10BF173}" sibTransId="{EFD48F35-EAEB-3C4C-BFFA-157845A5C876}"/>
    <dgm:cxn modelId="{8E53727C-3EF6-4343-A296-3E856184D192}" type="presOf" srcId="{6AA9FFFE-CDB4-E24F-97B1-58C60DD0FBEF}" destId="{06FBFDC3-2D42-2E46-82B1-A215E5C2445E}" srcOrd="0" destOrd="0" presId="urn:microsoft.com/office/officeart/2005/8/layout/radial3"/>
    <dgm:cxn modelId="{FF2D2E88-6592-454E-BA6D-975177777004}" srcId="{BD7303BA-5557-EC4F-8250-E4B40F8CC44C}" destId="{A804B9FC-D5B4-694C-8E1B-DC2198C115E4}" srcOrd="4" destOrd="0" parTransId="{ED2F10BD-1C78-B24C-A44B-0BF4E9A7F493}" sibTransId="{7C7C7032-2C27-084F-A08D-35AFF2BF1946}"/>
    <dgm:cxn modelId="{79C86093-217F-6F47-A0C1-A63FCCDFF20D}" type="presOf" srcId="{A804B9FC-D5B4-694C-8E1B-DC2198C115E4}" destId="{4650B0D0-BF9D-D84F-B67E-7AFB10230406}" srcOrd="0" destOrd="0" presId="urn:microsoft.com/office/officeart/2005/8/layout/radial3"/>
    <dgm:cxn modelId="{4FD2F89C-1865-7242-A3C9-3C9F252E1BB9}" type="presOf" srcId="{2F6F4C13-09DA-404F-86DD-146B7E64401E}" destId="{795C13A7-029B-AF4A-ACC5-CC4773102132}" srcOrd="0" destOrd="0" presId="urn:microsoft.com/office/officeart/2005/8/layout/radial3"/>
    <dgm:cxn modelId="{9BCC32A0-35FA-DD48-B2F2-932D72E22781}" srcId="{6AA9FFFE-CDB4-E24F-97B1-58C60DD0FBEF}" destId="{BD7303BA-5557-EC4F-8250-E4B40F8CC44C}" srcOrd="0" destOrd="0" parTransId="{ED779CFE-0612-8649-84D9-D49599E7C349}" sibTransId="{C4B78C03-D4C5-8343-869C-0F5C58ABA437}"/>
    <dgm:cxn modelId="{7AEB51A0-401E-6446-A9B7-6DC4AE6D216D}" srcId="{BD7303BA-5557-EC4F-8250-E4B40F8CC44C}" destId="{6D411EEC-84E4-314D-AA6B-E96D3F024E07}" srcOrd="3" destOrd="0" parTransId="{602EE481-8A79-994F-85B1-62002EB7621A}" sibTransId="{7A7305F1-B370-2B49-AB70-FC88860FA634}"/>
    <dgm:cxn modelId="{CB9F06B1-28F7-DF42-932C-8B45B080691A}" type="presOf" srcId="{E91DBC6D-0658-4842-8C9E-05D0B1D98381}" destId="{CA6E3304-9586-7B4F-8C52-63BC861E5EE2}" srcOrd="0" destOrd="0" presId="urn:microsoft.com/office/officeart/2005/8/layout/radial3"/>
    <dgm:cxn modelId="{F7BD97B3-48DE-1B46-93F7-E4163CE4E291}" srcId="{6AA9FFFE-CDB4-E24F-97B1-58C60DD0FBEF}" destId="{7A4E4756-92A2-2744-93F5-6EFC1ACDA9B8}" srcOrd="3" destOrd="0" parTransId="{3DF93FD8-DC88-AF48-9EA8-B40F4B4E8C7B}" sibTransId="{D752B138-BA20-3046-9A10-0DAB89F76AD0}"/>
    <dgm:cxn modelId="{547FFCCA-9C99-8E47-A4B1-5AA0D1A110D7}" type="presOf" srcId="{BD7303BA-5557-EC4F-8250-E4B40F8CC44C}" destId="{F5661D9A-F316-0847-84B4-1BE978AEAA1E}" srcOrd="0" destOrd="0" presId="urn:microsoft.com/office/officeart/2005/8/layout/radial3"/>
    <dgm:cxn modelId="{C45636CC-4ACA-4848-9C7F-35E91DBC0AFA}" type="presOf" srcId="{6E58C2D3-1CB9-6D44-A89D-8E2E22876C86}" destId="{6CF82DCE-FEBE-A146-A667-6AFB15068E4F}" srcOrd="0" destOrd="0" presId="urn:microsoft.com/office/officeart/2005/8/layout/radial3"/>
    <dgm:cxn modelId="{2ABACDF7-FBB1-564A-970C-59857552E120}" srcId="{BD7303BA-5557-EC4F-8250-E4B40F8CC44C}" destId="{E91DBC6D-0658-4842-8C9E-05D0B1D98381}" srcOrd="0" destOrd="0" parTransId="{49BA3AEA-D634-774D-BF89-3A8CF66DB652}" sibTransId="{A5109A90-CA48-2247-87FB-43F3F6336513}"/>
    <dgm:cxn modelId="{56B999FA-C280-C343-8974-53A8270B26E1}" srcId="{6AA9FFFE-CDB4-E24F-97B1-58C60DD0FBEF}" destId="{8E81E198-5808-2047-B35E-3E998924DA35}" srcOrd="1" destOrd="0" parTransId="{889E3817-708A-9945-97E2-CE4621FE2370}" sibTransId="{B0E26361-177D-6D41-9082-66DB4EBFE340}"/>
    <dgm:cxn modelId="{E1A618BA-A392-3E46-A78C-6944EBF0F289}" type="presParOf" srcId="{06FBFDC3-2D42-2E46-82B1-A215E5C2445E}" destId="{04451BFC-C41F-D843-8BBA-04180BF0B62D}" srcOrd="0" destOrd="0" presId="urn:microsoft.com/office/officeart/2005/8/layout/radial3"/>
    <dgm:cxn modelId="{9EBAF949-55CE-DE43-9612-12B80B4ADC98}" type="presParOf" srcId="{04451BFC-C41F-D843-8BBA-04180BF0B62D}" destId="{F5661D9A-F316-0847-84B4-1BE978AEAA1E}" srcOrd="0" destOrd="0" presId="urn:microsoft.com/office/officeart/2005/8/layout/radial3"/>
    <dgm:cxn modelId="{D5B2D812-2596-3C46-8917-DE406874FC2A}" type="presParOf" srcId="{04451BFC-C41F-D843-8BBA-04180BF0B62D}" destId="{CA6E3304-9586-7B4F-8C52-63BC861E5EE2}" srcOrd="1" destOrd="0" presId="urn:microsoft.com/office/officeart/2005/8/layout/radial3"/>
    <dgm:cxn modelId="{BE926606-7184-514A-9121-252F7973F941}" type="presParOf" srcId="{04451BFC-C41F-D843-8BBA-04180BF0B62D}" destId="{6CF82DCE-FEBE-A146-A667-6AFB15068E4F}" srcOrd="2" destOrd="0" presId="urn:microsoft.com/office/officeart/2005/8/layout/radial3"/>
    <dgm:cxn modelId="{6301F96B-DFD1-9444-A1EA-ECA13EF59189}" type="presParOf" srcId="{04451BFC-C41F-D843-8BBA-04180BF0B62D}" destId="{795C13A7-029B-AF4A-ACC5-CC4773102132}" srcOrd="3" destOrd="0" presId="urn:microsoft.com/office/officeart/2005/8/layout/radial3"/>
    <dgm:cxn modelId="{6C3329D6-7074-3F4B-A68D-C5B5442DC03D}" type="presParOf" srcId="{04451BFC-C41F-D843-8BBA-04180BF0B62D}" destId="{B59CA553-3E58-EC46-8A18-A0E67EECE64E}" srcOrd="4" destOrd="0" presId="urn:microsoft.com/office/officeart/2005/8/layout/radial3"/>
    <dgm:cxn modelId="{AF4F972C-1A45-1142-AC43-6085ABBF9952}" type="presParOf" srcId="{04451BFC-C41F-D843-8BBA-04180BF0B62D}" destId="{4650B0D0-BF9D-D84F-B67E-7AFB10230406}" srcOrd="5"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61D9A-F316-0847-84B4-1BE978AEAA1E}">
      <dsp:nvSpPr>
        <dsp:cNvPr id="0" name=""/>
        <dsp:cNvSpPr/>
      </dsp:nvSpPr>
      <dsp:spPr>
        <a:xfrm>
          <a:off x="2886273" y="2449774"/>
          <a:ext cx="5997145" cy="2409622"/>
        </a:xfrm>
        <a:prstGeom prst="ellipse">
          <a:avLst/>
        </a:prstGeom>
        <a:solidFill>
          <a:srgbClr val="00339B">
            <a:alpha val="3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t" anchorCtr="0">
          <a:noAutofit/>
        </a:bodyPr>
        <a:lstStyle/>
        <a:p>
          <a:pPr marL="0" lvl="0" indent="0" algn="ctr" defTabSz="889000">
            <a:lnSpc>
              <a:spcPct val="90000"/>
            </a:lnSpc>
            <a:spcBef>
              <a:spcPct val="0"/>
            </a:spcBef>
            <a:spcAft>
              <a:spcPct val="35000"/>
            </a:spcAft>
            <a:buNone/>
          </a:pPr>
          <a:r>
            <a:rPr lang="en-US" sz="2000" kern="1200" dirty="0">
              <a:solidFill>
                <a:srgbClr val="0070C0"/>
              </a:solidFill>
            </a:rPr>
            <a:t>REGATRACE Activities</a:t>
          </a:r>
        </a:p>
        <a:p>
          <a:pPr marL="0" lvl="0" indent="0" algn="ctr" defTabSz="889000">
            <a:lnSpc>
              <a:spcPct val="90000"/>
            </a:lnSpc>
            <a:spcBef>
              <a:spcPct val="0"/>
            </a:spcBef>
            <a:spcAft>
              <a:spcPct val="35000"/>
            </a:spcAft>
            <a:buNone/>
          </a:pPr>
          <a:r>
            <a:rPr lang="en-US" sz="1800" kern="1200" dirty="0"/>
            <a:t>Ireland Roadmap</a:t>
          </a:r>
        </a:p>
        <a:p>
          <a:pPr marL="0" lvl="0" indent="0" algn="ctr" defTabSz="889000">
            <a:lnSpc>
              <a:spcPct val="90000"/>
            </a:lnSpc>
            <a:spcBef>
              <a:spcPct val="0"/>
            </a:spcBef>
            <a:spcAft>
              <a:spcPct val="35000"/>
            </a:spcAft>
            <a:buNone/>
          </a:pPr>
          <a:r>
            <a:rPr lang="en-US" sz="1800" kern="1200" dirty="0"/>
            <a:t>Guidance on feasibility analysis </a:t>
          </a:r>
        </a:p>
        <a:p>
          <a:pPr marL="0" lvl="0" indent="0" algn="ctr" defTabSz="889000">
            <a:lnSpc>
              <a:spcPct val="90000"/>
            </a:lnSpc>
            <a:spcBef>
              <a:spcPct val="0"/>
            </a:spcBef>
            <a:spcAft>
              <a:spcPct val="35000"/>
            </a:spcAft>
            <a:buNone/>
          </a:pPr>
          <a:r>
            <a:rPr lang="en-US" sz="1800" kern="1200" dirty="0"/>
            <a:t>Collaboration /  knowledge exchange</a:t>
          </a:r>
        </a:p>
        <a:p>
          <a:pPr marL="0" lvl="0" indent="0" algn="ctr" defTabSz="889000">
            <a:lnSpc>
              <a:spcPct val="90000"/>
            </a:lnSpc>
            <a:spcBef>
              <a:spcPct val="0"/>
            </a:spcBef>
            <a:spcAft>
              <a:spcPct val="35000"/>
            </a:spcAft>
            <a:buNone/>
          </a:pPr>
          <a:r>
            <a:rPr lang="en-US" sz="1800" kern="1200" dirty="0"/>
            <a:t>Developing market conditions</a:t>
          </a:r>
        </a:p>
        <a:p>
          <a:pPr marL="0" lvl="0" indent="0" algn="ctr" defTabSz="889000">
            <a:lnSpc>
              <a:spcPct val="90000"/>
            </a:lnSpc>
            <a:spcBef>
              <a:spcPct val="0"/>
            </a:spcBef>
            <a:spcAft>
              <a:spcPct val="35000"/>
            </a:spcAft>
            <a:buNone/>
          </a:pPr>
          <a:r>
            <a:rPr lang="en-US" sz="2000" kern="1200" dirty="0"/>
            <a:t>  </a:t>
          </a:r>
        </a:p>
      </dsp:txBody>
      <dsp:txXfrm>
        <a:off x="3764535" y="2802655"/>
        <a:ext cx="4240621" cy="1703860"/>
      </dsp:txXfrm>
    </dsp:sp>
    <dsp:sp modelId="{CA6E3304-9586-7B4F-8C52-63BC861E5EE2}">
      <dsp:nvSpPr>
        <dsp:cNvPr id="0" name=""/>
        <dsp:cNvSpPr/>
      </dsp:nvSpPr>
      <dsp:spPr>
        <a:xfrm>
          <a:off x="4219721" y="736478"/>
          <a:ext cx="3519187" cy="1404022"/>
        </a:xfrm>
        <a:prstGeom prst="ellipse">
          <a:avLst/>
        </a:prstGeom>
        <a:solidFill>
          <a:schemeClr val="accent6">
            <a:lumMod val="50000"/>
            <a:alpha val="19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Business Plan for Development of Biomethane in Ireland</a:t>
          </a:r>
        </a:p>
      </dsp:txBody>
      <dsp:txXfrm>
        <a:off x="4735094" y="942092"/>
        <a:ext cx="2488441" cy="992794"/>
      </dsp:txXfrm>
    </dsp:sp>
    <dsp:sp modelId="{6CF82DCE-FEBE-A146-A667-6AFB15068E4F}">
      <dsp:nvSpPr>
        <dsp:cNvPr id="0" name=""/>
        <dsp:cNvSpPr/>
      </dsp:nvSpPr>
      <dsp:spPr>
        <a:xfrm>
          <a:off x="8179596" y="884016"/>
          <a:ext cx="3399445" cy="1379946"/>
        </a:xfrm>
        <a:prstGeom prst="ellipse">
          <a:avLst/>
        </a:prstGeom>
        <a:solidFill>
          <a:schemeClr val="accent6">
            <a:lumMod val="50000"/>
            <a:alpha val="19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Green Gas  Certification / Registry (GNI)</a:t>
          </a:r>
        </a:p>
      </dsp:txBody>
      <dsp:txXfrm>
        <a:off x="8677433" y="1086104"/>
        <a:ext cx="2403771" cy="975770"/>
      </dsp:txXfrm>
    </dsp:sp>
    <dsp:sp modelId="{795C13A7-029B-AF4A-ACC5-CC4773102132}">
      <dsp:nvSpPr>
        <dsp:cNvPr id="0" name=""/>
        <dsp:cNvSpPr/>
      </dsp:nvSpPr>
      <dsp:spPr>
        <a:xfrm>
          <a:off x="8745768" y="4027576"/>
          <a:ext cx="2833273" cy="1764603"/>
        </a:xfrm>
        <a:prstGeom prst="ellipse">
          <a:avLst/>
        </a:prstGeom>
        <a:solidFill>
          <a:schemeClr val="accent6">
            <a:lumMod val="50000"/>
            <a:alpha val="1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t>Agri</a:t>
          </a:r>
          <a:r>
            <a:rPr lang="en-US" sz="1800" kern="1200" dirty="0"/>
            <a:t>-Industry and Transport  Collaborations </a:t>
          </a:r>
        </a:p>
      </dsp:txBody>
      <dsp:txXfrm>
        <a:off x="9160691" y="4285996"/>
        <a:ext cx="2003427" cy="1247763"/>
      </dsp:txXfrm>
    </dsp:sp>
    <dsp:sp modelId="{B59CA553-3E58-EC46-8A18-A0E67EECE64E}">
      <dsp:nvSpPr>
        <dsp:cNvPr id="0" name=""/>
        <dsp:cNvSpPr/>
      </dsp:nvSpPr>
      <dsp:spPr>
        <a:xfrm>
          <a:off x="183073" y="4120424"/>
          <a:ext cx="2547792" cy="1618773"/>
        </a:xfrm>
        <a:prstGeom prst="ellipse">
          <a:avLst/>
        </a:prstGeom>
        <a:solidFill>
          <a:schemeClr val="accent6">
            <a:lumMod val="50000"/>
            <a:alpha val="1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Liaison with government and agriculture </a:t>
          </a:r>
          <a:r>
            <a:rPr lang="en-US" sz="1800" kern="1200" dirty="0" err="1"/>
            <a:t>organisations</a:t>
          </a:r>
          <a:r>
            <a:rPr lang="en-US" sz="1800" kern="1200" dirty="0"/>
            <a:t> </a:t>
          </a:r>
        </a:p>
      </dsp:txBody>
      <dsp:txXfrm>
        <a:off x="556188" y="4357488"/>
        <a:ext cx="1801562" cy="1144645"/>
      </dsp:txXfrm>
    </dsp:sp>
    <dsp:sp modelId="{4650B0D0-BF9D-D84F-B67E-7AFB10230406}">
      <dsp:nvSpPr>
        <dsp:cNvPr id="0" name=""/>
        <dsp:cNvSpPr/>
      </dsp:nvSpPr>
      <dsp:spPr>
        <a:xfrm>
          <a:off x="0" y="574422"/>
          <a:ext cx="3696260" cy="1953448"/>
        </a:xfrm>
        <a:prstGeom prst="ellipse">
          <a:avLst/>
        </a:prstGeom>
        <a:solidFill>
          <a:schemeClr val="accent6">
            <a:lumMod val="50000"/>
            <a:alpha val="1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Government RHO consultation </a:t>
          </a:r>
        </a:p>
        <a:p>
          <a:pPr marL="0" lvl="0" indent="0" algn="ctr" defTabSz="711200">
            <a:lnSpc>
              <a:spcPct val="90000"/>
            </a:lnSpc>
            <a:spcBef>
              <a:spcPct val="0"/>
            </a:spcBef>
            <a:spcAft>
              <a:spcPct val="35000"/>
            </a:spcAft>
            <a:buNone/>
          </a:pPr>
          <a:r>
            <a:rPr lang="en-US" sz="1600" kern="1200" dirty="0"/>
            <a:t>Transport policy consultation </a:t>
          </a:r>
        </a:p>
        <a:p>
          <a:pPr marL="0" lvl="0" indent="0" algn="ctr" defTabSz="711200">
            <a:lnSpc>
              <a:spcPct val="90000"/>
            </a:lnSpc>
            <a:spcBef>
              <a:spcPct val="0"/>
            </a:spcBef>
            <a:spcAft>
              <a:spcPct val="35000"/>
            </a:spcAft>
            <a:buNone/>
          </a:pPr>
          <a:r>
            <a:rPr lang="en-US" sz="1600" kern="1200" dirty="0"/>
            <a:t>Local government area plans</a:t>
          </a:r>
        </a:p>
      </dsp:txBody>
      <dsp:txXfrm>
        <a:off x="541305" y="860498"/>
        <a:ext cx="2613650" cy="138129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2F5D0-7000-F047-B0CE-A653A49B2C38}" type="datetimeFigureOut">
              <a:rPr lang="en-US" smtClean="0"/>
              <a:t>5/31/2022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D6109-6AC5-B943-B2E7-C08031F27CC3}" type="slidenum">
              <a:rPr lang="en-US" smtClean="0"/>
              <a:t>‹#›</a:t>
            </a:fld>
            <a:endParaRPr lang="en-US"/>
          </a:p>
        </p:txBody>
      </p:sp>
    </p:spTree>
    <p:extLst>
      <p:ext uri="{BB962C8B-B14F-4D97-AF65-F5344CB8AC3E}">
        <p14:creationId xmlns:p14="http://schemas.microsoft.com/office/powerpoint/2010/main" val="40951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80D6109-6AC5-B943-B2E7-C08031F27CC3}" type="slidenum">
              <a:rPr lang="en-US" smtClean="0"/>
              <a:t>1</a:t>
            </a:fld>
            <a:endParaRPr lang="en-US"/>
          </a:p>
        </p:txBody>
      </p:sp>
    </p:spTree>
    <p:extLst>
      <p:ext uri="{BB962C8B-B14F-4D97-AF65-F5344CB8AC3E}">
        <p14:creationId xmlns:p14="http://schemas.microsoft.com/office/powerpoint/2010/main" val="286775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0D6109-6AC5-B943-B2E7-C08031F27CC3}" type="slidenum">
              <a:rPr lang="en-US" smtClean="0"/>
              <a:t>6</a:t>
            </a:fld>
            <a:endParaRPr lang="en-US"/>
          </a:p>
        </p:txBody>
      </p:sp>
    </p:spTree>
    <p:extLst>
      <p:ext uri="{BB962C8B-B14F-4D97-AF65-F5344CB8AC3E}">
        <p14:creationId xmlns:p14="http://schemas.microsoft.com/office/powerpoint/2010/main" val="64209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FBE34-7492-144D-8430-BFDC5AB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71938C-B9A5-0142-997F-0A9F89C10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7A4CA1-2BDE-B344-A658-091A45945BEF}"/>
              </a:ext>
            </a:extLst>
          </p:cNvPr>
          <p:cNvSpPr>
            <a:spLocks noGrp="1"/>
          </p:cNvSpPr>
          <p:nvPr>
            <p:ph type="dt" sz="half" idx="10"/>
          </p:nvPr>
        </p:nvSpPr>
        <p:spPr/>
        <p:txBody>
          <a:bodyPr/>
          <a:lstStyle/>
          <a:p>
            <a:fld id="{2C1148F7-BC87-6448-93A0-E4D5E318E4D6}" type="datetimeFigureOut">
              <a:rPr lang="en-US" smtClean="0"/>
              <a:t>5/31/2022</a:t>
            </a:fld>
            <a:endParaRPr lang="en-US"/>
          </a:p>
        </p:txBody>
      </p:sp>
      <p:sp>
        <p:nvSpPr>
          <p:cNvPr id="5" name="Footer Placeholder 4">
            <a:extLst>
              <a:ext uri="{FF2B5EF4-FFF2-40B4-BE49-F238E27FC236}">
                <a16:creationId xmlns:a16="http://schemas.microsoft.com/office/drawing/2014/main" id="{735A98A0-1313-D44E-A17A-61D0664090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E61AD-B6E2-1A4D-B76C-AA6A61BE5658}"/>
              </a:ext>
            </a:extLst>
          </p:cNvPr>
          <p:cNvSpPr>
            <a:spLocks noGrp="1"/>
          </p:cNvSpPr>
          <p:nvPr>
            <p:ph type="sldNum" sz="quarter" idx="12"/>
          </p:nvPr>
        </p:nvSpPr>
        <p:spPr/>
        <p:txBody>
          <a:bodyPr/>
          <a:lstStyle/>
          <a:p>
            <a:fld id="{B9BDAB85-4116-9346-BE97-4AEC2E3700D4}" type="slidenum">
              <a:rPr lang="en-US" smtClean="0"/>
              <a:t>‹#›</a:t>
            </a:fld>
            <a:endParaRPr lang="en-US"/>
          </a:p>
        </p:txBody>
      </p:sp>
    </p:spTree>
    <p:extLst>
      <p:ext uri="{BB962C8B-B14F-4D97-AF65-F5344CB8AC3E}">
        <p14:creationId xmlns:p14="http://schemas.microsoft.com/office/powerpoint/2010/main" val="313531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8771-37ED-6F48-9BDA-8B12AC7D3F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CF22C7-846E-7042-BBE9-88A93C80A5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87942-3831-9D43-A81B-88E8AB668861}"/>
              </a:ext>
            </a:extLst>
          </p:cNvPr>
          <p:cNvSpPr>
            <a:spLocks noGrp="1"/>
          </p:cNvSpPr>
          <p:nvPr>
            <p:ph type="dt" sz="half" idx="10"/>
          </p:nvPr>
        </p:nvSpPr>
        <p:spPr/>
        <p:txBody>
          <a:bodyPr/>
          <a:lstStyle/>
          <a:p>
            <a:fld id="{2C1148F7-BC87-6448-93A0-E4D5E318E4D6}" type="datetimeFigureOut">
              <a:rPr lang="en-US" smtClean="0"/>
              <a:t>5/31/2022</a:t>
            </a:fld>
            <a:endParaRPr lang="en-US"/>
          </a:p>
        </p:txBody>
      </p:sp>
      <p:sp>
        <p:nvSpPr>
          <p:cNvPr id="5" name="Footer Placeholder 4">
            <a:extLst>
              <a:ext uri="{FF2B5EF4-FFF2-40B4-BE49-F238E27FC236}">
                <a16:creationId xmlns:a16="http://schemas.microsoft.com/office/drawing/2014/main" id="{555CBD2B-058B-7947-B996-29FE1051A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32A05-C58A-824E-971D-4CDC3FDDF06E}"/>
              </a:ext>
            </a:extLst>
          </p:cNvPr>
          <p:cNvSpPr>
            <a:spLocks noGrp="1"/>
          </p:cNvSpPr>
          <p:nvPr>
            <p:ph type="sldNum" sz="quarter" idx="12"/>
          </p:nvPr>
        </p:nvSpPr>
        <p:spPr/>
        <p:txBody>
          <a:bodyPr/>
          <a:lstStyle/>
          <a:p>
            <a:fld id="{B9BDAB85-4116-9346-BE97-4AEC2E3700D4}" type="slidenum">
              <a:rPr lang="en-US" smtClean="0"/>
              <a:t>‹#›</a:t>
            </a:fld>
            <a:endParaRPr lang="en-US"/>
          </a:p>
        </p:txBody>
      </p:sp>
    </p:spTree>
    <p:extLst>
      <p:ext uri="{BB962C8B-B14F-4D97-AF65-F5344CB8AC3E}">
        <p14:creationId xmlns:p14="http://schemas.microsoft.com/office/powerpoint/2010/main" val="39652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D02828-B360-7641-8026-904B6E61CC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EDAFB5-BA12-DF41-9080-0DB87AEEEF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F6E90-4F64-744F-95F2-8E87D76AA6D4}"/>
              </a:ext>
            </a:extLst>
          </p:cNvPr>
          <p:cNvSpPr>
            <a:spLocks noGrp="1"/>
          </p:cNvSpPr>
          <p:nvPr>
            <p:ph type="dt" sz="half" idx="10"/>
          </p:nvPr>
        </p:nvSpPr>
        <p:spPr/>
        <p:txBody>
          <a:bodyPr/>
          <a:lstStyle/>
          <a:p>
            <a:fld id="{2C1148F7-BC87-6448-93A0-E4D5E318E4D6}" type="datetimeFigureOut">
              <a:rPr lang="en-US" smtClean="0"/>
              <a:t>5/31/2022</a:t>
            </a:fld>
            <a:endParaRPr lang="en-US"/>
          </a:p>
        </p:txBody>
      </p:sp>
      <p:sp>
        <p:nvSpPr>
          <p:cNvPr id="5" name="Footer Placeholder 4">
            <a:extLst>
              <a:ext uri="{FF2B5EF4-FFF2-40B4-BE49-F238E27FC236}">
                <a16:creationId xmlns:a16="http://schemas.microsoft.com/office/drawing/2014/main" id="{F9282936-F35E-2E44-A5A6-23E5FB925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2FD46-D8E4-3844-B0CF-36C5D7587BF2}"/>
              </a:ext>
            </a:extLst>
          </p:cNvPr>
          <p:cNvSpPr>
            <a:spLocks noGrp="1"/>
          </p:cNvSpPr>
          <p:nvPr>
            <p:ph type="sldNum" sz="quarter" idx="12"/>
          </p:nvPr>
        </p:nvSpPr>
        <p:spPr/>
        <p:txBody>
          <a:bodyPr/>
          <a:lstStyle/>
          <a:p>
            <a:fld id="{B9BDAB85-4116-9346-BE97-4AEC2E3700D4}" type="slidenum">
              <a:rPr lang="en-US" smtClean="0"/>
              <a:t>‹#›</a:t>
            </a:fld>
            <a:endParaRPr lang="en-US"/>
          </a:p>
        </p:txBody>
      </p:sp>
    </p:spTree>
    <p:extLst>
      <p:ext uri="{BB962C8B-B14F-4D97-AF65-F5344CB8AC3E}">
        <p14:creationId xmlns:p14="http://schemas.microsoft.com/office/powerpoint/2010/main" val="349933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C42E-9167-384D-B416-1466CF646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514C9-A60D-464F-9971-E817E08622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932591-B3BD-B048-B87F-50EBF323F0F6}"/>
              </a:ext>
            </a:extLst>
          </p:cNvPr>
          <p:cNvSpPr>
            <a:spLocks noGrp="1"/>
          </p:cNvSpPr>
          <p:nvPr>
            <p:ph type="dt" sz="half" idx="10"/>
          </p:nvPr>
        </p:nvSpPr>
        <p:spPr/>
        <p:txBody>
          <a:bodyPr/>
          <a:lstStyle/>
          <a:p>
            <a:fld id="{2C1148F7-BC87-6448-93A0-E4D5E318E4D6}" type="datetimeFigureOut">
              <a:rPr lang="en-US" smtClean="0"/>
              <a:t>5/31/2022</a:t>
            </a:fld>
            <a:endParaRPr lang="en-US"/>
          </a:p>
        </p:txBody>
      </p:sp>
      <p:sp>
        <p:nvSpPr>
          <p:cNvPr id="5" name="Footer Placeholder 4">
            <a:extLst>
              <a:ext uri="{FF2B5EF4-FFF2-40B4-BE49-F238E27FC236}">
                <a16:creationId xmlns:a16="http://schemas.microsoft.com/office/drawing/2014/main" id="{926289FF-21F0-3840-AEC0-9A322DA68B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EEF64-52AB-9E44-9967-63D545935C83}"/>
              </a:ext>
            </a:extLst>
          </p:cNvPr>
          <p:cNvSpPr>
            <a:spLocks noGrp="1"/>
          </p:cNvSpPr>
          <p:nvPr>
            <p:ph type="sldNum" sz="quarter" idx="12"/>
          </p:nvPr>
        </p:nvSpPr>
        <p:spPr/>
        <p:txBody>
          <a:bodyPr/>
          <a:lstStyle/>
          <a:p>
            <a:fld id="{B9BDAB85-4116-9346-BE97-4AEC2E3700D4}" type="slidenum">
              <a:rPr lang="en-US" smtClean="0"/>
              <a:t>‹#›</a:t>
            </a:fld>
            <a:endParaRPr lang="en-US"/>
          </a:p>
        </p:txBody>
      </p:sp>
    </p:spTree>
    <p:extLst>
      <p:ext uri="{BB962C8B-B14F-4D97-AF65-F5344CB8AC3E}">
        <p14:creationId xmlns:p14="http://schemas.microsoft.com/office/powerpoint/2010/main" val="243543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B149-335C-7A43-B1CD-53A4E0870C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BCF2E2-BC47-BD4C-AE29-5B28FF8779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EAC00C9-FE54-2A4F-8DDE-97B1A175687C}"/>
              </a:ext>
            </a:extLst>
          </p:cNvPr>
          <p:cNvSpPr>
            <a:spLocks noGrp="1"/>
          </p:cNvSpPr>
          <p:nvPr>
            <p:ph type="dt" sz="half" idx="10"/>
          </p:nvPr>
        </p:nvSpPr>
        <p:spPr/>
        <p:txBody>
          <a:bodyPr/>
          <a:lstStyle/>
          <a:p>
            <a:fld id="{2C1148F7-BC87-6448-93A0-E4D5E318E4D6}" type="datetimeFigureOut">
              <a:rPr lang="en-US" smtClean="0"/>
              <a:t>5/31/2022</a:t>
            </a:fld>
            <a:endParaRPr lang="en-US"/>
          </a:p>
        </p:txBody>
      </p:sp>
      <p:sp>
        <p:nvSpPr>
          <p:cNvPr id="5" name="Footer Placeholder 4">
            <a:extLst>
              <a:ext uri="{FF2B5EF4-FFF2-40B4-BE49-F238E27FC236}">
                <a16:creationId xmlns:a16="http://schemas.microsoft.com/office/drawing/2014/main" id="{00097128-D13F-5746-B26D-F00467BF8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0AE08-0E24-9F41-9A11-A6C5E3EAFAEF}"/>
              </a:ext>
            </a:extLst>
          </p:cNvPr>
          <p:cNvSpPr>
            <a:spLocks noGrp="1"/>
          </p:cNvSpPr>
          <p:nvPr>
            <p:ph type="sldNum" sz="quarter" idx="12"/>
          </p:nvPr>
        </p:nvSpPr>
        <p:spPr/>
        <p:txBody>
          <a:bodyPr/>
          <a:lstStyle/>
          <a:p>
            <a:fld id="{B9BDAB85-4116-9346-BE97-4AEC2E3700D4}" type="slidenum">
              <a:rPr lang="en-US" smtClean="0"/>
              <a:t>‹#›</a:t>
            </a:fld>
            <a:endParaRPr lang="en-US"/>
          </a:p>
        </p:txBody>
      </p:sp>
    </p:spTree>
    <p:extLst>
      <p:ext uri="{BB962C8B-B14F-4D97-AF65-F5344CB8AC3E}">
        <p14:creationId xmlns:p14="http://schemas.microsoft.com/office/powerpoint/2010/main" val="231181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54DD-9622-894B-B5FC-3820A7B715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BDD228-D6A7-474B-A72B-FE3A3C44FE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07622A-6D66-094B-B603-D28CD43662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9A900-E75F-654C-8B17-48BB4F90A573}"/>
              </a:ext>
            </a:extLst>
          </p:cNvPr>
          <p:cNvSpPr>
            <a:spLocks noGrp="1"/>
          </p:cNvSpPr>
          <p:nvPr>
            <p:ph type="dt" sz="half" idx="10"/>
          </p:nvPr>
        </p:nvSpPr>
        <p:spPr/>
        <p:txBody>
          <a:bodyPr/>
          <a:lstStyle/>
          <a:p>
            <a:fld id="{2C1148F7-BC87-6448-93A0-E4D5E318E4D6}" type="datetimeFigureOut">
              <a:rPr lang="en-US" smtClean="0"/>
              <a:t>5/31/2022</a:t>
            </a:fld>
            <a:endParaRPr lang="en-US"/>
          </a:p>
        </p:txBody>
      </p:sp>
      <p:sp>
        <p:nvSpPr>
          <p:cNvPr id="6" name="Footer Placeholder 5">
            <a:extLst>
              <a:ext uri="{FF2B5EF4-FFF2-40B4-BE49-F238E27FC236}">
                <a16:creationId xmlns:a16="http://schemas.microsoft.com/office/drawing/2014/main" id="{5E996336-E779-7E48-B12C-651E72F72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13629C-8F9C-1041-9A7E-786B6E57A225}"/>
              </a:ext>
            </a:extLst>
          </p:cNvPr>
          <p:cNvSpPr>
            <a:spLocks noGrp="1"/>
          </p:cNvSpPr>
          <p:nvPr>
            <p:ph type="sldNum" sz="quarter" idx="12"/>
          </p:nvPr>
        </p:nvSpPr>
        <p:spPr/>
        <p:txBody>
          <a:bodyPr/>
          <a:lstStyle/>
          <a:p>
            <a:fld id="{B9BDAB85-4116-9346-BE97-4AEC2E3700D4}" type="slidenum">
              <a:rPr lang="en-US" smtClean="0"/>
              <a:t>‹#›</a:t>
            </a:fld>
            <a:endParaRPr lang="en-US"/>
          </a:p>
        </p:txBody>
      </p:sp>
    </p:spTree>
    <p:extLst>
      <p:ext uri="{BB962C8B-B14F-4D97-AF65-F5344CB8AC3E}">
        <p14:creationId xmlns:p14="http://schemas.microsoft.com/office/powerpoint/2010/main" val="208301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BC02-509B-9D4E-8221-70E397F98F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0D368C-3921-CE41-8260-26F2B1D30E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120697-6232-E443-B683-CB1311BA76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1BA07D-4D4A-964C-8ECF-D4C9E62807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12C3CA-965A-6D4E-A877-D93D3915D0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9DC805-98F5-4245-A271-DBE3E17E0C03}"/>
              </a:ext>
            </a:extLst>
          </p:cNvPr>
          <p:cNvSpPr>
            <a:spLocks noGrp="1"/>
          </p:cNvSpPr>
          <p:nvPr>
            <p:ph type="dt" sz="half" idx="10"/>
          </p:nvPr>
        </p:nvSpPr>
        <p:spPr/>
        <p:txBody>
          <a:bodyPr/>
          <a:lstStyle/>
          <a:p>
            <a:fld id="{2C1148F7-BC87-6448-93A0-E4D5E318E4D6}" type="datetimeFigureOut">
              <a:rPr lang="en-US" smtClean="0"/>
              <a:t>5/31/2022</a:t>
            </a:fld>
            <a:endParaRPr lang="en-US"/>
          </a:p>
        </p:txBody>
      </p:sp>
      <p:sp>
        <p:nvSpPr>
          <p:cNvPr id="8" name="Footer Placeholder 7">
            <a:extLst>
              <a:ext uri="{FF2B5EF4-FFF2-40B4-BE49-F238E27FC236}">
                <a16:creationId xmlns:a16="http://schemas.microsoft.com/office/drawing/2014/main" id="{E31B946B-283C-7A47-9F8A-36CCB544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DB2AFA-86B4-CE45-8028-B91F0177A070}"/>
              </a:ext>
            </a:extLst>
          </p:cNvPr>
          <p:cNvSpPr>
            <a:spLocks noGrp="1"/>
          </p:cNvSpPr>
          <p:nvPr>
            <p:ph type="sldNum" sz="quarter" idx="12"/>
          </p:nvPr>
        </p:nvSpPr>
        <p:spPr/>
        <p:txBody>
          <a:bodyPr/>
          <a:lstStyle/>
          <a:p>
            <a:fld id="{B9BDAB85-4116-9346-BE97-4AEC2E3700D4}" type="slidenum">
              <a:rPr lang="en-US" smtClean="0"/>
              <a:t>‹#›</a:t>
            </a:fld>
            <a:endParaRPr lang="en-US"/>
          </a:p>
        </p:txBody>
      </p:sp>
    </p:spTree>
    <p:extLst>
      <p:ext uri="{BB962C8B-B14F-4D97-AF65-F5344CB8AC3E}">
        <p14:creationId xmlns:p14="http://schemas.microsoft.com/office/powerpoint/2010/main" val="769372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2B267-D5E1-5646-B4EC-2D12D0FD68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ABCB4B-1A99-F34B-919C-D8F43217E293}"/>
              </a:ext>
            </a:extLst>
          </p:cNvPr>
          <p:cNvSpPr>
            <a:spLocks noGrp="1"/>
          </p:cNvSpPr>
          <p:nvPr>
            <p:ph type="dt" sz="half" idx="10"/>
          </p:nvPr>
        </p:nvSpPr>
        <p:spPr/>
        <p:txBody>
          <a:bodyPr/>
          <a:lstStyle/>
          <a:p>
            <a:fld id="{2C1148F7-BC87-6448-93A0-E4D5E318E4D6}" type="datetimeFigureOut">
              <a:rPr lang="en-US" smtClean="0"/>
              <a:t>5/31/2022</a:t>
            </a:fld>
            <a:endParaRPr lang="en-US"/>
          </a:p>
        </p:txBody>
      </p:sp>
      <p:sp>
        <p:nvSpPr>
          <p:cNvPr id="4" name="Footer Placeholder 3">
            <a:extLst>
              <a:ext uri="{FF2B5EF4-FFF2-40B4-BE49-F238E27FC236}">
                <a16:creationId xmlns:a16="http://schemas.microsoft.com/office/drawing/2014/main" id="{BC8298D7-3547-B44D-A290-F9AC865726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40A832-A808-4843-82AB-79BC22B2A11B}"/>
              </a:ext>
            </a:extLst>
          </p:cNvPr>
          <p:cNvSpPr>
            <a:spLocks noGrp="1"/>
          </p:cNvSpPr>
          <p:nvPr>
            <p:ph type="sldNum" sz="quarter" idx="12"/>
          </p:nvPr>
        </p:nvSpPr>
        <p:spPr/>
        <p:txBody>
          <a:bodyPr/>
          <a:lstStyle/>
          <a:p>
            <a:fld id="{B9BDAB85-4116-9346-BE97-4AEC2E3700D4}" type="slidenum">
              <a:rPr lang="en-US" smtClean="0"/>
              <a:t>‹#›</a:t>
            </a:fld>
            <a:endParaRPr lang="en-US"/>
          </a:p>
        </p:txBody>
      </p:sp>
    </p:spTree>
    <p:extLst>
      <p:ext uri="{BB962C8B-B14F-4D97-AF65-F5344CB8AC3E}">
        <p14:creationId xmlns:p14="http://schemas.microsoft.com/office/powerpoint/2010/main" val="330176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0E516-6045-2048-A921-10D1F8DDC221}"/>
              </a:ext>
            </a:extLst>
          </p:cNvPr>
          <p:cNvSpPr>
            <a:spLocks noGrp="1"/>
          </p:cNvSpPr>
          <p:nvPr>
            <p:ph type="dt" sz="half" idx="10"/>
          </p:nvPr>
        </p:nvSpPr>
        <p:spPr/>
        <p:txBody>
          <a:bodyPr/>
          <a:lstStyle/>
          <a:p>
            <a:fld id="{2C1148F7-BC87-6448-93A0-E4D5E318E4D6}" type="datetimeFigureOut">
              <a:rPr lang="en-US" smtClean="0"/>
              <a:t>5/31/2022</a:t>
            </a:fld>
            <a:endParaRPr lang="en-US"/>
          </a:p>
        </p:txBody>
      </p:sp>
      <p:sp>
        <p:nvSpPr>
          <p:cNvPr id="3" name="Footer Placeholder 2">
            <a:extLst>
              <a:ext uri="{FF2B5EF4-FFF2-40B4-BE49-F238E27FC236}">
                <a16:creationId xmlns:a16="http://schemas.microsoft.com/office/drawing/2014/main" id="{BACE9D3E-FDBE-5845-88EE-AFAE85BF14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2B512E-948E-9B47-9EAC-2C8661BDD34A}"/>
              </a:ext>
            </a:extLst>
          </p:cNvPr>
          <p:cNvSpPr>
            <a:spLocks noGrp="1"/>
          </p:cNvSpPr>
          <p:nvPr>
            <p:ph type="sldNum" sz="quarter" idx="12"/>
          </p:nvPr>
        </p:nvSpPr>
        <p:spPr/>
        <p:txBody>
          <a:bodyPr/>
          <a:lstStyle/>
          <a:p>
            <a:fld id="{B9BDAB85-4116-9346-BE97-4AEC2E3700D4}" type="slidenum">
              <a:rPr lang="en-US" smtClean="0"/>
              <a:t>‹#›</a:t>
            </a:fld>
            <a:endParaRPr lang="en-US"/>
          </a:p>
        </p:txBody>
      </p:sp>
    </p:spTree>
    <p:extLst>
      <p:ext uri="{BB962C8B-B14F-4D97-AF65-F5344CB8AC3E}">
        <p14:creationId xmlns:p14="http://schemas.microsoft.com/office/powerpoint/2010/main" val="1320188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2535F-1FF8-2644-B91E-8431D826F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AD4AAE-6FED-D44C-A86B-F545D8E600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BAEB7A-1905-0A4E-ADD4-06289D07D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33455A-AC9E-5E4D-8E85-5AB43B28515D}"/>
              </a:ext>
            </a:extLst>
          </p:cNvPr>
          <p:cNvSpPr>
            <a:spLocks noGrp="1"/>
          </p:cNvSpPr>
          <p:nvPr>
            <p:ph type="dt" sz="half" idx="10"/>
          </p:nvPr>
        </p:nvSpPr>
        <p:spPr/>
        <p:txBody>
          <a:bodyPr/>
          <a:lstStyle/>
          <a:p>
            <a:fld id="{2C1148F7-BC87-6448-93A0-E4D5E318E4D6}" type="datetimeFigureOut">
              <a:rPr lang="en-US" smtClean="0"/>
              <a:t>5/31/2022</a:t>
            </a:fld>
            <a:endParaRPr lang="en-US"/>
          </a:p>
        </p:txBody>
      </p:sp>
      <p:sp>
        <p:nvSpPr>
          <p:cNvPr id="6" name="Footer Placeholder 5">
            <a:extLst>
              <a:ext uri="{FF2B5EF4-FFF2-40B4-BE49-F238E27FC236}">
                <a16:creationId xmlns:a16="http://schemas.microsoft.com/office/drawing/2014/main" id="{E7B1DBD0-58C9-0A4E-88D5-EF5611166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D593F-9675-9F41-B784-23551952F1EA}"/>
              </a:ext>
            </a:extLst>
          </p:cNvPr>
          <p:cNvSpPr>
            <a:spLocks noGrp="1"/>
          </p:cNvSpPr>
          <p:nvPr>
            <p:ph type="sldNum" sz="quarter" idx="12"/>
          </p:nvPr>
        </p:nvSpPr>
        <p:spPr/>
        <p:txBody>
          <a:bodyPr/>
          <a:lstStyle/>
          <a:p>
            <a:fld id="{B9BDAB85-4116-9346-BE97-4AEC2E3700D4}" type="slidenum">
              <a:rPr lang="en-US" smtClean="0"/>
              <a:t>‹#›</a:t>
            </a:fld>
            <a:endParaRPr lang="en-US"/>
          </a:p>
        </p:txBody>
      </p:sp>
    </p:spTree>
    <p:extLst>
      <p:ext uri="{BB962C8B-B14F-4D97-AF65-F5344CB8AC3E}">
        <p14:creationId xmlns:p14="http://schemas.microsoft.com/office/powerpoint/2010/main" val="256994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9899-E6DB-8246-BE93-FDB444D65D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2BFFC4-5F8F-B24C-957C-64FE82D31C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EB5A92-19DF-A440-BA9B-E481585891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1B4914-A9F7-5E4F-BBF9-98CD180DD69D}"/>
              </a:ext>
            </a:extLst>
          </p:cNvPr>
          <p:cNvSpPr>
            <a:spLocks noGrp="1"/>
          </p:cNvSpPr>
          <p:nvPr>
            <p:ph type="dt" sz="half" idx="10"/>
          </p:nvPr>
        </p:nvSpPr>
        <p:spPr/>
        <p:txBody>
          <a:bodyPr/>
          <a:lstStyle/>
          <a:p>
            <a:fld id="{2C1148F7-BC87-6448-93A0-E4D5E318E4D6}" type="datetimeFigureOut">
              <a:rPr lang="en-US" smtClean="0"/>
              <a:t>5/31/2022</a:t>
            </a:fld>
            <a:endParaRPr lang="en-US"/>
          </a:p>
        </p:txBody>
      </p:sp>
      <p:sp>
        <p:nvSpPr>
          <p:cNvPr id="6" name="Footer Placeholder 5">
            <a:extLst>
              <a:ext uri="{FF2B5EF4-FFF2-40B4-BE49-F238E27FC236}">
                <a16:creationId xmlns:a16="http://schemas.microsoft.com/office/drawing/2014/main" id="{22089112-8B09-104D-A4B7-17BA661DC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483EE-AADA-F141-945F-500088DD1BF4}"/>
              </a:ext>
            </a:extLst>
          </p:cNvPr>
          <p:cNvSpPr>
            <a:spLocks noGrp="1"/>
          </p:cNvSpPr>
          <p:nvPr>
            <p:ph type="sldNum" sz="quarter" idx="12"/>
          </p:nvPr>
        </p:nvSpPr>
        <p:spPr/>
        <p:txBody>
          <a:bodyPr/>
          <a:lstStyle/>
          <a:p>
            <a:fld id="{B9BDAB85-4116-9346-BE97-4AEC2E3700D4}" type="slidenum">
              <a:rPr lang="en-US" smtClean="0"/>
              <a:t>‹#›</a:t>
            </a:fld>
            <a:endParaRPr lang="en-US"/>
          </a:p>
        </p:txBody>
      </p:sp>
    </p:spTree>
    <p:extLst>
      <p:ext uri="{BB962C8B-B14F-4D97-AF65-F5344CB8AC3E}">
        <p14:creationId xmlns:p14="http://schemas.microsoft.com/office/powerpoint/2010/main" val="31370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7BA6B-B245-1945-A978-E80171BE1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090C35-5E75-5542-B41C-78C95A2A9F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1ED38-5B73-4C43-8C07-92ECB67F06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148F7-BC87-6448-93A0-E4D5E318E4D6}" type="datetimeFigureOut">
              <a:rPr lang="en-US" smtClean="0"/>
              <a:t>5/31/2022</a:t>
            </a:fld>
            <a:endParaRPr lang="en-US"/>
          </a:p>
        </p:txBody>
      </p:sp>
      <p:sp>
        <p:nvSpPr>
          <p:cNvPr id="5" name="Footer Placeholder 4">
            <a:extLst>
              <a:ext uri="{FF2B5EF4-FFF2-40B4-BE49-F238E27FC236}">
                <a16:creationId xmlns:a16="http://schemas.microsoft.com/office/drawing/2014/main" id="{27FF5DF2-DE52-974C-950F-E3C79B6E85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702533-1063-4946-A3AB-E79717799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DAB85-4116-9346-BE97-4AEC2E3700D4}" type="slidenum">
              <a:rPr lang="en-US" smtClean="0"/>
              <a:t>‹#›</a:t>
            </a:fld>
            <a:endParaRPr lang="en-US"/>
          </a:p>
        </p:txBody>
      </p:sp>
    </p:spTree>
    <p:extLst>
      <p:ext uri="{BB962C8B-B14F-4D97-AF65-F5344CB8AC3E}">
        <p14:creationId xmlns:p14="http://schemas.microsoft.com/office/powerpoint/2010/main" val="1605718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A9A1-F245-4F4B-8079-ECF26342745E}"/>
              </a:ext>
            </a:extLst>
          </p:cNvPr>
          <p:cNvSpPr>
            <a:spLocks noGrp="1"/>
          </p:cNvSpPr>
          <p:nvPr>
            <p:ph type="ctrTitle"/>
          </p:nvPr>
        </p:nvSpPr>
        <p:spPr/>
        <p:txBody>
          <a:bodyPr>
            <a:normAutofit/>
          </a:bodyPr>
          <a:lstStyle/>
          <a:p>
            <a:r>
              <a:rPr lang="en-US" sz="2000" dirty="0">
                <a:solidFill>
                  <a:srgbClr val="002060"/>
                </a:solidFill>
              </a:rPr>
              <a:t>Biomethane Knowledge Exchange, 1 June 2021</a:t>
            </a:r>
          </a:p>
        </p:txBody>
      </p:sp>
      <p:sp>
        <p:nvSpPr>
          <p:cNvPr id="3" name="Subtitle 2">
            <a:extLst>
              <a:ext uri="{FF2B5EF4-FFF2-40B4-BE49-F238E27FC236}">
                <a16:creationId xmlns:a16="http://schemas.microsoft.com/office/drawing/2014/main" id="{49484CDB-E000-D541-9841-2CB8856A612A}"/>
              </a:ext>
            </a:extLst>
          </p:cNvPr>
          <p:cNvSpPr>
            <a:spLocks noGrp="1"/>
          </p:cNvSpPr>
          <p:nvPr>
            <p:ph type="subTitle" idx="1"/>
          </p:nvPr>
        </p:nvSpPr>
        <p:spPr/>
        <p:txBody>
          <a:bodyPr>
            <a:normAutofit/>
          </a:bodyPr>
          <a:lstStyle/>
          <a:p>
            <a:endParaRPr lang="en-US" sz="4000" dirty="0"/>
          </a:p>
          <a:p>
            <a:r>
              <a:rPr lang="en-US" sz="4000" dirty="0"/>
              <a:t>PJ McCarthy, CEO, RGFI</a:t>
            </a:r>
          </a:p>
        </p:txBody>
      </p:sp>
      <p:pic>
        <p:nvPicPr>
          <p:cNvPr id="5" name="Picture 4">
            <a:extLst>
              <a:ext uri="{FF2B5EF4-FFF2-40B4-BE49-F238E27FC236}">
                <a16:creationId xmlns:a16="http://schemas.microsoft.com/office/drawing/2014/main" id="{83CCDEB7-20E5-054A-B340-B28898F0D668}"/>
              </a:ext>
            </a:extLst>
          </p:cNvPr>
          <p:cNvPicPr>
            <a:picLocks noChangeAspect="1"/>
          </p:cNvPicPr>
          <p:nvPr/>
        </p:nvPicPr>
        <p:blipFill>
          <a:blip r:embed="rId3"/>
          <a:stretch>
            <a:fillRect/>
          </a:stretch>
        </p:blipFill>
        <p:spPr>
          <a:xfrm>
            <a:off x="367990" y="-152133"/>
            <a:ext cx="4571445" cy="2994296"/>
          </a:xfrm>
          <a:prstGeom prst="rect">
            <a:avLst/>
          </a:prstGeom>
        </p:spPr>
      </p:pic>
      <p:pic>
        <p:nvPicPr>
          <p:cNvPr id="7" name="Picture 6">
            <a:extLst>
              <a:ext uri="{FF2B5EF4-FFF2-40B4-BE49-F238E27FC236}">
                <a16:creationId xmlns:a16="http://schemas.microsoft.com/office/drawing/2014/main" id="{7A548F99-6058-3A4A-8CB2-7226E740D70D}"/>
              </a:ext>
            </a:extLst>
          </p:cNvPr>
          <p:cNvPicPr>
            <a:picLocks noChangeAspect="1"/>
          </p:cNvPicPr>
          <p:nvPr/>
        </p:nvPicPr>
        <p:blipFill>
          <a:blip r:embed="rId4"/>
          <a:stretch>
            <a:fillRect/>
          </a:stretch>
        </p:blipFill>
        <p:spPr>
          <a:xfrm>
            <a:off x="6266984" y="347612"/>
            <a:ext cx="5728565" cy="1737665"/>
          </a:xfrm>
          <a:prstGeom prst="rect">
            <a:avLst/>
          </a:prstGeom>
        </p:spPr>
      </p:pic>
    </p:spTree>
    <p:extLst>
      <p:ext uri="{BB962C8B-B14F-4D97-AF65-F5344CB8AC3E}">
        <p14:creationId xmlns:p14="http://schemas.microsoft.com/office/powerpoint/2010/main" val="254078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A9A1-F245-4F4B-8079-ECF26342745E}"/>
              </a:ext>
            </a:extLst>
          </p:cNvPr>
          <p:cNvSpPr>
            <a:spLocks noGrp="1"/>
          </p:cNvSpPr>
          <p:nvPr>
            <p:ph type="ctrTitle"/>
          </p:nvPr>
        </p:nvSpPr>
        <p:spPr>
          <a:xfrm>
            <a:off x="1398740" y="793490"/>
            <a:ext cx="9144000" cy="706437"/>
          </a:xfrm>
        </p:spPr>
        <p:txBody>
          <a:bodyPr>
            <a:normAutofit/>
          </a:bodyPr>
          <a:lstStyle/>
          <a:p>
            <a:r>
              <a:rPr lang="en-US" sz="3200" dirty="0">
                <a:solidFill>
                  <a:srgbClr val="002060"/>
                </a:solidFill>
              </a:rPr>
              <a:t>IRELAND ROADMAP </a:t>
            </a:r>
            <a:r>
              <a:rPr lang="en-US" sz="3200" b="1" dirty="0">
                <a:solidFill>
                  <a:schemeClr val="accent6">
                    <a:lumMod val="50000"/>
                  </a:schemeClr>
                </a:solidFill>
              </a:rPr>
              <a:t>- ELEMENTS TO 2030</a:t>
            </a:r>
          </a:p>
        </p:txBody>
      </p:sp>
      <p:sp>
        <p:nvSpPr>
          <p:cNvPr id="3" name="Subtitle 2">
            <a:extLst>
              <a:ext uri="{FF2B5EF4-FFF2-40B4-BE49-F238E27FC236}">
                <a16:creationId xmlns:a16="http://schemas.microsoft.com/office/drawing/2014/main" id="{49484CDB-E000-D541-9841-2CB8856A612A}"/>
              </a:ext>
            </a:extLst>
          </p:cNvPr>
          <p:cNvSpPr>
            <a:spLocks noGrp="1"/>
          </p:cNvSpPr>
          <p:nvPr>
            <p:ph type="subTitle" idx="1"/>
          </p:nvPr>
        </p:nvSpPr>
        <p:spPr>
          <a:xfrm>
            <a:off x="1523999" y="1661429"/>
            <a:ext cx="9799529" cy="4914736"/>
          </a:xfrm>
        </p:spPr>
        <p:txBody>
          <a:bodyPr>
            <a:normAutofit fontScale="47500" lnSpcReduction="20000"/>
          </a:bodyPr>
          <a:lstStyle/>
          <a:p>
            <a:r>
              <a:rPr lang="en-GB" sz="2900" b="1" dirty="0"/>
              <a:t> </a:t>
            </a:r>
            <a:endParaRPr lang="en-GB" sz="2900" dirty="0"/>
          </a:p>
          <a:p>
            <a:pPr marL="457200" lvl="0" indent="-457200" algn="l">
              <a:buFont typeface="STIXGeneral-Regular" pitchFamily="2" charset="2"/>
              <a:buChar char="⎯"/>
            </a:pPr>
            <a:r>
              <a:rPr lang="en-GB" sz="3300" dirty="0"/>
              <a:t>Announcement  of a </a:t>
            </a:r>
            <a:r>
              <a:rPr lang="en-GB" sz="3300" b="1" dirty="0"/>
              <a:t>Renewable Heat Fuel Obli</a:t>
            </a:r>
            <a:r>
              <a:rPr lang="en-GB" sz="3300" dirty="0"/>
              <a:t>gation scheme, implementation by </a:t>
            </a:r>
            <a:r>
              <a:rPr lang="en-GB" sz="3300" b="1" dirty="0"/>
              <a:t>2023</a:t>
            </a:r>
            <a:r>
              <a:rPr lang="en-GB" sz="3300" dirty="0"/>
              <a:t>.</a:t>
            </a:r>
          </a:p>
          <a:p>
            <a:pPr marL="457200" lvl="0" indent="-457200" algn="l">
              <a:buFont typeface="STIXGeneral-Regular" pitchFamily="2" charset="2"/>
              <a:buChar char="⎯"/>
            </a:pPr>
            <a:r>
              <a:rPr lang="en-GB" sz="3300" b="1" dirty="0"/>
              <a:t>Increasing price of carbon</a:t>
            </a:r>
            <a:r>
              <a:rPr lang="en-GB" sz="3300" dirty="0"/>
              <a:t>, EAU,  (REGATRACE workshop participants ranked a higher carbon price tax above exchequer funding and other tax incentives). </a:t>
            </a:r>
          </a:p>
          <a:p>
            <a:pPr marL="457200" lvl="0" indent="-457200" algn="l">
              <a:buFont typeface="STIXGeneral-Regular" pitchFamily="2" charset="2"/>
              <a:buChar char="⎯"/>
            </a:pPr>
            <a:r>
              <a:rPr lang="en-GB" sz="3300" dirty="0"/>
              <a:t>Government support with matched </a:t>
            </a:r>
            <a:r>
              <a:rPr lang="en-GB" sz="3300" b="1" dirty="0"/>
              <a:t>capital funding </a:t>
            </a:r>
            <a:r>
              <a:rPr lang="en-GB" sz="3300" dirty="0"/>
              <a:t>of 50%</a:t>
            </a:r>
          </a:p>
          <a:p>
            <a:pPr marL="457200" lvl="0" indent="-457200" algn="l">
              <a:buFont typeface="STIXGeneral-Regular" pitchFamily="2" charset="2"/>
              <a:buChar char="⎯"/>
            </a:pPr>
            <a:r>
              <a:rPr lang="en-GB" sz="3300" dirty="0"/>
              <a:t>Consultation with industry on the </a:t>
            </a:r>
            <a:r>
              <a:rPr lang="en-GB" sz="3300" b="1" dirty="0"/>
              <a:t>optimum economic structure </a:t>
            </a:r>
            <a:r>
              <a:rPr lang="en-GB" sz="3300" dirty="0"/>
              <a:t>for national carbon.</a:t>
            </a:r>
          </a:p>
          <a:p>
            <a:pPr marL="457200" lvl="0" indent="-457200" algn="l">
              <a:buFont typeface="STIXGeneral-Regular" pitchFamily="2" charset="2"/>
              <a:buChar char="⎯"/>
            </a:pPr>
            <a:r>
              <a:rPr lang="en-GB" sz="3300" dirty="0"/>
              <a:t>The  </a:t>
            </a:r>
            <a:r>
              <a:rPr lang="en-GB" sz="3300" b="1" dirty="0"/>
              <a:t>Renewable</a:t>
            </a:r>
            <a:r>
              <a:rPr lang="en-GB" sz="3300" dirty="0"/>
              <a:t> </a:t>
            </a:r>
            <a:r>
              <a:rPr lang="en-GB" sz="3300" b="1" dirty="0"/>
              <a:t>Gas Registry </a:t>
            </a:r>
            <a:r>
              <a:rPr lang="en-GB" sz="3300" dirty="0"/>
              <a:t>– Government to sign off on the Statutory Instrument on appointing GNI as the operator the Renewable Registry .</a:t>
            </a:r>
          </a:p>
          <a:p>
            <a:pPr marL="457200" lvl="0" indent="-457200" algn="l">
              <a:buFont typeface="STIXGeneral-Regular" pitchFamily="2" charset="2"/>
              <a:buChar char="⎯"/>
            </a:pPr>
            <a:r>
              <a:rPr lang="en-GB" sz="3300" dirty="0"/>
              <a:t>AD biomethane can deliver cross sectoral benefits in </a:t>
            </a:r>
            <a:r>
              <a:rPr lang="en-GB" sz="3300" b="1" dirty="0"/>
              <a:t>decarbonising </a:t>
            </a:r>
            <a:r>
              <a:rPr lang="en-GB" sz="3300" dirty="0"/>
              <a:t>agriculture, food production, manufacturing and processing and transport, while being a central enabler for </a:t>
            </a:r>
            <a:r>
              <a:rPr lang="en-GB" sz="3300" b="1" dirty="0"/>
              <a:t>circular bio economy</a:t>
            </a:r>
            <a:r>
              <a:rPr lang="en-GB" sz="3300" dirty="0"/>
              <a:t>.</a:t>
            </a:r>
          </a:p>
          <a:p>
            <a:pPr marL="457200" lvl="0" indent="-457200" algn="l">
              <a:buFont typeface="STIXGeneral-Regular" pitchFamily="2" charset="2"/>
              <a:buChar char="⎯"/>
            </a:pPr>
            <a:r>
              <a:rPr lang="en-GB" sz="3300" b="1" dirty="0"/>
              <a:t>Research, knowledge and information transfe</a:t>
            </a:r>
            <a:r>
              <a:rPr lang="en-GB" sz="3300" dirty="0"/>
              <a:t>r especially in relation to co-products such as grass biorefining (protein extraction), bio-fertilisers and soil carbon sequestration and climate neutral farms.</a:t>
            </a:r>
          </a:p>
          <a:p>
            <a:pPr marL="457200" lvl="0" indent="-457200" algn="l">
              <a:buFont typeface="STIXGeneral-Regular" pitchFamily="2" charset="2"/>
              <a:buChar char="⎯"/>
            </a:pPr>
            <a:r>
              <a:rPr lang="en-GB" sz="3300" b="1" dirty="0"/>
              <a:t>Greater public awareness </a:t>
            </a:r>
            <a:r>
              <a:rPr lang="en-GB" sz="3300" dirty="0"/>
              <a:t>of the opportunity to decarbonise and sustainable carbon cycles and the associated environmental benefits. </a:t>
            </a:r>
          </a:p>
          <a:p>
            <a:pPr marL="457200" indent="-457200" algn="l">
              <a:buFont typeface="STIXGeneral-Regular" pitchFamily="2" charset="2"/>
              <a:buChar char="⎯"/>
            </a:pPr>
            <a:r>
              <a:rPr lang="en-GB" sz="3300" dirty="0"/>
              <a:t>Biomethane  as part of </a:t>
            </a:r>
            <a:r>
              <a:rPr lang="en-GB" sz="3300" b="1" dirty="0"/>
              <a:t>an Integrated Energy System </a:t>
            </a:r>
            <a:r>
              <a:rPr lang="en-GB" sz="3300" dirty="0"/>
              <a:t>(renewable) energy portfolio in Ireland.</a:t>
            </a:r>
          </a:p>
          <a:p>
            <a:pPr marL="457200" indent="-457200" algn="l">
              <a:buFont typeface="STIXGeneral-Regular" pitchFamily="2" charset="2"/>
              <a:buChar char="⎯"/>
            </a:pPr>
            <a:r>
              <a:rPr lang="en-GB" sz="3300" b="1" dirty="0"/>
              <a:t>Other bio-based products</a:t>
            </a:r>
            <a:r>
              <a:rPr lang="en-GB" sz="3300" dirty="0"/>
              <a:t>, such as </a:t>
            </a:r>
            <a:r>
              <a:rPr lang="en-GB" sz="3300" dirty="0" err="1"/>
              <a:t>bioactives</a:t>
            </a:r>
            <a:r>
              <a:rPr lang="en-GB" sz="3300" dirty="0"/>
              <a:t> and </a:t>
            </a:r>
            <a:r>
              <a:rPr lang="en-GB" sz="3300" dirty="0" err="1"/>
              <a:t>biostimulants</a:t>
            </a:r>
            <a:r>
              <a:rPr lang="en-GB" sz="3300" dirty="0"/>
              <a:t> promoting  technological solutions for carbon capture and use (CCU) and the production of sustainable advance biofuels  or other non-fossil based food, feed or carbon products. </a:t>
            </a:r>
            <a:endParaRPr lang="en-US" sz="3300" dirty="0"/>
          </a:p>
        </p:txBody>
      </p:sp>
      <p:pic>
        <p:nvPicPr>
          <p:cNvPr id="5" name="Picture 4">
            <a:extLst>
              <a:ext uri="{FF2B5EF4-FFF2-40B4-BE49-F238E27FC236}">
                <a16:creationId xmlns:a16="http://schemas.microsoft.com/office/drawing/2014/main" id="{83CCDEB7-20E5-054A-B340-B28898F0D668}"/>
              </a:ext>
            </a:extLst>
          </p:cNvPr>
          <p:cNvPicPr>
            <a:picLocks noChangeAspect="1"/>
          </p:cNvPicPr>
          <p:nvPr/>
        </p:nvPicPr>
        <p:blipFill>
          <a:blip r:embed="rId2"/>
          <a:stretch>
            <a:fillRect/>
          </a:stretch>
        </p:blipFill>
        <p:spPr>
          <a:xfrm>
            <a:off x="492970" y="-43104"/>
            <a:ext cx="1811539" cy="1186558"/>
          </a:xfrm>
          <a:prstGeom prst="rect">
            <a:avLst/>
          </a:prstGeom>
        </p:spPr>
      </p:pic>
      <p:pic>
        <p:nvPicPr>
          <p:cNvPr id="7" name="Picture 6">
            <a:extLst>
              <a:ext uri="{FF2B5EF4-FFF2-40B4-BE49-F238E27FC236}">
                <a16:creationId xmlns:a16="http://schemas.microsoft.com/office/drawing/2014/main" id="{7A548F99-6058-3A4A-8CB2-7226E740D70D}"/>
              </a:ext>
            </a:extLst>
          </p:cNvPr>
          <p:cNvPicPr>
            <a:picLocks noChangeAspect="1"/>
          </p:cNvPicPr>
          <p:nvPr/>
        </p:nvPicPr>
        <p:blipFill>
          <a:blip r:embed="rId3"/>
          <a:stretch>
            <a:fillRect/>
          </a:stretch>
        </p:blipFill>
        <p:spPr>
          <a:xfrm>
            <a:off x="9219156" y="-43104"/>
            <a:ext cx="2861332" cy="867938"/>
          </a:xfrm>
          <a:prstGeom prst="rect">
            <a:avLst/>
          </a:prstGeom>
        </p:spPr>
      </p:pic>
    </p:spTree>
    <p:extLst>
      <p:ext uri="{BB962C8B-B14F-4D97-AF65-F5344CB8AC3E}">
        <p14:creationId xmlns:p14="http://schemas.microsoft.com/office/powerpoint/2010/main" val="1983430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A9A1-F245-4F4B-8079-ECF26342745E}"/>
              </a:ext>
            </a:extLst>
          </p:cNvPr>
          <p:cNvSpPr>
            <a:spLocks noGrp="1"/>
          </p:cNvSpPr>
          <p:nvPr>
            <p:ph type="ctrTitle"/>
          </p:nvPr>
        </p:nvSpPr>
        <p:spPr/>
        <p:txBody>
          <a:bodyPr>
            <a:normAutofit/>
          </a:bodyPr>
          <a:lstStyle/>
          <a:p>
            <a:br>
              <a:rPr lang="en-US" sz="3200" dirty="0">
                <a:solidFill>
                  <a:srgbClr val="002060"/>
                </a:solidFill>
              </a:rPr>
            </a:br>
            <a:endParaRPr lang="en-US" sz="3200" dirty="0">
              <a:solidFill>
                <a:srgbClr val="002060"/>
              </a:solidFill>
            </a:endParaRPr>
          </a:p>
        </p:txBody>
      </p:sp>
      <p:sp>
        <p:nvSpPr>
          <p:cNvPr id="3" name="Subtitle 2">
            <a:extLst>
              <a:ext uri="{FF2B5EF4-FFF2-40B4-BE49-F238E27FC236}">
                <a16:creationId xmlns:a16="http://schemas.microsoft.com/office/drawing/2014/main" id="{49484CDB-E000-D541-9841-2CB8856A612A}"/>
              </a:ext>
            </a:extLst>
          </p:cNvPr>
          <p:cNvSpPr>
            <a:spLocks noGrp="1"/>
          </p:cNvSpPr>
          <p:nvPr>
            <p:ph type="subTitle" idx="1"/>
          </p:nvPr>
        </p:nvSpPr>
        <p:spPr/>
        <p:txBody>
          <a:bodyPr>
            <a:normAutofit/>
          </a:bodyPr>
          <a:lstStyle/>
          <a:p>
            <a:endParaRPr lang="en-US" dirty="0"/>
          </a:p>
          <a:p>
            <a:endParaRPr lang="en-US" dirty="0"/>
          </a:p>
        </p:txBody>
      </p:sp>
      <p:pic>
        <p:nvPicPr>
          <p:cNvPr id="5" name="Picture 4">
            <a:extLst>
              <a:ext uri="{FF2B5EF4-FFF2-40B4-BE49-F238E27FC236}">
                <a16:creationId xmlns:a16="http://schemas.microsoft.com/office/drawing/2014/main" id="{83CCDEB7-20E5-054A-B340-B28898F0D668}"/>
              </a:ext>
            </a:extLst>
          </p:cNvPr>
          <p:cNvPicPr>
            <a:picLocks noChangeAspect="1"/>
          </p:cNvPicPr>
          <p:nvPr/>
        </p:nvPicPr>
        <p:blipFill>
          <a:blip r:embed="rId2"/>
          <a:stretch>
            <a:fillRect/>
          </a:stretch>
        </p:blipFill>
        <p:spPr>
          <a:xfrm>
            <a:off x="367990" y="-163150"/>
            <a:ext cx="2360155" cy="1545901"/>
          </a:xfrm>
          <a:prstGeom prst="rect">
            <a:avLst/>
          </a:prstGeom>
        </p:spPr>
      </p:pic>
      <p:pic>
        <p:nvPicPr>
          <p:cNvPr id="7" name="Picture 6">
            <a:extLst>
              <a:ext uri="{FF2B5EF4-FFF2-40B4-BE49-F238E27FC236}">
                <a16:creationId xmlns:a16="http://schemas.microsoft.com/office/drawing/2014/main" id="{7A548F99-6058-3A4A-8CB2-7226E740D70D}"/>
              </a:ext>
            </a:extLst>
          </p:cNvPr>
          <p:cNvPicPr>
            <a:picLocks noChangeAspect="1"/>
          </p:cNvPicPr>
          <p:nvPr/>
        </p:nvPicPr>
        <p:blipFill>
          <a:blip r:embed="rId3"/>
          <a:stretch>
            <a:fillRect/>
          </a:stretch>
        </p:blipFill>
        <p:spPr>
          <a:xfrm>
            <a:off x="8541834" y="-43104"/>
            <a:ext cx="3538654" cy="1073392"/>
          </a:xfrm>
          <a:prstGeom prst="rect">
            <a:avLst/>
          </a:prstGeom>
        </p:spPr>
      </p:pic>
      <p:sp>
        <p:nvSpPr>
          <p:cNvPr id="4" name="TextBox 3">
            <a:extLst>
              <a:ext uri="{FF2B5EF4-FFF2-40B4-BE49-F238E27FC236}">
                <a16:creationId xmlns:a16="http://schemas.microsoft.com/office/drawing/2014/main" id="{8E74FF20-D155-8347-A631-CCE73976FBBE}"/>
              </a:ext>
            </a:extLst>
          </p:cNvPr>
          <p:cNvSpPr txBox="1"/>
          <p:nvPr/>
        </p:nvSpPr>
        <p:spPr>
          <a:xfrm>
            <a:off x="2560321" y="2196093"/>
            <a:ext cx="7379745" cy="4647426"/>
          </a:xfrm>
          <a:prstGeom prst="rect">
            <a:avLst/>
          </a:prstGeom>
          <a:noFill/>
        </p:spPr>
        <p:txBody>
          <a:bodyPr wrap="square" rtlCol="0">
            <a:spAutoFit/>
          </a:bodyPr>
          <a:lstStyle/>
          <a:p>
            <a:pPr algn="ctr"/>
            <a:r>
              <a:rPr lang="en-US" sz="2400" dirty="0"/>
              <a:t>The Ireland Biomethane Roadmap can be downloaded on</a:t>
            </a:r>
          </a:p>
          <a:p>
            <a:pPr algn="ctr"/>
            <a:endParaRPr lang="en-US" sz="2400" dirty="0"/>
          </a:p>
          <a:p>
            <a:pPr algn="ctr"/>
            <a:r>
              <a:rPr lang="en-US" sz="2400" b="1" dirty="0" err="1">
                <a:solidFill>
                  <a:schemeClr val="accent6">
                    <a:lumMod val="75000"/>
                  </a:schemeClr>
                </a:solidFill>
              </a:rPr>
              <a:t>www.renewablegasforum.com</a:t>
            </a:r>
            <a:endParaRPr lang="en-US" sz="2400" dirty="0"/>
          </a:p>
          <a:p>
            <a:endParaRPr lang="en-US" sz="2400" dirty="0"/>
          </a:p>
          <a:p>
            <a:endParaRPr lang="en-US" sz="2400" dirty="0"/>
          </a:p>
          <a:p>
            <a:pPr algn="ctr"/>
            <a:r>
              <a:rPr lang="en-US" dirty="0"/>
              <a:t>Save the Date</a:t>
            </a:r>
          </a:p>
          <a:p>
            <a:pPr algn="ctr"/>
            <a:r>
              <a:rPr lang="en-US" sz="3200" dirty="0"/>
              <a:t>Ireland Biomethane Conference 2022 </a:t>
            </a:r>
          </a:p>
          <a:p>
            <a:pPr algn="ctr"/>
            <a:endParaRPr lang="en-US" dirty="0"/>
          </a:p>
          <a:p>
            <a:pPr algn="ctr"/>
            <a:r>
              <a:rPr lang="en-US" b="1" dirty="0">
                <a:solidFill>
                  <a:schemeClr val="accent6">
                    <a:lumMod val="75000"/>
                  </a:schemeClr>
                </a:solidFill>
              </a:rPr>
              <a:t>9 and 10</a:t>
            </a:r>
            <a:r>
              <a:rPr lang="en-US" b="1" baseline="30000" dirty="0">
                <a:solidFill>
                  <a:schemeClr val="accent6">
                    <a:lumMod val="75000"/>
                  </a:schemeClr>
                </a:solidFill>
              </a:rPr>
              <a:t>th </a:t>
            </a:r>
            <a:r>
              <a:rPr lang="en-US" b="1" dirty="0">
                <a:solidFill>
                  <a:schemeClr val="accent6">
                    <a:lumMod val="75000"/>
                  </a:schemeClr>
                </a:solidFill>
              </a:rPr>
              <a:t>November, Clontarf Castle Hotel</a:t>
            </a:r>
          </a:p>
          <a:p>
            <a:r>
              <a:rPr lang="en-US" dirty="0"/>
              <a:t> </a:t>
            </a:r>
          </a:p>
          <a:p>
            <a:r>
              <a:rPr lang="en-US" dirty="0"/>
              <a:t> </a:t>
            </a:r>
          </a:p>
          <a:p>
            <a:pPr algn="ctr"/>
            <a:r>
              <a:rPr lang="en-US" dirty="0"/>
              <a:t>THANK-YOU</a:t>
            </a:r>
          </a:p>
          <a:p>
            <a:endParaRPr lang="en-US" dirty="0"/>
          </a:p>
          <a:p>
            <a:endParaRPr lang="en-US" dirty="0"/>
          </a:p>
        </p:txBody>
      </p:sp>
    </p:spTree>
    <p:extLst>
      <p:ext uri="{BB962C8B-B14F-4D97-AF65-F5344CB8AC3E}">
        <p14:creationId xmlns:p14="http://schemas.microsoft.com/office/powerpoint/2010/main" val="1060421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60632-18E9-024A-B0FE-3DB87B5550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FF4EA7-9636-A449-B55C-7164801BE93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66977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A9A1-F245-4F4B-8079-ECF26342745E}"/>
              </a:ext>
            </a:extLst>
          </p:cNvPr>
          <p:cNvSpPr>
            <a:spLocks noGrp="1"/>
          </p:cNvSpPr>
          <p:nvPr>
            <p:ph type="ctrTitle"/>
          </p:nvPr>
        </p:nvSpPr>
        <p:spPr>
          <a:xfrm>
            <a:off x="1519825" y="2055775"/>
            <a:ext cx="9144000" cy="3650962"/>
          </a:xfrm>
        </p:spPr>
        <p:txBody>
          <a:bodyPr>
            <a:normAutofit fontScale="90000"/>
          </a:bodyPr>
          <a:lstStyle/>
          <a:p>
            <a:r>
              <a:rPr lang="en-US" sz="4000" dirty="0">
                <a:solidFill>
                  <a:srgbClr val="002060"/>
                </a:solidFill>
              </a:rPr>
              <a:t>REGATRACE  in Ireland</a:t>
            </a:r>
            <a:br>
              <a:rPr lang="en-US" sz="4000" dirty="0">
                <a:solidFill>
                  <a:srgbClr val="002060"/>
                </a:solidFill>
              </a:rPr>
            </a:br>
            <a:br>
              <a:rPr lang="en-US" sz="4000" dirty="0">
                <a:solidFill>
                  <a:srgbClr val="002060"/>
                </a:solidFill>
              </a:rPr>
            </a:br>
            <a:r>
              <a:rPr lang="en-US" sz="2700" dirty="0">
                <a:solidFill>
                  <a:srgbClr val="002060"/>
                </a:solidFill>
              </a:rPr>
              <a:t>RGFI country partner and host</a:t>
            </a:r>
            <a:br>
              <a:rPr lang="en-US" sz="2700" dirty="0">
                <a:solidFill>
                  <a:srgbClr val="002060"/>
                </a:solidFill>
              </a:rPr>
            </a:br>
            <a:r>
              <a:rPr lang="en-US" sz="2700" dirty="0">
                <a:solidFill>
                  <a:srgbClr val="002060"/>
                </a:solidFill>
              </a:rPr>
              <a:t>Target Country for biomethane development</a:t>
            </a:r>
            <a:br>
              <a:rPr lang="en-US" sz="2700" dirty="0">
                <a:solidFill>
                  <a:srgbClr val="002060"/>
                </a:solidFill>
              </a:rPr>
            </a:br>
            <a:br>
              <a:rPr lang="en-US" sz="2700" dirty="0">
                <a:solidFill>
                  <a:srgbClr val="002060"/>
                </a:solidFill>
              </a:rPr>
            </a:br>
            <a:r>
              <a:rPr lang="en-US" sz="2700" dirty="0">
                <a:solidFill>
                  <a:srgbClr val="002060"/>
                </a:solidFill>
              </a:rPr>
              <a:t> 4 workshop events – April 2021, July 2021, Dec 2021</a:t>
            </a:r>
            <a:br>
              <a:rPr lang="en-US" sz="2700" dirty="0">
                <a:solidFill>
                  <a:srgbClr val="002060"/>
                </a:solidFill>
              </a:rPr>
            </a:br>
            <a:br>
              <a:rPr lang="en-US" sz="4000" dirty="0">
                <a:solidFill>
                  <a:srgbClr val="002060"/>
                </a:solidFill>
              </a:rPr>
            </a:br>
            <a:r>
              <a:rPr lang="en-US" sz="2400" dirty="0">
                <a:solidFill>
                  <a:srgbClr val="002060"/>
                </a:solidFill>
              </a:rPr>
              <a:t>Over 100 people from over 60 </a:t>
            </a:r>
            <a:r>
              <a:rPr lang="en-US" sz="2400" dirty="0" err="1">
                <a:solidFill>
                  <a:srgbClr val="002060"/>
                </a:solidFill>
              </a:rPr>
              <a:t>organisations</a:t>
            </a:r>
            <a:r>
              <a:rPr lang="en-US" sz="2400" dirty="0">
                <a:solidFill>
                  <a:srgbClr val="002060"/>
                </a:solidFill>
              </a:rPr>
              <a:t> directly engaged</a:t>
            </a:r>
            <a:br>
              <a:rPr lang="en-US" sz="2400" dirty="0">
                <a:solidFill>
                  <a:srgbClr val="002060"/>
                </a:solidFill>
              </a:rPr>
            </a:br>
            <a:br>
              <a:rPr lang="en-US" sz="2400" dirty="0">
                <a:solidFill>
                  <a:srgbClr val="002060"/>
                </a:solidFill>
              </a:rPr>
            </a:br>
            <a:r>
              <a:rPr lang="en-US" sz="2400" dirty="0">
                <a:solidFill>
                  <a:srgbClr val="002060"/>
                </a:solidFill>
              </a:rPr>
              <a:t>Government, Academia, Consultants</a:t>
            </a:r>
            <a:r>
              <a:rPr lang="en-US" sz="3200" dirty="0">
                <a:solidFill>
                  <a:srgbClr val="002060"/>
                </a:solidFill>
              </a:rPr>
              <a:t>, </a:t>
            </a:r>
            <a:r>
              <a:rPr lang="en-US" sz="2400" dirty="0">
                <a:solidFill>
                  <a:srgbClr val="002060"/>
                </a:solidFill>
              </a:rPr>
              <a:t>Technical, Industry </a:t>
            </a:r>
          </a:p>
        </p:txBody>
      </p:sp>
      <p:pic>
        <p:nvPicPr>
          <p:cNvPr id="5" name="Picture 4">
            <a:extLst>
              <a:ext uri="{FF2B5EF4-FFF2-40B4-BE49-F238E27FC236}">
                <a16:creationId xmlns:a16="http://schemas.microsoft.com/office/drawing/2014/main" id="{83CCDEB7-20E5-054A-B340-B28898F0D668}"/>
              </a:ext>
            </a:extLst>
          </p:cNvPr>
          <p:cNvPicPr>
            <a:picLocks noChangeAspect="1"/>
          </p:cNvPicPr>
          <p:nvPr/>
        </p:nvPicPr>
        <p:blipFill>
          <a:blip r:embed="rId2"/>
          <a:stretch>
            <a:fillRect/>
          </a:stretch>
        </p:blipFill>
        <p:spPr>
          <a:xfrm>
            <a:off x="356973" y="-43104"/>
            <a:ext cx="1746033" cy="1143651"/>
          </a:xfrm>
          <a:prstGeom prst="rect">
            <a:avLst/>
          </a:prstGeom>
        </p:spPr>
      </p:pic>
      <p:pic>
        <p:nvPicPr>
          <p:cNvPr id="7" name="Picture 6">
            <a:extLst>
              <a:ext uri="{FF2B5EF4-FFF2-40B4-BE49-F238E27FC236}">
                <a16:creationId xmlns:a16="http://schemas.microsoft.com/office/drawing/2014/main" id="{7A548F99-6058-3A4A-8CB2-7226E740D70D}"/>
              </a:ext>
            </a:extLst>
          </p:cNvPr>
          <p:cNvPicPr>
            <a:picLocks noChangeAspect="1"/>
          </p:cNvPicPr>
          <p:nvPr/>
        </p:nvPicPr>
        <p:blipFill>
          <a:blip r:embed="rId3"/>
          <a:stretch>
            <a:fillRect/>
          </a:stretch>
        </p:blipFill>
        <p:spPr>
          <a:xfrm>
            <a:off x="9686588" y="-43104"/>
            <a:ext cx="2393900" cy="726150"/>
          </a:xfrm>
          <a:prstGeom prst="rect">
            <a:avLst/>
          </a:prstGeom>
        </p:spPr>
      </p:pic>
    </p:spTree>
    <p:extLst>
      <p:ext uri="{BB962C8B-B14F-4D97-AF65-F5344CB8AC3E}">
        <p14:creationId xmlns:p14="http://schemas.microsoft.com/office/powerpoint/2010/main" val="46582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A9A1-F245-4F4B-8079-ECF26342745E}"/>
              </a:ext>
            </a:extLst>
          </p:cNvPr>
          <p:cNvSpPr>
            <a:spLocks noGrp="1"/>
          </p:cNvSpPr>
          <p:nvPr>
            <p:ph type="ctrTitle"/>
          </p:nvPr>
        </p:nvSpPr>
        <p:spPr>
          <a:xfrm>
            <a:off x="738131" y="1122363"/>
            <a:ext cx="10685606" cy="852133"/>
          </a:xfrm>
        </p:spPr>
        <p:txBody>
          <a:bodyPr>
            <a:normAutofit fontScale="90000"/>
          </a:bodyPr>
          <a:lstStyle/>
          <a:p>
            <a:r>
              <a:rPr lang="en-US" sz="2800" dirty="0">
                <a:solidFill>
                  <a:srgbClr val="002060"/>
                </a:solidFill>
              </a:rPr>
              <a:t>Our thanks go to those who presented at these workshops, including today </a:t>
            </a:r>
          </a:p>
        </p:txBody>
      </p:sp>
      <p:pic>
        <p:nvPicPr>
          <p:cNvPr id="5" name="Picture 4">
            <a:extLst>
              <a:ext uri="{FF2B5EF4-FFF2-40B4-BE49-F238E27FC236}">
                <a16:creationId xmlns:a16="http://schemas.microsoft.com/office/drawing/2014/main" id="{83CCDEB7-20E5-054A-B340-B28898F0D668}"/>
              </a:ext>
            </a:extLst>
          </p:cNvPr>
          <p:cNvPicPr>
            <a:picLocks noChangeAspect="1"/>
          </p:cNvPicPr>
          <p:nvPr/>
        </p:nvPicPr>
        <p:blipFill>
          <a:blip r:embed="rId2"/>
          <a:stretch>
            <a:fillRect/>
          </a:stretch>
        </p:blipFill>
        <p:spPr>
          <a:xfrm>
            <a:off x="367989" y="-35813"/>
            <a:ext cx="1628909" cy="1066935"/>
          </a:xfrm>
          <a:prstGeom prst="rect">
            <a:avLst/>
          </a:prstGeom>
        </p:spPr>
      </p:pic>
      <p:pic>
        <p:nvPicPr>
          <p:cNvPr id="7" name="Picture 6">
            <a:extLst>
              <a:ext uri="{FF2B5EF4-FFF2-40B4-BE49-F238E27FC236}">
                <a16:creationId xmlns:a16="http://schemas.microsoft.com/office/drawing/2014/main" id="{7A548F99-6058-3A4A-8CB2-7226E740D70D}"/>
              </a:ext>
            </a:extLst>
          </p:cNvPr>
          <p:cNvPicPr>
            <a:picLocks noChangeAspect="1"/>
          </p:cNvPicPr>
          <p:nvPr/>
        </p:nvPicPr>
        <p:blipFill>
          <a:blip r:embed="rId3"/>
          <a:stretch>
            <a:fillRect/>
          </a:stretch>
        </p:blipFill>
        <p:spPr>
          <a:xfrm>
            <a:off x="9543299" y="0"/>
            <a:ext cx="2537188" cy="769614"/>
          </a:xfrm>
          <a:prstGeom prst="rect">
            <a:avLst/>
          </a:prstGeom>
        </p:spPr>
      </p:pic>
      <p:pic>
        <p:nvPicPr>
          <p:cNvPr id="6" name="Picture 5">
            <a:extLst>
              <a:ext uri="{FF2B5EF4-FFF2-40B4-BE49-F238E27FC236}">
                <a16:creationId xmlns:a16="http://schemas.microsoft.com/office/drawing/2014/main" id="{4F1CA16D-5BE6-C746-9F0A-D9E73C3A27DE}"/>
              </a:ext>
            </a:extLst>
          </p:cNvPr>
          <p:cNvPicPr>
            <a:picLocks noChangeAspect="1"/>
          </p:cNvPicPr>
          <p:nvPr/>
        </p:nvPicPr>
        <p:blipFill>
          <a:blip r:embed="rId4"/>
          <a:stretch>
            <a:fillRect/>
          </a:stretch>
        </p:blipFill>
        <p:spPr>
          <a:xfrm>
            <a:off x="6364278" y="4090832"/>
            <a:ext cx="2453692" cy="1733903"/>
          </a:xfrm>
          <a:prstGeom prst="rect">
            <a:avLst/>
          </a:prstGeom>
        </p:spPr>
      </p:pic>
      <p:pic>
        <p:nvPicPr>
          <p:cNvPr id="9" name="Picture 8">
            <a:extLst>
              <a:ext uri="{FF2B5EF4-FFF2-40B4-BE49-F238E27FC236}">
                <a16:creationId xmlns:a16="http://schemas.microsoft.com/office/drawing/2014/main" id="{E59946B9-DF4F-8942-9C70-D7EDBD00DE05}"/>
              </a:ext>
            </a:extLst>
          </p:cNvPr>
          <p:cNvPicPr>
            <a:picLocks noChangeAspect="1"/>
          </p:cNvPicPr>
          <p:nvPr/>
        </p:nvPicPr>
        <p:blipFill>
          <a:blip r:embed="rId5"/>
          <a:stretch>
            <a:fillRect/>
          </a:stretch>
        </p:blipFill>
        <p:spPr>
          <a:xfrm>
            <a:off x="3189562" y="4872628"/>
            <a:ext cx="1665148" cy="613123"/>
          </a:xfrm>
          <a:prstGeom prst="rect">
            <a:avLst/>
          </a:prstGeom>
        </p:spPr>
      </p:pic>
      <p:pic>
        <p:nvPicPr>
          <p:cNvPr id="11" name="Picture 10">
            <a:extLst>
              <a:ext uri="{FF2B5EF4-FFF2-40B4-BE49-F238E27FC236}">
                <a16:creationId xmlns:a16="http://schemas.microsoft.com/office/drawing/2014/main" id="{59519532-3B4E-324A-8CE1-D5FEAD40BEEE}"/>
              </a:ext>
            </a:extLst>
          </p:cNvPr>
          <p:cNvPicPr>
            <a:picLocks noChangeAspect="1"/>
          </p:cNvPicPr>
          <p:nvPr/>
        </p:nvPicPr>
        <p:blipFill>
          <a:blip r:embed="rId6"/>
          <a:stretch>
            <a:fillRect/>
          </a:stretch>
        </p:blipFill>
        <p:spPr>
          <a:xfrm>
            <a:off x="4030006" y="2570853"/>
            <a:ext cx="1648973" cy="720744"/>
          </a:xfrm>
          <a:prstGeom prst="rect">
            <a:avLst/>
          </a:prstGeom>
        </p:spPr>
      </p:pic>
      <p:pic>
        <p:nvPicPr>
          <p:cNvPr id="13" name="Picture 12">
            <a:extLst>
              <a:ext uri="{FF2B5EF4-FFF2-40B4-BE49-F238E27FC236}">
                <a16:creationId xmlns:a16="http://schemas.microsoft.com/office/drawing/2014/main" id="{EC2F736B-E2D4-5540-817D-D3D9E4B2D585}"/>
              </a:ext>
            </a:extLst>
          </p:cNvPr>
          <p:cNvPicPr>
            <a:picLocks noChangeAspect="1"/>
          </p:cNvPicPr>
          <p:nvPr/>
        </p:nvPicPr>
        <p:blipFill>
          <a:blip r:embed="rId7"/>
          <a:stretch>
            <a:fillRect/>
          </a:stretch>
        </p:blipFill>
        <p:spPr>
          <a:xfrm>
            <a:off x="4155662" y="3814883"/>
            <a:ext cx="2935266" cy="709356"/>
          </a:xfrm>
          <a:prstGeom prst="rect">
            <a:avLst/>
          </a:prstGeom>
        </p:spPr>
      </p:pic>
      <p:pic>
        <p:nvPicPr>
          <p:cNvPr id="14" name="Picture 13">
            <a:extLst>
              <a:ext uri="{FF2B5EF4-FFF2-40B4-BE49-F238E27FC236}">
                <a16:creationId xmlns:a16="http://schemas.microsoft.com/office/drawing/2014/main" id="{F1FCAA94-1308-9649-B920-F2307942861D}"/>
              </a:ext>
            </a:extLst>
          </p:cNvPr>
          <p:cNvPicPr>
            <a:picLocks noChangeAspect="1"/>
          </p:cNvPicPr>
          <p:nvPr/>
        </p:nvPicPr>
        <p:blipFill>
          <a:blip r:embed="rId2"/>
          <a:stretch>
            <a:fillRect/>
          </a:stretch>
        </p:blipFill>
        <p:spPr>
          <a:xfrm>
            <a:off x="3225584" y="5463191"/>
            <a:ext cx="1628909" cy="1066935"/>
          </a:xfrm>
          <a:prstGeom prst="rect">
            <a:avLst/>
          </a:prstGeom>
        </p:spPr>
      </p:pic>
      <p:pic>
        <p:nvPicPr>
          <p:cNvPr id="16" name="Picture 15">
            <a:extLst>
              <a:ext uri="{FF2B5EF4-FFF2-40B4-BE49-F238E27FC236}">
                <a16:creationId xmlns:a16="http://schemas.microsoft.com/office/drawing/2014/main" id="{A97CE0E4-B015-D14E-9BFD-239EB8DBDB5F}"/>
              </a:ext>
            </a:extLst>
          </p:cNvPr>
          <p:cNvPicPr>
            <a:picLocks noChangeAspect="1"/>
          </p:cNvPicPr>
          <p:nvPr/>
        </p:nvPicPr>
        <p:blipFill>
          <a:blip r:embed="rId8"/>
          <a:stretch>
            <a:fillRect/>
          </a:stretch>
        </p:blipFill>
        <p:spPr>
          <a:xfrm>
            <a:off x="1182444" y="2791541"/>
            <a:ext cx="2199896" cy="658726"/>
          </a:xfrm>
          <a:prstGeom prst="rect">
            <a:avLst/>
          </a:prstGeom>
        </p:spPr>
      </p:pic>
      <p:pic>
        <p:nvPicPr>
          <p:cNvPr id="18" name="Picture 17">
            <a:extLst>
              <a:ext uri="{FF2B5EF4-FFF2-40B4-BE49-F238E27FC236}">
                <a16:creationId xmlns:a16="http://schemas.microsoft.com/office/drawing/2014/main" id="{E385F0F1-A022-BF4A-B095-F38E4A6C5E6E}"/>
              </a:ext>
            </a:extLst>
          </p:cNvPr>
          <p:cNvPicPr>
            <a:picLocks noChangeAspect="1"/>
          </p:cNvPicPr>
          <p:nvPr/>
        </p:nvPicPr>
        <p:blipFill>
          <a:blip r:embed="rId9"/>
          <a:stretch>
            <a:fillRect/>
          </a:stretch>
        </p:blipFill>
        <p:spPr>
          <a:xfrm>
            <a:off x="8998169" y="4933915"/>
            <a:ext cx="2243387" cy="1058552"/>
          </a:xfrm>
          <a:prstGeom prst="rect">
            <a:avLst/>
          </a:prstGeom>
        </p:spPr>
      </p:pic>
      <p:pic>
        <p:nvPicPr>
          <p:cNvPr id="20" name="Picture 19">
            <a:extLst>
              <a:ext uri="{FF2B5EF4-FFF2-40B4-BE49-F238E27FC236}">
                <a16:creationId xmlns:a16="http://schemas.microsoft.com/office/drawing/2014/main" id="{74435CA0-6692-6D49-B0D3-416EED03D98D}"/>
              </a:ext>
            </a:extLst>
          </p:cNvPr>
          <p:cNvPicPr>
            <a:picLocks noChangeAspect="1"/>
          </p:cNvPicPr>
          <p:nvPr/>
        </p:nvPicPr>
        <p:blipFill>
          <a:blip r:embed="rId10"/>
          <a:stretch>
            <a:fillRect/>
          </a:stretch>
        </p:blipFill>
        <p:spPr>
          <a:xfrm>
            <a:off x="9706372" y="4000568"/>
            <a:ext cx="1408980" cy="416212"/>
          </a:xfrm>
          <a:prstGeom prst="rect">
            <a:avLst/>
          </a:prstGeom>
        </p:spPr>
      </p:pic>
      <p:pic>
        <p:nvPicPr>
          <p:cNvPr id="22" name="Picture 21">
            <a:extLst>
              <a:ext uri="{FF2B5EF4-FFF2-40B4-BE49-F238E27FC236}">
                <a16:creationId xmlns:a16="http://schemas.microsoft.com/office/drawing/2014/main" id="{208FDC2E-E3BA-D244-B865-031989D07BC4}"/>
              </a:ext>
            </a:extLst>
          </p:cNvPr>
          <p:cNvPicPr>
            <a:picLocks noChangeAspect="1"/>
          </p:cNvPicPr>
          <p:nvPr/>
        </p:nvPicPr>
        <p:blipFill>
          <a:blip r:embed="rId11"/>
          <a:stretch>
            <a:fillRect/>
          </a:stretch>
        </p:blipFill>
        <p:spPr>
          <a:xfrm>
            <a:off x="5627847" y="5062140"/>
            <a:ext cx="1805700" cy="1278824"/>
          </a:xfrm>
          <a:prstGeom prst="rect">
            <a:avLst/>
          </a:prstGeom>
        </p:spPr>
      </p:pic>
      <p:pic>
        <p:nvPicPr>
          <p:cNvPr id="4" name="Picture 3">
            <a:extLst>
              <a:ext uri="{FF2B5EF4-FFF2-40B4-BE49-F238E27FC236}">
                <a16:creationId xmlns:a16="http://schemas.microsoft.com/office/drawing/2014/main" id="{ABB81567-4994-7C42-BAC8-F5A948136CEA}"/>
              </a:ext>
            </a:extLst>
          </p:cNvPr>
          <p:cNvPicPr>
            <a:picLocks noChangeAspect="1"/>
          </p:cNvPicPr>
          <p:nvPr/>
        </p:nvPicPr>
        <p:blipFill>
          <a:blip r:embed="rId12"/>
          <a:stretch>
            <a:fillRect/>
          </a:stretch>
        </p:blipFill>
        <p:spPr>
          <a:xfrm>
            <a:off x="9543299" y="2868090"/>
            <a:ext cx="2065207" cy="723676"/>
          </a:xfrm>
          <a:prstGeom prst="rect">
            <a:avLst/>
          </a:prstGeom>
        </p:spPr>
      </p:pic>
      <p:pic>
        <p:nvPicPr>
          <p:cNvPr id="10" name="Picture 9">
            <a:extLst>
              <a:ext uri="{FF2B5EF4-FFF2-40B4-BE49-F238E27FC236}">
                <a16:creationId xmlns:a16="http://schemas.microsoft.com/office/drawing/2014/main" id="{56D4FF30-6B2D-EE43-9D99-E5835B3988B9}"/>
              </a:ext>
            </a:extLst>
          </p:cNvPr>
          <p:cNvPicPr>
            <a:picLocks noChangeAspect="1"/>
          </p:cNvPicPr>
          <p:nvPr/>
        </p:nvPicPr>
        <p:blipFill>
          <a:blip r:embed="rId13"/>
          <a:stretch>
            <a:fillRect/>
          </a:stretch>
        </p:blipFill>
        <p:spPr>
          <a:xfrm>
            <a:off x="920772" y="4933914"/>
            <a:ext cx="2086324" cy="832185"/>
          </a:xfrm>
          <a:prstGeom prst="rect">
            <a:avLst/>
          </a:prstGeom>
        </p:spPr>
      </p:pic>
      <p:pic>
        <p:nvPicPr>
          <p:cNvPr id="15" name="Picture 14">
            <a:extLst>
              <a:ext uri="{FF2B5EF4-FFF2-40B4-BE49-F238E27FC236}">
                <a16:creationId xmlns:a16="http://schemas.microsoft.com/office/drawing/2014/main" id="{C4371DAD-18E0-A948-B669-6E052352BE7B}"/>
              </a:ext>
            </a:extLst>
          </p:cNvPr>
          <p:cNvPicPr>
            <a:picLocks noChangeAspect="1"/>
          </p:cNvPicPr>
          <p:nvPr/>
        </p:nvPicPr>
        <p:blipFill>
          <a:blip r:embed="rId14"/>
          <a:stretch>
            <a:fillRect/>
          </a:stretch>
        </p:blipFill>
        <p:spPr>
          <a:xfrm>
            <a:off x="6941144" y="2460663"/>
            <a:ext cx="1876826" cy="1300982"/>
          </a:xfrm>
          <a:prstGeom prst="rect">
            <a:avLst/>
          </a:prstGeom>
        </p:spPr>
      </p:pic>
      <p:pic>
        <p:nvPicPr>
          <p:cNvPr id="19" name="Picture 18">
            <a:extLst>
              <a:ext uri="{FF2B5EF4-FFF2-40B4-BE49-F238E27FC236}">
                <a16:creationId xmlns:a16="http://schemas.microsoft.com/office/drawing/2014/main" id="{C34D8579-2E4A-1D4D-964F-38E25D4C7F6C}"/>
              </a:ext>
            </a:extLst>
          </p:cNvPr>
          <p:cNvPicPr>
            <a:picLocks noChangeAspect="1"/>
          </p:cNvPicPr>
          <p:nvPr/>
        </p:nvPicPr>
        <p:blipFill>
          <a:blip r:embed="rId15"/>
          <a:stretch>
            <a:fillRect/>
          </a:stretch>
        </p:blipFill>
        <p:spPr>
          <a:xfrm>
            <a:off x="478535" y="3531137"/>
            <a:ext cx="3036727" cy="1015662"/>
          </a:xfrm>
          <a:prstGeom prst="rect">
            <a:avLst/>
          </a:prstGeom>
        </p:spPr>
      </p:pic>
    </p:spTree>
    <p:extLst>
      <p:ext uri="{BB962C8B-B14F-4D97-AF65-F5344CB8AC3E}">
        <p14:creationId xmlns:p14="http://schemas.microsoft.com/office/powerpoint/2010/main" val="119464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A9A1-F245-4F4B-8079-ECF26342745E}"/>
              </a:ext>
            </a:extLst>
          </p:cNvPr>
          <p:cNvSpPr>
            <a:spLocks noGrp="1"/>
          </p:cNvSpPr>
          <p:nvPr>
            <p:ph type="ctrTitle"/>
          </p:nvPr>
        </p:nvSpPr>
        <p:spPr>
          <a:xfrm>
            <a:off x="1007178" y="2727231"/>
            <a:ext cx="5499087" cy="3460740"/>
          </a:xfrm>
        </p:spPr>
        <p:txBody>
          <a:bodyPr>
            <a:normAutofit fontScale="90000"/>
          </a:bodyPr>
          <a:lstStyle/>
          <a:p>
            <a:pPr algn="l"/>
            <a:br>
              <a:rPr lang="en-US" sz="4000" dirty="0">
                <a:solidFill>
                  <a:srgbClr val="00339B"/>
                </a:solidFill>
              </a:rPr>
            </a:br>
            <a:br>
              <a:rPr lang="en-US" sz="2000" b="1" dirty="0">
                <a:solidFill>
                  <a:srgbClr val="00339B"/>
                </a:solidFill>
              </a:rPr>
            </a:br>
            <a:r>
              <a:rPr lang="en-US" sz="2000" b="1" dirty="0">
                <a:solidFill>
                  <a:srgbClr val="00339B"/>
                </a:solidFill>
              </a:rPr>
              <a:t>European Overview</a:t>
            </a:r>
            <a:br>
              <a:rPr lang="en-US" sz="2000" dirty="0">
                <a:solidFill>
                  <a:srgbClr val="00339B"/>
                </a:solidFill>
              </a:rPr>
            </a:br>
            <a:br>
              <a:rPr lang="en-US" sz="2000" dirty="0">
                <a:solidFill>
                  <a:srgbClr val="00339B"/>
                </a:solidFill>
              </a:rPr>
            </a:br>
            <a:r>
              <a:rPr lang="en-US" sz="2000" dirty="0">
                <a:solidFill>
                  <a:srgbClr val="00339B"/>
                </a:solidFill>
              </a:rPr>
              <a:t>The vision across Europe </a:t>
            </a:r>
            <a:br>
              <a:rPr lang="en-US" sz="2000" dirty="0">
                <a:solidFill>
                  <a:srgbClr val="00339B"/>
                </a:solidFill>
              </a:rPr>
            </a:br>
            <a:br>
              <a:rPr lang="en-US" sz="2000" dirty="0">
                <a:solidFill>
                  <a:srgbClr val="00339B"/>
                </a:solidFill>
              </a:rPr>
            </a:br>
            <a:r>
              <a:rPr lang="en-US" sz="2000" dirty="0" err="1">
                <a:solidFill>
                  <a:srgbClr val="00339B"/>
                </a:solidFill>
              </a:rPr>
              <a:t>Standardised</a:t>
            </a:r>
            <a:r>
              <a:rPr lang="en-US" sz="2000" dirty="0">
                <a:solidFill>
                  <a:srgbClr val="00339B"/>
                </a:solidFill>
              </a:rPr>
              <a:t> platform for cross border trading </a:t>
            </a:r>
            <a:br>
              <a:rPr lang="en-US" sz="2000" dirty="0">
                <a:solidFill>
                  <a:srgbClr val="00339B"/>
                </a:solidFill>
              </a:rPr>
            </a:br>
            <a:br>
              <a:rPr lang="en-US" sz="2000" dirty="0">
                <a:solidFill>
                  <a:srgbClr val="00339B"/>
                </a:solidFill>
              </a:rPr>
            </a:br>
            <a:r>
              <a:rPr lang="en-US" sz="2000" dirty="0">
                <a:solidFill>
                  <a:srgbClr val="00339B"/>
                </a:solidFill>
              </a:rPr>
              <a:t>Brussels policy and legislation updates </a:t>
            </a:r>
            <a:br>
              <a:rPr lang="en-US" sz="2000" dirty="0">
                <a:solidFill>
                  <a:srgbClr val="00339B"/>
                </a:solidFill>
              </a:rPr>
            </a:br>
            <a:br>
              <a:rPr lang="en-US" sz="2000" dirty="0">
                <a:solidFill>
                  <a:srgbClr val="00339B"/>
                </a:solidFill>
              </a:rPr>
            </a:br>
            <a:r>
              <a:rPr lang="en-GB" sz="2000" dirty="0">
                <a:solidFill>
                  <a:srgbClr val="00339B"/>
                </a:solidFill>
              </a:rPr>
              <a:t>Mapping the state of play of the renewable gases market</a:t>
            </a:r>
            <a:br>
              <a:rPr lang="en-GB" sz="2000" dirty="0">
                <a:solidFill>
                  <a:srgbClr val="00339B"/>
                </a:solidFill>
              </a:rPr>
            </a:br>
            <a:br>
              <a:rPr lang="en-GB" sz="2000" dirty="0">
                <a:solidFill>
                  <a:srgbClr val="00339B"/>
                </a:solidFill>
              </a:rPr>
            </a:br>
            <a:r>
              <a:rPr lang="en-GB" sz="2000" dirty="0">
                <a:solidFill>
                  <a:srgbClr val="00339B"/>
                </a:solidFill>
              </a:rPr>
              <a:t>D6.4 Guidance for Feasibility Analysis </a:t>
            </a:r>
            <a:br>
              <a:rPr lang="en-GB" sz="2000" dirty="0">
                <a:solidFill>
                  <a:srgbClr val="00339B"/>
                </a:solidFill>
              </a:rPr>
            </a:br>
            <a:r>
              <a:rPr lang="en-GB" sz="2000" dirty="0">
                <a:solidFill>
                  <a:srgbClr val="00339B"/>
                </a:solidFill>
              </a:rPr>
              <a:t>Covering Biomethane Investment Project </a:t>
            </a:r>
            <a:br>
              <a:rPr lang="en-GB" sz="2000" dirty="0">
                <a:solidFill>
                  <a:srgbClr val="00339B"/>
                </a:solidFill>
              </a:rPr>
            </a:br>
            <a:br>
              <a:rPr lang="en-GB" sz="2000" dirty="0">
                <a:solidFill>
                  <a:srgbClr val="00339B"/>
                </a:solidFill>
              </a:rPr>
            </a:br>
            <a:r>
              <a:rPr lang="en-GB" sz="2000" dirty="0">
                <a:solidFill>
                  <a:srgbClr val="00339B"/>
                </a:solidFill>
              </a:rPr>
              <a:t>Road mapping, </a:t>
            </a:r>
            <a:br>
              <a:rPr lang="en-US" sz="4000" dirty="0">
                <a:solidFill>
                  <a:srgbClr val="00339B"/>
                </a:solidFill>
              </a:rPr>
            </a:br>
            <a:endParaRPr lang="en-US" sz="2400" dirty="0">
              <a:solidFill>
                <a:srgbClr val="00339B"/>
              </a:solidFill>
            </a:endParaRPr>
          </a:p>
        </p:txBody>
      </p:sp>
      <p:pic>
        <p:nvPicPr>
          <p:cNvPr id="5" name="Picture 4">
            <a:extLst>
              <a:ext uri="{FF2B5EF4-FFF2-40B4-BE49-F238E27FC236}">
                <a16:creationId xmlns:a16="http://schemas.microsoft.com/office/drawing/2014/main" id="{83CCDEB7-20E5-054A-B340-B28898F0D668}"/>
              </a:ext>
            </a:extLst>
          </p:cNvPr>
          <p:cNvPicPr>
            <a:picLocks noChangeAspect="1"/>
          </p:cNvPicPr>
          <p:nvPr/>
        </p:nvPicPr>
        <p:blipFill>
          <a:blip r:embed="rId2"/>
          <a:stretch>
            <a:fillRect/>
          </a:stretch>
        </p:blipFill>
        <p:spPr>
          <a:xfrm>
            <a:off x="343922" y="-152264"/>
            <a:ext cx="2360155" cy="1545901"/>
          </a:xfrm>
          <a:prstGeom prst="rect">
            <a:avLst/>
          </a:prstGeom>
        </p:spPr>
      </p:pic>
      <p:pic>
        <p:nvPicPr>
          <p:cNvPr id="7" name="Picture 6">
            <a:extLst>
              <a:ext uri="{FF2B5EF4-FFF2-40B4-BE49-F238E27FC236}">
                <a16:creationId xmlns:a16="http://schemas.microsoft.com/office/drawing/2014/main" id="{7A548F99-6058-3A4A-8CB2-7226E740D70D}"/>
              </a:ext>
            </a:extLst>
          </p:cNvPr>
          <p:cNvPicPr>
            <a:picLocks noChangeAspect="1"/>
          </p:cNvPicPr>
          <p:nvPr/>
        </p:nvPicPr>
        <p:blipFill>
          <a:blip r:embed="rId3"/>
          <a:stretch>
            <a:fillRect/>
          </a:stretch>
        </p:blipFill>
        <p:spPr>
          <a:xfrm>
            <a:off x="8541834" y="-43104"/>
            <a:ext cx="3538654" cy="1073392"/>
          </a:xfrm>
          <a:prstGeom prst="rect">
            <a:avLst/>
          </a:prstGeom>
        </p:spPr>
      </p:pic>
      <p:sp>
        <p:nvSpPr>
          <p:cNvPr id="8" name="TextBox 7">
            <a:extLst>
              <a:ext uri="{FF2B5EF4-FFF2-40B4-BE49-F238E27FC236}">
                <a16:creationId xmlns:a16="http://schemas.microsoft.com/office/drawing/2014/main" id="{FDD4063D-169F-AA41-AF5A-48511A604CBF}"/>
              </a:ext>
            </a:extLst>
          </p:cNvPr>
          <p:cNvSpPr txBox="1"/>
          <p:nvPr/>
        </p:nvSpPr>
        <p:spPr>
          <a:xfrm>
            <a:off x="6506265" y="2319498"/>
            <a:ext cx="4579725" cy="4247317"/>
          </a:xfrm>
          <a:prstGeom prst="rect">
            <a:avLst/>
          </a:prstGeom>
          <a:noFill/>
        </p:spPr>
        <p:txBody>
          <a:bodyPr wrap="square" rtlCol="0">
            <a:spAutoFit/>
          </a:bodyPr>
          <a:lstStyle/>
          <a:p>
            <a:r>
              <a:rPr lang="en-US" b="1" dirty="0">
                <a:solidFill>
                  <a:schemeClr val="accent6">
                    <a:lumMod val="50000"/>
                  </a:schemeClr>
                </a:solidFill>
                <a:latin typeface="+mj-lt"/>
              </a:rPr>
              <a:t>Ireland Context </a:t>
            </a:r>
          </a:p>
          <a:p>
            <a:endParaRPr lang="en-GB" dirty="0">
              <a:solidFill>
                <a:schemeClr val="accent6">
                  <a:lumMod val="50000"/>
                </a:schemeClr>
              </a:solidFill>
              <a:latin typeface="+mj-lt"/>
            </a:endParaRPr>
          </a:p>
          <a:p>
            <a:r>
              <a:rPr lang="en-GB" dirty="0">
                <a:solidFill>
                  <a:schemeClr val="accent6">
                    <a:lumMod val="50000"/>
                  </a:schemeClr>
                </a:solidFill>
                <a:latin typeface="+mj-lt"/>
              </a:rPr>
              <a:t>Renewable Gas Registry and the potential market in the Ireland</a:t>
            </a:r>
          </a:p>
          <a:p>
            <a:endParaRPr lang="en-US" dirty="0">
              <a:solidFill>
                <a:schemeClr val="accent6">
                  <a:lumMod val="50000"/>
                </a:schemeClr>
              </a:solidFill>
              <a:latin typeface="+mj-lt"/>
            </a:endParaRPr>
          </a:p>
          <a:p>
            <a:r>
              <a:rPr lang="en-US" dirty="0">
                <a:solidFill>
                  <a:schemeClr val="accent6">
                    <a:lumMod val="50000"/>
                  </a:schemeClr>
                </a:solidFill>
                <a:latin typeface="+mj-lt"/>
              </a:rPr>
              <a:t>Business Plan for the development of Biomethane in Ireland </a:t>
            </a:r>
          </a:p>
          <a:p>
            <a:endParaRPr lang="en-US" dirty="0">
              <a:solidFill>
                <a:schemeClr val="accent6">
                  <a:lumMod val="50000"/>
                </a:schemeClr>
              </a:solidFill>
              <a:latin typeface="+mj-lt"/>
            </a:endParaRPr>
          </a:p>
          <a:p>
            <a:r>
              <a:rPr lang="en-GB" dirty="0">
                <a:solidFill>
                  <a:schemeClr val="accent6">
                    <a:lumMod val="50000"/>
                  </a:schemeClr>
                </a:solidFill>
                <a:latin typeface="+mj-lt"/>
              </a:rPr>
              <a:t>Urban hubs - Sligo Local Gas Network</a:t>
            </a:r>
          </a:p>
          <a:p>
            <a:r>
              <a:rPr lang="en-GB" dirty="0">
                <a:solidFill>
                  <a:schemeClr val="accent6">
                    <a:lumMod val="50000"/>
                  </a:schemeClr>
                </a:solidFill>
                <a:latin typeface="+mj-lt"/>
              </a:rPr>
              <a:t> </a:t>
            </a:r>
          </a:p>
          <a:p>
            <a:r>
              <a:rPr lang="en-GB" dirty="0">
                <a:solidFill>
                  <a:schemeClr val="accent6">
                    <a:lumMod val="50000"/>
                  </a:schemeClr>
                </a:solidFill>
                <a:latin typeface="+mj-lt"/>
              </a:rPr>
              <a:t>Community engagement in renewable energy</a:t>
            </a:r>
          </a:p>
          <a:p>
            <a:endParaRPr lang="en-GB" dirty="0">
              <a:solidFill>
                <a:schemeClr val="accent6">
                  <a:lumMod val="50000"/>
                </a:schemeClr>
              </a:solidFill>
              <a:latin typeface="+mj-lt"/>
            </a:endParaRPr>
          </a:p>
          <a:p>
            <a:r>
              <a:rPr lang="en-GB" dirty="0">
                <a:solidFill>
                  <a:schemeClr val="accent6">
                    <a:lumMod val="50000"/>
                  </a:schemeClr>
                </a:solidFill>
                <a:latin typeface="+mj-lt"/>
              </a:rPr>
              <a:t>Project Clover  - industry led collaboration</a:t>
            </a:r>
          </a:p>
          <a:p>
            <a:endParaRPr lang="en-GB" dirty="0">
              <a:solidFill>
                <a:schemeClr val="accent6">
                  <a:lumMod val="50000"/>
                </a:schemeClr>
              </a:solidFill>
              <a:latin typeface="+mj-lt"/>
            </a:endParaRPr>
          </a:p>
          <a:p>
            <a:r>
              <a:rPr lang="en-GB" dirty="0">
                <a:solidFill>
                  <a:schemeClr val="accent6">
                    <a:lumMod val="50000"/>
                  </a:schemeClr>
                </a:solidFill>
                <a:latin typeface="+mj-lt"/>
              </a:rPr>
              <a:t>Regenerative &amp; sustainable agriculture and AD</a:t>
            </a:r>
          </a:p>
        </p:txBody>
      </p:sp>
      <p:sp>
        <p:nvSpPr>
          <p:cNvPr id="9" name="Rectangle 8">
            <a:extLst>
              <a:ext uri="{FF2B5EF4-FFF2-40B4-BE49-F238E27FC236}">
                <a16:creationId xmlns:a16="http://schemas.microsoft.com/office/drawing/2014/main" id="{E5DE9821-6A8F-5D42-8B00-17341E27B3CB}"/>
              </a:ext>
            </a:extLst>
          </p:cNvPr>
          <p:cNvSpPr/>
          <p:nvPr/>
        </p:nvSpPr>
        <p:spPr>
          <a:xfrm>
            <a:off x="1007178" y="1666567"/>
            <a:ext cx="10078811" cy="523220"/>
          </a:xfrm>
          <a:prstGeom prst="rect">
            <a:avLst/>
          </a:prstGeom>
        </p:spPr>
        <p:txBody>
          <a:bodyPr wrap="square">
            <a:spAutoFit/>
          </a:bodyPr>
          <a:lstStyle/>
          <a:p>
            <a:r>
              <a:rPr lang="en-US" sz="2800" dirty="0">
                <a:solidFill>
                  <a:srgbClr val="23367D"/>
                </a:solidFill>
              </a:rPr>
              <a:t>REGATRACE Ireland Workshop Presentations </a:t>
            </a:r>
            <a:r>
              <a:rPr lang="en-US" sz="2800" dirty="0">
                <a:solidFill>
                  <a:srgbClr val="002060"/>
                </a:solidFill>
              </a:rPr>
              <a:t>and Discussion Topics</a:t>
            </a:r>
            <a:endParaRPr lang="en-US" sz="2800" dirty="0"/>
          </a:p>
        </p:txBody>
      </p:sp>
    </p:spTree>
    <p:extLst>
      <p:ext uri="{BB962C8B-B14F-4D97-AF65-F5344CB8AC3E}">
        <p14:creationId xmlns:p14="http://schemas.microsoft.com/office/powerpoint/2010/main" val="1101246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CCDEB7-20E5-054A-B340-B28898F0D668}"/>
              </a:ext>
            </a:extLst>
          </p:cNvPr>
          <p:cNvPicPr>
            <a:picLocks noChangeAspect="1"/>
          </p:cNvPicPr>
          <p:nvPr/>
        </p:nvPicPr>
        <p:blipFill>
          <a:blip r:embed="rId2"/>
          <a:stretch>
            <a:fillRect/>
          </a:stretch>
        </p:blipFill>
        <p:spPr>
          <a:xfrm>
            <a:off x="367990" y="-163149"/>
            <a:ext cx="1822043" cy="1193438"/>
          </a:xfrm>
          <a:prstGeom prst="rect">
            <a:avLst/>
          </a:prstGeom>
        </p:spPr>
      </p:pic>
      <p:pic>
        <p:nvPicPr>
          <p:cNvPr id="7" name="Picture 6">
            <a:extLst>
              <a:ext uri="{FF2B5EF4-FFF2-40B4-BE49-F238E27FC236}">
                <a16:creationId xmlns:a16="http://schemas.microsoft.com/office/drawing/2014/main" id="{7A548F99-6058-3A4A-8CB2-7226E740D70D}"/>
              </a:ext>
            </a:extLst>
          </p:cNvPr>
          <p:cNvPicPr>
            <a:picLocks noChangeAspect="1"/>
          </p:cNvPicPr>
          <p:nvPr/>
        </p:nvPicPr>
        <p:blipFill>
          <a:blip r:embed="rId3"/>
          <a:stretch>
            <a:fillRect/>
          </a:stretch>
        </p:blipFill>
        <p:spPr>
          <a:xfrm>
            <a:off x="9653198" y="-43104"/>
            <a:ext cx="2427289" cy="736278"/>
          </a:xfrm>
          <a:prstGeom prst="rect">
            <a:avLst/>
          </a:prstGeom>
        </p:spPr>
      </p:pic>
      <p:graphicFrame>
        <p:nvGraphicFramePr>
          <p:cNvPr id="4" name="Diagram 3">
            <a:extLst>
              <a:ext uri="{FF2B5EF4-FFF2-40B4-BE49-F238E27FC236}">
                <a16:creationId xmlns:a16="http://schemas.microsoft.com/office/drawing/2014/main" id="{A4419AF2-383D-FA43-86E6-4DD7EA8D1A25}"/>
              </a:ext>
            </a:extLst>
          </p:cNvPr>
          <p:cNvGraphicFramePr/>
          <p:nvPr>
            <p:extLst>
              <p:ext uri="{D42A27DB-BD31-4B8C-83A1-F6EECF244321}">
                <p14:modId xmlns:p14="http://schemas.microsoft.com/office/powerpoint/2010/main" val="379806012"/>
              </p:ext>
            </p:extLst>
          </p:nvPr>
        </p:nvGraphicFramePr>
        <p:xfrm>
          <a:off x="501445" y="501445"/>
          <a:ext cx="11579042" cy="63565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Oval 5">
            <a:extLst>
              <a:ext uri="{FF2B5EF4-FFF2-40B4-BE49-F238E27FC236}">
                <a16:creationId xmlns:a16="http://schemas.microsoft.com/office/drawing/2014/main" id="{C5E8112A-67A7-6046-B03E-486E26A30384}"/>
              </a:ext>
            </a:extLst>
          </p:cNvPr>
          <p:cNvSpPr/>
          <p:nvPr/>
        </p:nvSpPr>
        <p:spPr>
          <a:xfrm>
            <a:off x="4063959" y="5533069"/>
            <a:ext cx="4454013" cy="1180882"/>
          </a:xfrm>
          <a:prstGeom prst="ellipse">
            <a:avLst/>
          </a:prstGeom>
          <a:solidFill>
            <a:schemeClr val="accent6">
              <a:lumMod val="5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 Through EBA – influencing the increased ambition for biomethane across Europe  </a:t>
            </a:r>
          </a:p>
          <a:p>
            <a:pPr algn="ctr"/>
            <a:endParaRPr lang="en-US" dirty="0">
              <a:solidFill>
                <a:schemeClr val="tx1"/>
              </a:solidFill>
            </a:endParaRPr>
          </a:p>
        </p:txBody>
      </p:sp>
      <p:sp>
        <p:nvSpPr>
          <p:cNvPr id="8" name="TextBox 7">
            <a:extLst>
              <a:ext uri="{FF2B5EF4-FFF2-40B4-BE49-F238E27FC236}">
                <a16:creationId xmlns:a16="http://schemas.microsoft.com/office/drawing/2014/main" id="{072BB252-7597-8C43-9CF1-52E7A42D6A33}"/>
              </a:ext>
            </a:extLst>
          </p:cNvPr>
          <p:cNvSpPr txBox="1"/>
          <p:nvPr/>
        </p:nvSpPr>
        <p:spPr>
          <a:xfrm>
            <a:off x="3146450" y="693174"/>
            <a:ext cx="8879354" cy="461665"/>
          </a:xfrm>
          <a:prstGeom prst="rect">
            <a:avLst/>
          </a:prstGeom>
          <a:noFill/>
        </p:spPr>
        <p:txBody>
          <a:bodyPr wrap="none" rtlCol="0">
            <a:spAutoFit/>
          </a:bodyPr>
          <a:lstStyle/>
          <a:p>
            <a:r>
              <a:rPr lang="en-US" sz="2400" dirty="0">
                <a:solidFill>
                  <a:srgbClr val="00339B"/>
                </a:solidFill>
              </a:rPr>
              <a:t>REGATRACE and wider RGFI activities (in green) were complementary </a:t>
            </a:r>
          </a:p>
        </p:txBody>
      </p:sp>
    </p:spTree>
    <p:extLst>
      <p:ext uri="{BB962C8B-B14F-4D97-AF65-F5344CB8AC3E}">
        <p14:creationId xmlns:p14="http://schemas.microsoft.com/office/powerpoint/2010/main" val="283847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A9A1-F245-4F4B-8079-ECF26342745E}"/>
              </a:ext>
            </a:extLst>
          </p:cNvPr>
          <p:cNvSpPr>
            <a:spLocks noGrp="1"/>
          </p:cNvSpPr>
          <p:nvPr>
            <p:ph type="ctrTitle"/>
          </p:nvPr>
        </p:nvSpPr>
        <p:spPr>
          <a:xfrm>
            <a:off x="1391798" y="797499"/>
            <a:ext cx="9144000" cy="508133"/>
          </a:xfrm>
        </p:spPr>
        <p:txBody>
          <a:bodyPr>
            <a:normAutofit fontScale="90000"/>
          </a:bodyPr>
          <a:lstStyle/>
          <a:p>
            <a:r>
              <a:rPr lang="en-US" sz="2000" dirty="0">
                <a:solidFill>
                  <a:srgbClr val="002060"/>
                </a:solidFill>
              </a:rPr>
              <a:t>RGFI has an Extensive Social Network beyond REGATRACE</a:t>
            </a:r>
            <a:br>
              <a:rPr lang="en-US" sz="2000" dirty="0">
                <a:solidFill>
                  <a:srgbClr val="002060"/>
                </a:solidFill>
              </a:rPr>
            </a:br>
            <a:r>
              <a:rPr lang="en-US" sz="2000" dirty="0">
                <a:solidFill>
                  <a:srgbClr val="002060"/>
                </a:solidFill>
              </a:rPr>
              <a:t>through its membership, projects, representations and collaborations</a:t>
            </a:r>
          </a:p>
        </p:txBody>
      </p:sp>
      <p:sp>
        <p:nvSpPr>
          <p:cNvPr id="3" name="Subtitle 2">
            <a:extLst>
              <a:ext uri="{FF2B5EF4-FFF2-40B4-BE49-F238E27FC236}">
                <a16:creationId xmlns:a16="http://schemas.microsoft.com/office/drawing/2014/main" id="{49484CDB-E000-D541-9841-2CB8856A612A}"/>
              </a:ext>
            </a:extLst>
          </p:cNvPr>
          <p:cNvSpPr>
            <a:spLocks noGrp="1"/>
          </p:cNvSpPr>
          <p:nvPr>
            <p:ph type="subTitle" idx="1"/>
          </p:nvPr>
        </p:nvSpPr>
        <p:spPr>
          <a:xfrm>
            <a:off x="901874" y="2217107"/>
            <a:ext cx="10860065" cy="4158641"/>
          </a:xfrm>
        </p:spPr>
        <p:txBody>
          <a:bodyPr>
            <a:normAutofit/>
          </a:bodyPr>
          <a:lstStyle/>
          <a:p>
            <a:pPr algn="l"/>
            <a:endParaRPr lang="en-US" dirty="0"/>
          </a:p>
        </p:txBody>
      </p:sp>
      <p:pic>
        <p:nvPicPr>
          <p:cNvPr id="5" name="Picture 4">
            <a:extLst>
              <a:ext uri="{FF2B5EF4-FFF2-40B4-BE49-F238E27FC236}">
                <a16:creationId xmlns:a16="http://schemas.microsoft.com/office/drawing/2014/main" id="{83CCDEB7-20E5-054A-B340-B28898F0D668}"/>
              </a:ext>
            </a:extLst>
          </p:cNvPr>
          <p:cNvPicPr>
            <a:picLocks noChangeAspect="1"/>
          </p:cNvPicPr>
          <p:nvPr/>
        </p:nvPicPr>
        <p:blipFill>
          <a:blip r:embed="rId3"/>
          <a:stretch>
            <a:fillRect/>
          </a:stretch>
        </p:blipFill>
        <p:spPr>
          <a:xfrm>
            <a:off x="375681" y="-26185"/>
            <a:ext cx="1376000" cy="901280"/>
          </a:xfrm>
          <a:prstGeom prst="rect">
            <a:avLst/>
          </a:prstGeom>
        </p:spPr>
      </p:pic>
      <p:pic>
        <p:nvPicPr>
          <p:cNvPr id="7" name="Picture 6">
            <a:extLst>
              <a:ext uri="{FF2B5EF4-FFF2-40B4-BE49-F238E27FC236}">
                <a16:creationId xmlns:a16="http://schemas.microsoft.com/office/drawing/2014/main" id="{7A548F99-6058-3A4A-8CB2-7226E740D70D}"/>
              </a:ext>
            </a:extLst>
          </p:cNvPr>
          <p:cNvPicPr>
            <a:picLocks noChangeAspect="1"/>
          </p:cNvPicPr>
          <p:nvPr/>
        </p:nvPicPr>
        <p:blipFill>
          <a:blip r:embed="rId4"/>
          <a:stretch>
            <a:fillRect/>
          </a:stretch>
        </p:blipFill>
        <p:spPr>
          <a:xfrm>
            <a:off x="9672808" y="0"/>
            <a:ext cx="2385645" cy="723646"/>
          </a:xfrm>
          <a:prstGeom prst="rect">
            <a:avLst/>
          </a:prstGeom>
        </p:spPr>
      </p:pic>
      <p:pic>
        <p:nvPicPr>
          <p:cNvPr id="8" name="Picture 7">
            <a:extLst>
              <a:ext uri="{FF2B5EF4-FFF2-40B4-BE49-F238E27FC236}">
                <a16:creationId xmlns:a16="http://schemas.microsoft.com/office/drawing/2014/main" id="{C5CDB2EB-3026-3E4A-9508-E134FBF83243}"/>
              </a:ext>
            </a:extLst>
          </p:cNvPr>
          <p:cNvPicPr>
            <a:picLocks noChangeAspect="1"/>
          </p:cNvPicPr>
          <p:nvPr/>
        </p:nvPicPr>
        <p:blipFill>
          <a:blip r:embed="rId5"/>
          <a:stretch>
            <a:fillRect/>
          </a:stretch>
        </p:blipFill>
        <p:spPr>
          <a:xfrm>
            <a:off x="1708809" y="1290538"/>
            <a:ext cx="7704132" cy="4884351"/>
          </a:xfrm>
          <a:prstGeom prst="rect">
            <a:avLst/>
          </a:prstGeom>
        </p:spPr>
      </p:pic>
    </p:spTree>
    <p:extLst>
      <p:ext uri="{BB962C8B-B14F-4D97-AF65-F5344CB8AC3E}">
        <p14:creationId xmlns:p14="http://schemas.microsoft.com/office/powerpoint/2010/main" val="61061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A9A1-F245-4F4B-8079-ECF26342745E}"/>
              </a:ext>
            </a:extLst>
          </p:cNvPr>
          <p:cNvSpPr>
            <a:spLocks noGrp="1"/>
          </p:cNvSpPr>
          <p:nvPr>
            <p:ph type="ctrTitle"/>
          </p:nvPr>
        </p:nvSpPr>
        <p:spPr>
          <a:xfrm>
            <a:off x="1524000" y="1122363"/>
            <a:ext cx="9144000" cy="706437"/>
          </a:xfrm>
        </p:spPr>
        <p:txBody>
          <a:bodyPr>
            <a:normAutofit/>
          </a:bodyPr>
          <a:lstStyle/>
          <a:p>
            <a:r>
              <a:rPr lang="en-US" sz="3200" dirty="0">
                <a:solidFill>
                  <a:srgbClr val="002060"/>
                </a:solidFill>
              </a:rPr>
              <a:t>IRELAND ROADMAP </a:t>
            </a:r>
            <a:r>
              <a:rPr lang="en-US" sz="3200" dirty="0">
                <a:solidFill>
                  <a:schemeClr val="accent6">
                    <a:lumMod val="50000"/>
                  </a:schemeClr>
                </a:solidFill>
              </a:rPr>
              <a:t>– VISION FOR BIOMETHANE</a:t>
            </a:r>
          </a:p>
        </p:txBody>
      </p:sp>
      <p:sp>
        <p:nvSpPr>
          <p:cNvPr id="3" name="Subtitle 2">
            <a:extLst>
              <a:ext uri="{FF2B5EF4-FFF2-40B4-BE49-F238E27FC236}">
                <a16:creationId xmlns:a16="http://schemas.microsoft.com/office/drawing/2014/main" id="{49484CDB-E000-D541-9841-2CB8856A612A}"/>
              </a:ext>
            </a:extLst>
          </p:cNvPr>
          <p:cNvSpPr>
            <a:spLocks noGrp="1"/>
          </p:cNvSpPr>
          <p:nvPr>
            <p:ph type="subTitle" idx="1"/>
          </p:nvPr>
        </p:nvSpPr>
        <p:spPr>
          <a:xfrm>
            <a:off x="901874" y="2217107"/>
            <a:ext cx="10860065" cy="4499379"/>
          </a:xfrm>
        </p:spPr>
        <p:txBody>
          <a:bodyPr>
            <a:normAutofit/>
          </a:bodyPr>
          <a:lstStyle/>
          <a:p>
            <a:pPr algn="l"/>
            <a:r>
              <a:rPr lang="en-GB" dirty="0"/>
              <a:t>The vision is for a </a:t>
            </a:r>
            <a:r>
              <a:rPr lang="en-US" dirty="0"/>
              <a:t>consumer-led collaboration, with a renewable gas industry that incorporates</a:t>
            </a:r>
            <a:r>
              <a:rPr lang="en-GB" dirty="0"/>
              <a:t> the socio economic benefits and environmentally responsible production and most economic use of biomethane and its role in the circular bio-economy:</a:t>
            </a:r>
          </a:p>
          <a:p>
            <a:pPr marL="342900" lvl="0" indent="-342900" algn="l">
              <a:spcBef>
                <a:spcPts val="1600"/>
              </a:spcBef>
              <a:buFont typeface="STIXGeneral-Regular" pitchFamily="2" charset="2"/>
              <a:buChar char="⎯"/>
            </a:pPr>
            <a:r>
              <a:rPr lang="en-US" sz="2000" i="1" dirty="0" err="1"/>
              <a:t>decarbonising</a:t>
            </a:r>
            <a:r>
              <a:rPr lang="en-US" sz="2000" i="1" dirty="0"/>
              <a:t> difficult to </a:t>
            </a:r>
            <a:r>
              <a:rPr lang="en-US" sz="2000" i="1" dirty="0" err="1"/>
              <a:t>decarbonise</a:t>
            </a:r>
            <a:r>
              <a:rPr lang="en-US" sz="2000" i="1" dirty="0"/>
              <a:t> sectors </a:t>
            </a:r>
            <a:r>
              <a:rPr lang="en-GB" sz="2000" i="1" dirty="0" err="1"/>
              <a:t>ie</a:t>
            </a:r>
            <a:r>
              <a:rPr lang="en-GB" sz="2000" i="1" dirty="0"/>
              <a:t> </a:t>
            </a:r>
            <a:r>
              <a:rPr lang="en-US" sz="2000" i="1" dirty="0"/>
              <a:t>thermal demands of industry, and agriculture; </a:t>
            </a:r>
            <a:endParaRPr lang="en-GB" sz="2000" dirty="0"/>
          </a:p>
          <a:p>
            <a:pPr marL="342900" lvl="0" indent="-342900" algn="l">
              <a:spcBef>
                <a:spcPts val="1600"/>
              </a:spcBef>
              <a:buFont typeface="STIXGeneral-Regular" pitchFamily="2" charset="2"/>
              <a:buChar char="⎯"/>
            </a:pPr>
            <a:r>
              <a:rPr lang="en-US" sz="2000" i="1" dirty="0"/>
              <a:t>supporting sustainable, diverse, profitable agriculture and the circular rural bio-economy and its principles; </a:t>
            </a:r>
            <a:endParaRPr lang="en-GB" sz="2000" dirty="0"/>
          </a:p>
          <a:p>
            <a:pPr marL="342900" lvl="0" indent="-342900" algn="l">
              <a:spcBef>
                <a:spcPts val="1600"/>
              </a:spcBef>
              <a:buFont typeface="STIXGeneral-Regular" pitchFamily="2" charset="2"/>
              <a:buChar char="⎯"/>
            </a:pPr>
            <a:r>
              <a:rPr lang="en-US" sz="2000" i="1" dirty="0"/>
              <a:t>supporting sustainable biomethane in transport;</a:t>
            </a:r>
            <a:endParaRPr lang="en-GB" sz="2000" dirty="0"/>
          </a:p>
          <a:p>
            <a:pPr marL="342900" lvl="0" indent="-342900" algn="l">
              <a:spcBef>
                <a:spcPts val="1600"/>
              </a:spcBef>
              <a:buFont typeface="STIXGeneral-Regular" pitchFamily="2" charset="2"/>
              <a:buChar char="⎯"/>
            </a:pPr>
            <a:r>
              <a:rPr lang="en-US" sz="2000" i="1" dirty="0"/>
              <a:t>aligned with EU and national sustainability and climate action policies;</a:t>
            </a:r>
            <a:endParaRPr lang="en-GB" sz="2000" dirty="0"/>
          </a:p>
          <a:p>
            <a:pPr marL="342900" lvl="0" indent="-342900" algn="l">
              <a:spcBef>
                <a:spcPts val="1600"/>
              </a:spcBef>
              <a:buFont typeface="STIXGeneral-Regular" pitchFamily="2" charset="2"/>
              <a:buChar char="⎯"/>
            </a:pPr>
            <a:r>
              <a:rPr lang="en-GB" sz="2000" i="1" dirty="0"/>
              <a:t>Green Gas Certification Scheme in place; </a:t>
            </a:r>
            <a:endParaRPr lang="en-GB" sz="2000" dirty="0"/>
          </a:p>
          <a:p>
            <a:pPr marL="342900" lvl="0" indent="-342900" algn="l">
              <a:spcBef>
                <a:spcPts val="1600"/>
              </a:spcBef>
              <a:buFont typeface="STIXGeneral-Regular" pitchFamily="2" charset="2"/>
              <a:buChar char="⎯"/>
            </a:pPr>
            <a:r>
              <a:rPr lang="en-US" sz="2000" dirty="0"/>
              <a:t>underpinned  by a nature positive AD Charter</a:t>
            </a:r>
          </a:p>
        </p:txBody>
      </p:sp>
      <p:pic>
        <p:nvPicPr>
          <p:cNvPr id="5" name="Picture 4">
            <a:extLst>
              <a:ext uri="{FF2B5EF4-FFF2-40B4-BE49-F238E27FC236}">
                <a16:creationId xmlns:a16="http://schemas.microsoft.com/office/drawing/2014/main" id="{83CCDEB7-20E5-054A-B340-B28898F0D668}"/>
              </a:ext>
            </a:extLst>
          </p:cNvPr>
          <p:cNvPicPr>
            <a:picLocks noChangeAspect="1"/>
          </p:cNvPicPr>
          <p:nvPr/>
        </p:nvPicPr>
        <p:blipFill>
          <a:blip r:embed="rId2"/>
          <a:stretch>
            <a:fillRect/>
          </a:stretch>
        </p:blipFill>
        <p:spPr>
          <a:xfrm>
            <a:off x="367990" y="-163150"/>
            <a:ext cx="2360155" cy="1545901"/>
          </a:xfrm>
          <a:prstGeom prst="rect">
            <a:avLst/>
          </a:prstGeom>
        </p:spPr>
      </p:pic>
      <p:pic>
        <p:nvPicPr>
          <p:cNvPr id="7" name="Picture 6">
            <a:extLst>
              <a:ext uri="{FF2B5EF4-FFF2-40B4-BE49-F238E27FC236}">
                <a16:creationId xmlns:a16="http://schemas.microsoft.com/office/drawing/2014/main" id="{7A548F99-6058-3A4A-8CB2-7226E740D70D}"/>
              </a:ext>
            </a:extLst>
          </p:cNvPr>
          <p:cNvPicPr>
            <a:picLocks noChangeAspect="1"/>
          </p:cNvPicPr>
          <p:nvPr/>
        </p:nvPicPr>
        <p:blipFill>
          <a:blip r:embed="rId3"/>
          <a:stretch>
            <a:fillRect/>
          </a:stretch>
        </p:blipFill>
        <p:spPr>
          <a:xfrm>
            <a:off x="8541834" y="-43104"/>
            <a:ext cx="3538654" cy="1073392"/>
          </a:xfrm>
          <a:prstGeom prst="rect">
            <a:avLst/>
          </a:prstGeom>
        </p:spPr>
      </p:pic>
    </p:spTree>
    <p:extLst>
      <p:ext uri="{BB962C8B-B14F-4D97-AF65-F5344CB8AC3E}">
        <p14:creationId xmlns:p14="http://schemas.microsoft.com/office/powerpoint/2010/main" val="2749617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A9A1-F245-4F4B-8079-ECF26342745E}"/>
              </a:ext>
            </a:extLst>
          </p:cNvPr>
          <p:cNvSpPr>
            <a:spLocks noGrp="1"/>
          </p:cNvSpPr>
          <p:nvPr>
            <p:ph type="ctrTitle"/>
          </p:nvPr>
        </p:nvSpPr>
        <p:spPr>
          <a:xfrm>
            <a:off x="1524000" y="1122363"/>
            <a:ext cx="9144000" cy="706437"/>
          </a:xfrm>
        </p:spPr>
        <p:txBody>
          <a:bodyPr>
            <a:normAutofit/>
          </a:bodyPr>
          <a:lstStyle/>
          <a:p>
            <a:r>
              <a:rPr lang="en-US" sz="3200" dirty="0">
                <a:solidFill>
                  <a:srgbClr val="002060"/>
                </a:solidFill>
              </a:rPr>
              <a:t>IRELAND ROADMAP </a:t>
            </a:r>
            <a:r>
              <a:rPr lang="en-US" sz="3200" b="1" dirty="0">
                <a:solidFill>
                  <a:srgbClr val="002060"/>
                </a:solidFill>
              </a:rPr>
              <a:t>– BARRIERS / OBSTACLES</a:t>
            </a:r>
          </a:p>
        </p:txBody>
      </p:sp>
      <p:sp>
        <p:nvSpPr>
          <p:cNvPr id="3" name="Subtitle 2">
            <a:extLst>
              <a:ext uri="{FF2B5EF4-FFF2-40B4-BE49-F238E27FC236}">
                <a16:creationId xmlns:a16="http://schemas.microsoft.com/office/drawing/2014/main" id="{49484CDB-E000-D541-9841-2CB8856A612A}"/>
              </a:ext>
            </a:extLst>
          </p:cNvPr>
          <p:cNvSpPr>
            <a:spLocks noGrp="1"/>
          </p:cNvSpPr>
          <p:nvPr>
            <p:ph type="subTitle" idx="1"/>
          </p:nvPr>
        </p:nvSpPr>
        <p:spPr>
          <a:xfrm>
            <a:off x="1524000" y="2326559"/>
            <a:ext cx="9144000" cy="2941999"/>
          </a:xfrm>
        </p:spPr>
        <p:txBody>
          <a:bodyPr>
            <a:normAutofit/>
          </a:bodyPr>
          <a:lstStyle/>
          <a:p>
            <a:pPr marL="342900" lvl="0" indent="-342900" algn="l">
              <a:lnSpc>
                <a:spcPct val="100000"/>
              </a:lnSpc>
              <a:spcBef>
                <a:spcPts val="1600"/>
              </a:spcBef>
              <a:buFont typeface="STIXGeneral-Regular" pitchFamily="2" charset="2"/>
              <a:buChar char="⎯"/>
            </a:pPr>
            <a:r>
              <a:rPr lang="en-GB" sz="2000" dirty="0"/>
              <a:t>Support mechanism - Renewable Heat Obligation to socialise the funding gap.</a:t>
            </a:r>
          </a:p>
          <a:p>
            <a:pPr marL="342900" lvl="0" indent="-342900" algn="l">
              <a:lnSpc>
                <a:spcPct val="100000"/>
              </a:lnSpc>
              <a:spcBef>
                <a:spcPts val="1600"/>
              </a:spcBef>
              <a:buFont typeface="STIXGeneral-Regular" pitchFamily="2" charset="2"/>
              <a:buChar char="⎯"/>
            </a:pPr>
            <a:r>
              <a:rPr lang="en-GB" sz="2000" dirty="0"/>
              <a:t>Need to adjust the GBER exemption threshold to allow  capital funding required and related structure / mechanism to support the establishment of a mature biomethane industry.</a:t>
            </a:r>
          </a:p>
          <a:p>
            <a:pPr marL="342900" lvl="0" indent="-342900" algn="l">
              <a:lnSpc>
                <a:spcPct val="100000"/>
              </a:lnSpc>
              <a:spcBef>
                <a:spcPts val="1600"/>
              </a:spcBef>
              <a:buFont typeface="STIXGeneral-Regular" pitchFamily="2" charset="2"/>
              <a:buChar char="⎯"/>
            </a:pPr>
            <a:r>
              <a:rPr lang="en-GB" sz="2000" dirty="0"/>
              <a:t>Lack of understanding of the benefit of AD biomethane to the environment, energy security, storage and pricing and the circular bio-economy.</a:t>
            </a:r>
          </a:p>
          <a:p>
            <a:endParaRPr lang="en-US" dirty="0"/>
          </a:p>
        </p:txBody>
      </p:sp>
      <p:pic>
        <p:nvPicPr>
          <p:cNvPr id="5" name="Picture 4">
            <a:extLst>
              <a:ext uri="{FF2B5EF4-FFF2-40B4-BE49-F238E27FC236}">
                <a16:creationId xmlns:a16="http://schemas.microsoft.com/office/drawing/2014/main" id="{83CCDEB7-20E5-054A-B340-B28898F0D668}"/>
              </a:ext>
            </a:extLst>
          </p:cNvPr>
          <p:cNvPicPr>
            <a:picLocks noChangeAspect="1"/>
          </p:cNvPicPr>
          <p:nvPr/>
        </p:nvPicPr>
        <p:blipFill>
          <a:blip r:embed="rId2"/>
          <a:stretch>
            <a:fillRect/>
          </a:stretch>
        </p:blipFill>
        <p:spPr>
          <a:xfrm>
            <a:off x="367990" y="-163150"/>
            <a:ext cx="2360155" cy="1545901"/>
          </a:xfrm>
          <a:prstGeom prst="rect">
            <a:avLst/>
          </a:prstGeom>
        </p:spPr>
      </p:pic>
      <p:pic>
        <p:nvPicPr>
          <p:cNvPr id="7" name="Picture 6">
            <a:extLst>
              <a:ext uri="{FF2B5EF4-FFF2-40B4-BE49-F238E27FC236}">
                <a16:creationId xmlns:a16="http://schemas.microsoft.com/office/drawing/2014/main" id="{7A548F99-6058-3A4A-8CB2-7226E740D70D}"/>
              </a:ext>
            </a:extLst>
          </p:cNvPr>
          <p:cNvPicPr>
            <a:picLocks noChangeAspect="1"/>
          </p:cNvPicPr>
          <p:nvPr/>
        </p:nvPicPr>
        <p:blipFill>
          <a:blip r:embed="rId3"/>
          <a:stretch>
            <a:fillRect/>
          </a:stretch>
        </p:blipFill>
        <p:spPr>
          <a:xfrm>
            <a:off x="8541834" y="-43104"/>
            <a:ext cx="3538654" cy="1073392"/>
          </a:xfrm>
          <a:prstGeom prst="rect">
            <a:avLst/>
          </a:prstGeom>
        </p:spPr>
      </p:pic>
    </p:spTree>
    <p:extLst>
      <p:ext uri="{BB962C8B-B14F-4D97-AF65-F5344CB8AC3E}">
        <p14:creationId xmlns:p14="http://schemas.microsoft.com/office/powerpoint/2010/main" val="235283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A9A1-F245-4F4B-8079-ECF26342745E}"/>
              </a:ext>
            </a:extLst>
          </p:cNvPr>
          <p:cNvSpPr>
            <a:spLocks noGrp="1"/>
          </p:cNvSpPr>
          <p:nvPr>
            <p:ph type="ctrTitle"/>
          </p:nvPr>
        </p:nvSpPr>
        <p:spPr>
          <a:xfrm>
            <a:off x="1524000" y="1122363"/>
            <a:ext cx="9144000" cy="706437"/>
          </a:xfrm>
        </p:spPr>
        <p:txBody>
          <a:bodyPr>
            <a:normAutofit/>
          </a:bodyPr>
          <a:lstStyle/>
          <a:p>
            <a:r>
              <a:rPr lang="en-US" sz="3200" dirty="0">
                <a:solidFill>
                  <a:srgbClr val="002060"/>
                </a:solidFill>
              </a:rPr>
              <a:t>IRELAND ROADMAP </a:t>
            </a:r>
            <a:r>
              <a:rPr lang="en-US" sz="3200" b="1" dirty="0">
                <a:solidFill>
                  <a:schemeClr val="accent6">
                    <a:lumMod val="50000"/>
                  </a:schemeClr>
                </a:solidFill>
              </a:rPr>
              <a:t>- DRIVERS AND OPPORTUNITIES</a:t>
            </a:r>
          </a:p>
        </p:txBody>
      </p:sp>
      <p:sp>
        <p:nvSpPr>
          <p:cNvPr id="3" name="Subtitle 2">
            <a:extLst>
              <a:ext uri="{FF2B5EF4-FFF2-40B4-BE49-F238E27FC236}">
                <a16:creationId xmlns:a16="http://schemas.microsoft.com/office/drawing/2014/main" id="{49484CDB-E000-D541-9841-2CB8856A612A}"/>
              </a:ext>
            </a:extLst>
          </p:cNvPr>
          <p:cNvSpPr>
            <a:spLocks noGrp="1"/>
          </p:cNvSpPr>
          <p:nvPr>
            <p:ph type="subTitle" idx="1"/>
          </p:nvPr>
        </p:nvSpPr>
        <p:spPr>
          <a:xfrm>
            <a:off x="1524000" y="2041742"/>
            <a:ext cx="9144000" cy="4546947"/>
          </a:xfrm>
        </p:spPr>
        <p:txBody>
          <a:bodyPr>
            <a:normAutofit fontScale="70000" lnSpcReduction="20000"/>
          </a:bodyPr>
          <a:lstStyle/>
          <a:p>
            <a:pPr marL="342900" indent="-342900" algn="l">
              <a:buFont typeface="STIXGeneral-Regular" pitchFamily="2" charset="2"/>
              <a:buChar char="⎯"/>
            </a:pPr>
            <a:r>
              <a:rPr lang="en-GB" b="1" dirty="0"/>
              <a:t>Industry led collaborations </a:t>
            </a:r>
            <a:r>
              <a:rPr lang="en-GB" dirty="0"/>
              <a:t>(agri-food and transport),  working in consultation with Government and farmers to decarbonise their thermal processes and support zero carbon farming.</a:t>
            </a:r>
          </a:p>
          <a:p>
            <a:pPr marL="342900" indent="-342900" algn="l">
              <a:buFont typeface="STIXGeneral-Regular" pitchFamily="2" charset="2"/>
              <a:buChar char="⎯"/>
            </a:pPr>
            <a:r>
              <a:rPr lang="en-GB" dirty="0"/>
              <a:t>National and international imperative to address climate change by </a:t>
            </a:r>
            <a:r>
              <a:rPr lang="en-GB" b="1" dirty="0"/>
              <a:t>decarbonising. </a:t>
            </a:r>
          </a:p>
          <a:p>
            <a:pPr marL="342900" indent="-342900" algn="l">
              <a:buFont typeface="STIXGeneral-Regular" pitchFamily="2" charset="2"/>
              <a:buChar char="⎯"/>
            </a:pPr>
            <a:r>
              <a:rPr lang="en-GB" dirty="0"/>
              <a:t>The need to develop indigenous, secure energy supplies, storage and pricing and the implementation of the </a:t>
            </a:r>
            <a:r>
              <a:rPr lang="en-GB" b="1" dirty="0" err="1"/>
              <a:t>REPowerEU</a:t>
            </a:r>
            <a:r>
              <a:rPr lang="en-GB" b="1" dirty="0"/>
              <a:t> pla</a:t>
            </a:r>
            <a:r>
              <a:rPr lang="en-GB" dirty="0"/>
              <a:t>n, aligned with  </a:t>
            </a:r>
            <a:r>
              <a:rPr lang="en-GB" b="1" dirty="0"/>
              <a:t>capital grants</a:t>
            </a:r>
            <a:r>
              <a:rPr lang="en-GB" dirty="0"/>
              <a:t> for AD biomethane plants.</a:t>
            </a:r>
          </a:p>
          <a:p>
            <a:pPr marL="342900" lvl="0" indent="-342900" algn="l">
              <a:buFont typeface="STIXGeneral-Regular" pitchFamily="2" charset="2"/>
              <a:buChar char="⎯"/>
            </a:pPr>
            <a:r>
              <a:rPr lang="en-GB" dirty="0"/>
              <a:t>Implementation of a </a:t>
            </a:r>
            <a:r>
              <a:rPr lang="en-GB" b="1" dirty="0"/>
              <a:t>Renewable Heat Obligation Scheme</a:t>
            </a:r>
            <a:r>
              <a:rPr lang="en-GB" dirty="0"/>
              <a:t> in 20232/23 to bridge the funding gap.</a:t>
            </a:r>
          </a:p>
          <a:p>
            <a:pPr marL="342900" lvl="0" indent="-342900" algn="l">
              <a:buFont typeface="STIXGeneral-Regular" pitchFamily="2" charset="2"/>
              <a:buChar char="⎯"/>
            </a:pPr>
            <a:r>
              <a:rPr lang="en-GB" dirty="0"/>
              <a:t>A </a:t>
            </a:r>
            <a:r>
              <a:rPr lang="en-GB" b="1" dirty="0"/>
              <a:t>National Biomethane Strategy.</a:t>
            </a:r>
          </a:p>
          <a:p>
            <a:pPr marL="342900" lvl="0" indent="-342900" algn="l">
              <a:buFont typeface="STIXGeneral-Regular" pitchFamily="2" charset="2"/>
              <a:buChar char="⎯"/>
            </a:pPr>
            <a:r>
              <a:rPr lang="en-GB" dirty="0"/>
              <a:t>Need to </a:t>
            </a:r>
            <a:r>
              <a:rPr lang="en-GB" b="1" dirty="0"/>
              <a:t>support farmers and regenerative agriculture </a:t>
            </a:r>
            <a:r>
              <a:rPr lang="en-GB" dirty="0"/>
              <a:t>and to sustain diverse farm income .</a:t>
            </a:r>
          </a:p>
          <a:p>
            <a:pPr marL="342900" lvl="0" indent="-342900" algn="l">
              <a:buFont typeface="STIXGeneral-Regular" pitchFamily="2" charset="2"/>
              <a:buChar char="⎯"/>
            </a:pPr>
            <a:r>
              <a:rPr lang="en-GB" b="1" dirty="0"/>
              <a:t>Research and innovation </a:t>
            </a:r>
            <a:r>
              <a:rPr lang="en-GB" dirty="0"/>
              <a:t>on sustainable </a:t>
            </a:r>
            <a:r>
              <a:rPr lang="en-GB" dirty="0" err="1"/>
              <a:t>agri</a:t>
            </a:r>
            <a:r>
              <a:rPr lang="en-GB" dirty="0"/>
              <a:t> feedstock AD biomethane and </a:t>
            </a:r>
            <a:r>
              <a:rPr lang="en-GB" dirty="0" err="1"/>
              <a:t>biofertiliser</a:t>
            </a:r>
            <a:r>
              <a:rPr lang="en-GB" dirty="0"/>
              <a:t> sustainability, available feedstock and the potential for multi </a:t>
            </a:r>
            <a:r>
              <a:rPr lang="en-GB" dirty="0" err="1"/>
              <a:t>spp</a:t>
            </a:r>
            <a:r>
              <a:rPr lang="en-GB" dirty="0"/>
              <a:t> swards , food and energy .production systems.</a:t>
            </a:r>
          </a:p>
          <a:p>
            <a:pPr marL="342900" lvl="0" indent="-342900" algn="l">
              <a:buFont typeface="STIXGeneral-Regular" pitchFamily="2" charset="2"/>
              <a:buChar char="⎯"/>
            </a:pPr>
            <a:r>
              <a:rPr lang="en-GB" b="1" dirty="0"/>
              <a:t>The business case and commercial feasibility studies </a:t>
            </a:r>
            <a:r>
              <a:rPr lang="en-GB" dirty="0"/>
              <a:t>for  sustainable </a:t>
            </a:r>
            <a:r>
              <a:rPr lang="en-GB" dirty="0" err="1"/>
              <a:t>Agri</a:t>
            </a:r>
            <a:r>
              <a:rPr lang="en-GB" dirty="0"/>
              <a:t> feedstock AD biomethane, </a:t>
            </a:r>
            <a:r>
              <a:rPr lang="en-GB" dirty="0" err="1"/>
              <a:t>biofertilisers</a:t>
            </a:r>
            <a:r>
              <a:rPr lang="en-GB" dirty="0"/>
              <a:t> and related products, Carbon Farming Initiative. </a:t>
            </a:r>
          </a:p>
          <a:p>
            <a:pPr marL="342900" lvl="0" indent="-342900" algn="l">
              <a:buFont typeface="STIXGeneral-Regular" pitchFamily="2" charset="2"/>
              <a:buChar char="⎯"/>
            </a:pPr>
            <a:r>
              <a:rPr lang="en-GB" dirty="0"/>
              <a:t>Development of </a:t>
            </a:r>
            <a:r>
              <a:rPr lang="en-GB" b="1" dirty="0" err="1"/>
              <a:t>Teagasc</a:t>
            </a:r>
            <a:r>
              <a:rPr lang="en-GB" b="1" dirty="0"/>
              <a:t> Grange Centre of Excellence </a:t>
            </a:r>
            <a:r>
              <a:rPr lang="en-GB" dirty="0"/>
              <a:t>for AD biomethane.</a:t>
            </a:r>
          </a:p>
          <a:p>
            <a:pPr marL="342900" lvl="0" indent="-342900" algn="l">
              <a:buFont typeface="STIXGeneral-Regular" pitchFamily="2" charset="2"/>
              <a:buChar char="⎯"/>
            </a:pPr>
            <a:r>
              <a:rPr lang="en-GB" dirty="0"/>
              <a:t>RGFI as a </a:t>
            </a:r>
            <a:r>
              <a:rPr lang="en-GB" b="1" dirty="0"/>
              <a:t>national co-ordination and design authority </a:t>
            </a:r>
            <a:r>
              <a:rPr lang="en-GB" dirty="0"/>
              <a:t>and its role in representing its members,  developing collaborations and knowledge exchange.</a:t>
            </a:r>
          </a:p>
          <a:p>
            <a:endParaRPr lang="en-US" dirty="0"/>
          </a:p>
        </p:txBody>
      </p:sp>
      <p:pic>
        <p:nvPicPr>
          <p:cNvPr id="5" name="Picture 4">
            <a:extLst>
              <a:ext uri="{FF2B5EF4-FFF2-40B4-BE49-F238E27FC236}">
                <a16:creationId xmlns:a16="http://schemas.microsoft.com/office/drawing/2014/main" id="{83CCDEB7-20E5-054A-B340-B28898F0D668}"/>
              </a:ext>
            </a:extLst>
          </p:cNvPr>
          <p:cNvPicPr>
            <a:picLocks noChangeAspect="1"/>
          </p:cNvPicPr>
          <p:nvPr/>
        </p:nvPicPr>
        <p:blipFill>
          <a:blip r:embed="rId2"/>
          <a:stretch>
            <a:fillRect/>
          </a:stretch>
        </p:blipFill>
        <p:spPr>
          <a:xfrm>
            <a:off x="367990" y="-163150"/>
            <a:ext cx="2360155" cy="1545901"/>
          </a:xfrm>
          <a:prstGeom prst="rect">
            <a:avLst/>
          </a:prstGeom>
        </p:spPr>
      </p:pic>
      <p:pic>
        <p:nvPicPr>
          <p:cNvPr id="7" name="Picture 6">
            <a:extLst>
              <a:ext uri="{FF2B5EF4-FFF2-40B4-BE49-F238E27FC236}">
                <a16:creationId xmlns:a16="http://schemas.microsoft.com/office/drawing/2014/main" id="{7A548F99-6058-3A4A-8CB2-7226E740D70D}"/>
              </a:ext>
            </a:extLst>
          </p:cNvPr>
          <p:cNvPicPr>
            <a:picLocks noChangeAspect="1"/>
          </p:cNvPicPr>
          <p:nvPr/>
        </p:nvPicPr>
        <p:blipFill>
          <a:blip r:embed="rId3"/>
          <a:stretch>
            <a:fillRect/>
          </a:stretch>
        </p:blipFill>
        <p:spPr>
          <a:xfrm>
            <a:off x="8541834" y="-43104"/>
            <a:ext cx="3538654" cy="1073392"/>
          </a:xfrm>
          <a:prstGeom prst="rect">
            <a:avLst/>
          </a:prstGeom>
        </p:spPr>
      </p:pic>
    </p:spTree>
    <p:extLst>
      <p:ext uri="{BB962C8B-B14F-4D97-AF65-F5344CB8AC3E}">
        <p14:creationId xmlns:p14="http://schemas.microsoft.com/office/powerpoint/2010/main" val="15422166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1341</TotalTime>
  <Words>900</Words>
  <Application>Microsoft Office PowerPoint</Application>
  <PresentationFormat>Widescreen</PresentationFormat>
  <Paragraphs>86</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STIXGeneral-Regular</vt:lpstr>
      <vt:lpstr>Office Theme</vt:lpstr>
      <vt:lpstr>Biomethane Knowledge Exchange, 1 June 2021</vt:lpstr>
      <vt:lpstr>REGATRACE  in Ireland  RGFI country partner and host Target Country for biomethane development   4 workshop events – April 2021, July 2021, Dec 2021  Over 100 people from over 60 organisations directly engaged  Government, Academia, Consultants, Technical, Industry </vt:lpstr>
      <vt:lpstr>Our thanks go to those who presented at these workshops, including today </vt:lpstr>
      <vt:lpstr>  European Overview  The vision across Europe   Standardised platform for cross border trading   Brussels policy and legislation updates   Mapping the state of play of the renewable gases market  D6.4 Guidance for Feasibility Analysis  Covering Biomethane Investment Project   Road mapping,  </vt:lpstr>
      <vt:lpstr>PowerPoint Presentation</vt:lpstr>
      <vt:lpstr>RGFI has an Extensive Social Network beyond REGATRACE through its membership, projects, representations and collaborations</vt:lpstr>
      <vt:lpstr>IRELAND ROADMAP – VISION FOR BIOMETHANE</vt:lpstr>
      <vt:lpstr>IRELAND ROADMAP – BARRIERS / OBSTACLES</vt:lpstr>
      <vt:lpstr>IRELAND ROADMAP - DRIVERS AND OPPORTUNITIES</vt:lpstr>
      <vt:lpstr>IRELAND ROADMAP - ELEMENTS TO 2030</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Biomethane Knowledge Exchange</dc:title>
  <dc:creator>Microsoft Office User</dc:creator>
  <cp:lastModifiedBy>PJ McCarthy</cp:lastModifiedBy>
  <cp:revision>33</cp:revision>
  <dcterms:created xsi:type="dcterms:W3CDTF">2022-05-29T13:25:10Z</dcterms:created>
  <dcterms:modified xsi:type="dcterms:W3CDTF">2022-06-01T07:14:15Z</dcterms:modified>
</cp:coreProperties>
</file>