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4363" r:id="rId2"/>
  </p:sldMasterIdLst>
  <p:notesMasterIdLst>
    <p:notesMasterId r:id="rId16"/>
  </p:notesMasterIdLst>
  <p:handoutMasterIdLst>
    <p:handoutMasterId r:id="rId17"/>
  </p:handoutMasterIdLst>
  <p:sldIdLst>
    <p:sldId id="320" r:id="rId3"/>
    <p:sldId id="363" r:id="rId4"/>
    <p:sldId id="368" r:id="rId5"/>
    <p:sldId id="376" r:id="rId6"/>
    <p:sldId id="367" r:id="rId7"/>
    <p:sldId id="373" r:id="rId8"/>
    <p:sldId id="352" r:id="rId9"/>
    <p:sldId id="371" r:id="rId10"/>
    <p:sldId id="378" r:id="rId11"/>
    <p:sldId id="375" r:id="rId12"/>
    <p:sldId id="351" r:id="rId13"/>
    <p:sldId id="374" r:id="rId14"/>
    <p:sldId id="377" r:id="rId15"/>
  </p:sldIdLst>
  <p:sldSz cx="12192000" cy="6858000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96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96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96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96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9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9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9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9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9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411F"/>
    <a:srgbClr val="007944"/>
    <a:srgbClr val="DC6D36"/>
    <a:srgbClr val="9E743B"/>
    <a:srgbClr val="AFC124"/>
    <a:srgbClr val="359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89302" autoAdjust="0"/>
  </p:normalViewPr>
  <p:slideViewPr>
    <p:cSldViewPr snapToGrid="0">
      <p:cViewPr varScale="1">
        <p:scale>
          <a:sx n="99" d="100"/>
          <a:sy n="99" d="100"/>
        </p:scale>
        <p:origin x="396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1828800" cy="18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gevx341\homeshares$\Ciara.Beausang\Research\Biogas%20paper\Applied%20Energy\Results\Silage%20emissions%2022021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gevx341\homeshares$\Ciara.Beausang\Research\Biogas%20paper\Applied%20Energy\Results\Silage%20emissions%2022021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1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smtClean="0"/>
              <a:t>Construction emissions =</a:t>
            </a:r>
            <a:r>
              <a:rPr lang="en-US" sz="1800" baseline="0" dirty="0" smtClean="0"/>
              <a:t> </a:t>
            </a:r>
            <a:r>
              <a:rPr lang="en-US" sz="1800" baseline="0" dirty="0" smtClean="0"/>
              <a:t>281 </a:t>
            </a:r>
            <a:r>
              <a:rPr lang="en-US" sz="1800" baseline="0" dirty="0" smtClean="0"/>
              <a:t>t </a:t>
            </a:r>
            <a:r>
              <a:rPr lang="en-IE" sz="1800" b="0" i="0" baseline="0" dirty="0" smtClean="0">
                <a:effectLst/>
              </a:rPr>
              <a:t>CO</a:t>
            </a:r>
            <a:r>
              <a:rPr lang="en-IE" sz="1800" b="0" i="0" baseline="-25000" dirty="0" smtClean="0">
                <a:effectLst/>
              </a:rPr>
              <a:t>2</a:t>
            </a:r>
            <a:r>
              <a:rPr lang="en-IE" sz="1800" b="0" i="0" baseline="0" dirty="0" smtClean="0">
                <a:effectLst/>
              </a:rPr>
              <a:t>eq</a:t>
            </a:r>
            <a:endParaRPr lang="en-US" sz="1800" dirty="0" smtClean="0"/>
          </a:p>
        </c:rich>
      </c:tx>
      <c:layout>
        <c:manualLayout>
          <c:xMode val="edge"/>
          <c:yMode val="edge"/>
          <c:x val="0.161422767632769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0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732157815379458"/>
          <c:y val="0.14287706224221974"/>
          <c:w val="0.55982492879879375"/>
          <c:h val="0.6264707536557930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Component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04-4489-842E-9ED1EA44BF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04-4489-842E-9ED1EA44BF0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04-4489-842E-9ED1EA44BF0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04-4489-842E-9ED1EA44BF0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Digester</c:v>
                </c:pt>
                <c:pt idx="1">
                  <c:v>Upgrader</c:v>
                </c:pt>
                <c:pt idx="2">
                  <c:v>Digestate tank</c:v>
                </c:pt>
                <c:pt idx="3">
                  <c:v>Feeder</c:v>
                </c:pt>
                <c:pt idx="4">
                  <c:v>Pump container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0.33</c:v>
                </c:pt>
                <c:pt idx="1">
                  <c:v>0.21</c:v>
                </c:pt>
                <c:pt idx="2">
                  <c:v>0.17</c:v>
                </c:pt>
                <c:pt idx="3">
                  <c:v>0.13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90-4C95-A387-48A61D1913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dirty="0" smtClean="0"/>
              <a:t>Materials</a:t>
            </a:r>
            <a:r>
              <a:rPr lang="en-IE" baseline="0" dirty="0" smtClean="0"/>
              <a:t> Contribution </a:t>
            </a:r>
            <a:endParaRPr lang="en-IE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Concrete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Upgrader</c:v>
                </c:pt>
                <c:pt idx="1">
                  <c:v>Digester</c:v>
                </c:pt>
                <c:pt idx="2">
                  <c:v>Digestate tank</c:v>
                </c:pt>
                <c:pt idx="3">
                  <c:v>Pump container</c:v>
                </c:pt>
                <c:pt idx="4">
                  <c:v>Feeder</c:v>
                </c:pt>
              </c:strCache>
            </c:strRef>
          </c:cat>
          <c:val>
            <c:numRef>
              <c:f>Sheet1!$B$2:$B$6</c:f>
              <c:numCache>
                <c:formatCode>_-* #,##0_-;\-* #,##0_-;_-* "-"??_-;_-@_-</c:formatCode>
                <c:ptCount val="5"/>
                <c:pt idx="1">
                  <c:v>48478</c:v>
                </c:pt>
                <c:pt idx="2">
                  <c:v>48478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74-42A6-82A5-E35D3246DF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Steel 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Upgrader</c:v>
                </c:pt>
                <c:pt idx="1">
                  <c:v>Digester</c:v>
                </c:pt>
                <c:pt idx="2">
                  <c:v>Digestate tank</c:v>
                </c:pt>
                <c:pt idx="3">
                  <c:v>Pump container</c:v>
                </c:pt>
                <c:pt idx="4">
                  <c:v>Feeder</c:v>
                </c:pt>
              </c:strCache>
            </c:strRef>
          </c:cat>
          <c:val>
            <c:numRef>
              <c:f>Sheet1!$C$2:$C$6</c:f>
              <c:numCache>
                <c:formatCode>_-* #,##0_-;\-* #,##0_-;_-* "-"??_-;_-@_-</c:formatCode>
                <c:ptCount val="5"/>
                <c:pt idx="0" formatCode="General">
                  <c:v>58515</c:v>
                </c:pt>
                <c:pt idx="1">
                  <c:v>35331</c:v>
                </c:pt>
                <c:pt idx="2">
                  <c:v>0</c:v>
                </c:pt>
                <c:pt idx="3">
                  <c:v>42239</c:v>
                </c:pt>
                <c:pt idx="4">
                  <c:v>28795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74-42A6-82A5-E35D3246DFC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Upgrader</c:v>
                </c:pt>
                <c:pt idx="1">
                  <c:v>Digester</c:v>
                </c:pt>
                <c:pt idx="2">
                  <c:v>Digestate tank</c:v>
                </c:pt>
                <c:pt idx="3">
                  <c:v>Pump container</c:v>
                </c:pt>
                <c:pt idx="4">
                  <c:v>Feeder</c:v>
                </c:pt>
              </c:strCache>
            </c:strRef>
          </c:cat>
          <c:val>
            <c:numRef>
              <c:f>Sheet1!$D$2:$D$6</c:f>
              <c:numCache>
                <c:formatCode>_-* #,##0_-;\-* #,##0_-;_-* "-"??_-;_-@_-</c:formatCode>
                <c:ptCount val="5"/>
                <c:pt idx="1">
                  <c:v>9412</c:v>
                </c:pt>
                <c:pt idx="2">
                  <c:v>259</c:v>
                </c:pt>
                <c:pt idx="3">
                  <c:v>1015</c:v>
                </c:pt>
                <c:pt idx="4">
                  <c:v>9116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74-42A6-82A5-E35D3246DF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754895551"/>
        <c:axId val="1754898463"/>
      </c:barChart>
      <c:catAx>
        <c:axId val="17548955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4898463"/>
        <c:crosses val="autoZero"/>
        <c:auto val="1"/>
        <c:lblAlgn val="ctr"/>
        <c:lblOffset val="100"/>
        <c:noMultiLvlLbl val="0"/>
      </c:catAx>
      <c:valAx>
        <c:axId val="17548984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 dirty="0" smtClean="0"/>
                  <a:t>kg</a:t>
                </a:r>
                <a:r>
                  <a:rPr lang="en-IE" baseline="0" dirty="0" smtClean="0"/>
                  <a:t> CO</a:t>
                </a:r>
                <a:r>
                  <a:rPr lang="en-IE" baseline="-25000" dirty="0" smtClean="0"/>
                  <a:t>2</a:t>
                </a:r>
                <a:r>
                  <a:rPr lang="en-IE" baseline="0" dirty="0" smtClean="0"/>
                  <a:t>eq</a:t>
                </a:r>
                <a:endParaRPr lang="en-IE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48955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dirty="0"/>
              <a:t>Emissions</a:t>
            </a:r>
            <a:r>
              <a:rPr lang="en-IE" baseline="0" dirty="0"/>
              <a:t> savings - </a:t>
            </a:r>
            <a:r>
              <a:rPr lang="en-IE" baseline="0" dirty="0" smtClean="0"/>
              <a:t>Heat</a:t>
            </a:r>
            <a:endParaRPr lang="en-IE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45.8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F74-417B-AC78-9F39C9D44853}"/>
                </c:ext>
              </c:extLst>
            </c:dLbl>
            <c:dLbl>
              <c:idx val="1"/>
              <c:layout>
                <c:manualLayout>
                  <c:x val="4.493000294698324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57.7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F74-417B-AC78-9F39C9D4485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27.2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F74-417B-AC78-9F39C9D4485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27.8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F74-417B-AC78-9F39C9D44853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45.2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F74-417B-AC78-9F39C9D4485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Total!$C$3:$G$3</c:f>
              <c:strCache>
                <c:ptCount val="5"/>
                <c:pt idx="0">
                  <c:v>PRG/120N</c:v>
                </c:pt>
                <c:pt idx="1">
                  <c:v>PRG/240N</c:v>
                </c:pt>
                <c:pt idx="2">
                  <c:v>PRG/RC</c:v>
                </c:pt>
                <c:pt idx="3">
                  <c:v>MSS/0N</c:v>
                </c:pt>
                <c:pt idx="4">
                  <c:v>MSS/120N</c:v>
                </c:pt>
              </c:strCache>
            </c:strRef>
          </c:cat>
          <c:val>
            <c:numRef>
              <c:f>Total!$C$19:$G$19</c:f>
              <c:numCache>
                <c:formatCode>0%</c:formatCode>
                <c:ptCount val="5"/>
                <c:pt idx="0">
                  <c:v>0.427028756901636</c:v>
                </c:pt>
                <c:pt idx="1">
                  <c:v>0.27834866150288501</c:v>
                </c:pt>
                <c:pt idx="2">
                  <c:v>0.6602772188486119</c:v>
                </c:pt>
                <c:pt idx="3">
                  <c:v>0.65223269632514402</c:v>
                </c:pt>
                <c:pt idx="4">
                  <c:v>0.4354118362756802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F74-417B-AC78-9F39C9D448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2938608"/>
        <c:axId val="1142926128"/>
      </c:barChart>
      <c:lineChart>
        <c:grouping val="standard"/>
        <c:varyColors val="0"/>
        <c:ser>
          <c:idx val="1"/>
          <c:order val="1"/>
          <c:tx>
            <c:v>Target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Total!$C$20:$G$20</c:f>
              <c:numCache>
                <c:formatCode>0%</c:formatCode>
                <c:ptCount val="5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F74-417B-AC78-9F39C9D448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2938608"/>
        <c:axId val="1142926128"/>
      </c:lineChart>
      <c:catAx>
        <c:axId val="114293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2926128"/>
        <c:crosses val="autoZero"/>
        <c:auto val="1"/>
        <c:lblAlgn val="ctr"/>
        <c:lblOffset val="100"/>
        <c:noMultiLvlLbl val="0"/>
      </c:catAx>
      <c:valAx>
        <c:axId val="11429261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2">
                  <a:alpha val="96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 dirty="0"/>
                  <a:t>Emissions savings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293860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dirty="0"/>
              <a:t>Emissions savings</a:t>
            </a:r>
            <a:r>
              <a:rPr lang="en-IE" baseline="0" dirty="0"/>
              <a:t> - </a:t>
            </a:r>
            <a:r>
              <a:rPr lang="en-IE" baseline="0" dirty="0" smtClean="0"/>
              <a:t>Transport</a:t>
            </a:r>
            <a:endParaRPr lang="en-IE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38.96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261-4699-80AE-786EACD32D7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49.07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261-4699-80AE-786EACD32D7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23.10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261-4699-80AE-786EACD32D7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23.65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261-4699-80AE-786EACD32D7D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38.39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261-4699-80AE-786EACD32D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Total!$C$3:$G$3</c:f>
              <c:strCache>
                <c:ptCount val="5"/>
                <c:pt idx="0">
                  <c:v>PRG/120N</c:v>
                </c:pt>
                <c:pt idx="1">
                  <c:v>PRG/240N</c:v>
                </c:pt>
                <c:pt idx="2">
                  <c:v>PRG/RC</c:v>
                </c:pt>
                <c:pt idx="3">
                  <c:v>MSS/0N</c:v>
                </c:pt>
                <c:pt idx="4">
                  <c:v>MSS/120N</c:v>
                </c:pt>
              </c:strCache>
            </c:strRef>
          </c:cat>
          <c:val>
            <c:numRef>
              <c:f>Total!$C$25:$G$25</c:f>
              <c:numCache>
                <c:formatCode>0%</c:formatCode>
                <c:ptCount val="5"/>
                <c:pt idx="0">
                  <c:v>0.585510164567141</c:v>
                </c:pt>
                <c:pt idx="1">
                  <c:v>0.47795435087442745</c:v>
                </c:pt>
                <c:pt idx="2">
                  <c:v>0.75424309448622995</c:v>
                </c:pt>
                <c:pt idx="3">
                  <c:v>0.74842365266074251</c:v>
                </c:pt>
                <c:pt idx="4">
                  <c:v>0.59157451985900278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261-4699-80AE-786EACD32D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3320560"/>
        <c:axId val="1033322224"/>
      </c:barChart>
      <c:lineChart>
        <c:grouping val="standard"/>
        <c:varyColors val="0"/>
        <c:ser>
          <c:idx val="1"/>
          <c:order val="1"/>
          <c:tx>
            <c:v>Target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Total!$C$26:$G$26</c:f>
              <c:numCache>
                <c:formatCode>0%</c:formatCode>
                <c:ptCount val="5"/>
                <c:pt idx="0">
                  <c:v>0.65</c:v>
                </c:pt>
                <c:pt idx="1">
                  <c:v>0.65</c:v>
                </c:pt>
                <c:pt idx="2">
                  <c:v>0.65</c:v>
                </c:pt>
                <c:pt idx="3">
                  <c:v>0.65</c:v>
                </c:pt>
                <c:pt idx="4">
                  <c:v>0.65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261-4699-80AE-786EACD32D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3320560"/>
        <c:axId val="1033322224"/>
      </c:lineChart>
      <c:catAx>
        <c:axId val="103332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3322224"/>
        <c:crosses val="autoZero"/>
        <c:auto val="1"/>
        <c:lblAlgn val="ctr"/>
        <c:lblOffset val="100"/>
        <c:noMultiLvlLbl val="0"/>
      </c:catAx>
      <c:valAx>
        <c:axId val="10333222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 dirty="0"/>
                  <a:t>Emissions savings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332056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Figs!$B$13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Figs!$C$12:$G$12</c:f>
              <c:strCache>
                <c:ptCount val="5"/>
                <c:pt idx="0">
                  <c:v>PRG/120N</c:v>
                </c:pt>
                <c:pt idx="1">
                  <c:v>PRG/240N</c:v>
                </c:pt>
                <c:pt idx="2">
                  <c:v>PRG/RC</c:v>
                </c:pt>
                <c:pt idx="3">
                  <c:v>MSS/0N</c:v>
                </c:pt>
                <c:pt idx="4">
                  <c:v>MSS/120N</c:v>
                </c:pt>
              </c:strCache>
            </c:strRef>
          </c:cat>
          <c:val>
            <c:numRef>
              <c:f>Figs!$C$13:$G$13</c:f>
              <c:numCache>
                <c:formatCode>0%</c:formatCode>
                <c:ptCount val="5"/>
                <c:pt idx="0">
                  <c:v>0.585510164567141</c:v>
                </c:pt>
                <c:pt idx="1">
                  <c:v>0.47795435087442745</c:v>
                </c:pt>
                <c:pt idx="2">
                  <c:v>0.75424309448622995</c:v>
                </c:pt>
                <c:pt idx="3">
                  <c:v>0.74842365266074251</c:v>
                </c:pt>
                <c:pt idx="4">
                  <c:v>0.59157451985900278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1F-4F41-BA4A-149658BADF67}"/>
            </c:ext>
          </c:extLst>
        </c:ser>
        <c:ser>
          <c:idx val="1"/>
          <c:order val="1"/>
          <c:tx>
            <c:strRef>
              <c:f>Figs!$B$14</c:f>
              <c:strCache>
                <c:ptCount val="1"/>
                <c:pt idx="0">
                  <c:v>S1 Protected urea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Figs!$C$12:$G$12</c:f>
              <c:strCache>
                <c:ptCount val="5"/>
                <c:pt idx="0">
                  <c:v>PRG/120N</c:v>
                </c:pt>
                <c:pt idx="1">
                  <c:v>PRG/240N</c:v>
                </c:pt>
                <c:pt idx="2">
                  <c:v>PRG/RC</c:v>
                </c:pt>
                <c:pt idx="3">
                  <c:v>MSS/0N</c:v>
                </c:pt>
                <c:pt idx="4">
                  <c:v>MSS/120N</c:v>
                </c:pt>
              </c:strCache>
            </c:strRef>
          </c:cat>
          <c:val>
            <c:numRef>
              <c:f>Figs!$C$14:$G$14</c:f>
              <c:numCache>
                <c:formatCode>0%</c:formatCode>
                <c:ptCount val="5"/>
                <c:pt idx="0">
                  <c:v>0.64219205074737873</c:v>
                </c:pt>
                <c:pt idx="1">
                  <c:v>0.57229203556601183</c:v>
                </c:pt>
                <c:pt idx="2">
                  <c:v>0.75424309448622995</c:v>
                </c:pt>
                <c:pt idx="3">
                  <c:v>0.74842365266074251</c:v>
                </c:pt>
                <c:pt idx="4">
                  <c:v>0.64444578483098891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1F-4F41-BA4A-149658BADF67}"/>
            </c:ext>
          </c:extLst>
        </c:ser>
        <c:ser>
          <c:idx val="2"/>
          <c:order val="2"/>
          <c:tx>
            <c:strRef>
              <c:f>Figs!$B$15</c:f>
              <c:strCache>
                <c:ptCount val="1"/>
                <c:pt idx="0">
                  <c:v>S2 Digestate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Figs!$C$12:$G$12</c:f>
              <c:strCache>
                <c:ptCount val="5"/>
                <c:pt idx="0">
                  <c:v>PRG/120N</c:v>
                </c:pt>
                <c:pt idx="1">
                  <c:v>PRG/240N</c:v>
                </c:pt>
                <c:pt idx="2">
                  <c:v>PRG/RC</c:v>
                </c:pt>
                <c:pt idx="3">
                  <c:v>MSS/0N</c:v>
                </c:pt>
                <c:pt idx="4">
                  <c:v>MSS/120N</c:v>
                </c:pt>
              </c:strCache>
            </c:strRef>
          </c:cat>
          <c:val>
            <c:numRef>
              <c:f>Figs!$C$15:$G$15</c:f>
              <c:numCache>
                <c:formatCode>0%</c:formatCode>
                <c:ptCount val="5"/>
                <c:pt idx="0">
                  <c:v>0.65281627279415211</c:v>
                </c:pt>
                <c:pt idx="1">
                  <c:v>0.6326422982257317</c:v>
                </c:pt>
                <c:pt idx="2">
                  <c:v>0.71398756758262949</c:v>
                </c:pt>
                <c:pt idx="3">
                  <c:v>0.70682293469017088</c:v>
                </c:pt>
                <c:pt idx="4">
                  <c:v>0.65435575954795633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1F-4F41-BA4A-149658BADF67}"/>
            </c:ext>
          </c:extLst>
        </c:ser>
        <c:ser>
          <c:idx val="3"/>
          <c:order val="3"/>
          <c:tx>
            <c:strRef>
              <c:f>Figs!$B$16</c:f>
              <c:strCache>
                <c:ptCount val="1"/>
                <c:pt idx="0">
                  <c:v>S3 CH4 1.2%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Figs!$C$12:$G$12</c:f>
              <c:strCache>
                <c:ptCount val="5"/>
                <c:pt idx="0">
                  <c:v>PRG/120N</c:v>
                </c:pt>
                <c:pt idx="1">
                  <c:v>PRG/240N</c:v>
                </c:pt>
                <c:pt idx="2">
                  <c:v>PRG/RC</c:v>
                </c:pt>
                <c:pt idx="3">
                  <c:v>MSS/0N</c:v>
                </c:pt>
                <c:pt idx="4">
                  <c:v>MSS/120N</c:v>
                </c:pt>
              </c:strCache>
            </c:strRef>
          </c:cat>
          <c:val>
            <c:numRef>
              <c:f>Figs!$C$16:$G$16</c:f>
              <c:numCache>
                <c:formatCode>0%</c:formatCode>
                <c:ptCount val="5"/>
                <c:pt idx="0">
                  <c:v>0.66086450527216922</c:v>
                </c:pt>
                <c:pt idx="1">
                  <c:v>0.55654273524343123</c:v>
                </c:pt>
                <c:pt idx="2">
                  <c:v>0.82518469322820542</c:v>
                </c:pt>
                <c:pt idx="3">
                  <c:v>0.82089215753797751</c:v>
                </c:pt>
                <c:pt idx="4">
                  <c:v>0.66963438741275005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1F-4F41-BA4A-149658BADF67}"/>
            </c:ext>
          </c:extLst>
        </c:ser>
        <c:ser>
          <c:idx val="4"/>
          <c:order val="4"/>
          <c:tx>
            <c:strRef>
              <c:f>Figs!$B$17</c:f>
              <c:strCache>
                <c:ptCount val="1"/>
                <c:pt idx="0">
                  <c:v>S4 "Opti"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Figs!$C$12:$G$12</c:f>
              <c:strCache>
                <c:ptCount val="5"/>
                <c:pt idx="0">
                  <c:v>PRG/120N</c:v>
                </c:pt>
                <c:pt idx="1">
                  <c:v>PRG/240N</c:v>
                </c:pt>
                <c:pt idx="2">
                  <c:v>PRG/RC</c:v>
                </c:pt>
                <c:pt idx="3">
                  <c:v>MSS/0N</c:v>
                </c:pt>
                <c:pt idx="4">
                  <c:v>MSS/120N</c:v>
                </c:pt>
              </c:strCache>
            </c:strRef>
          </c:cat>
          <c:val>
            <c:numRef>
              <c:f>Figs!$C$17:$G$17</c:f>
              <c:numCache>
                <c:formatCode>0%</c:formatCode>
                <c:ptCount val="5"/>
                <c:pt idx="0">
                  <c:v>0.7210722015538592</c:v>
                </c:pt>
                <c:pt idx="1">
                  <c:v>0.70150482845485462</c:v>
                </c:pt>
                <c:pt idx="2">
                  <c:v>0.78082569920947131</c:v>
                </c:pt>
                <c:pt idx="3">
                  <c:v>0.77475815989325192</c:v>
                </c:pt>
                <c:pt idx="4">
                  <c:v>0.72416133621292922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1F-4F41-BA4A-149658BAD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3885856"/>
        <c:axId val="673888352"/>
      </c:barChart>
      <c:lineChart>
        <c:grouping val="standard"/>
        <c:varyColors val="0"/>
        <c:ser>
          <c:idx val="5"/>
          <c:order val="5"/>
          <c:tx>
            <c:v>FFC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Figs!$C$18:$G$18</c:f>
              <c:numCache>
                <c:formatCode>0%</c:formatCode>
                <c:ptCount val="5"/>
                <c:pt idx="0">
                  <c:v>0.65</c:v>
                </c:pt>
                <c:pt idx="1">
                  <c:v>0.65</c:v>
                </c:pt>
                <c:pt idx="2">
                  <c:v>0.65</c:v>
                </c:pt>
                <c:pt idx="3">
                  <c:v>0.65</c:v>
                </c:pt>
                <c:pt idx="4">
                  <c:v>0.65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21F-4F41-BA4A-149658BAD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3885856"/>
        <c:axId val="673888352"/>
      </c:lineChart>
      <c:catAx>
        <c:axId val="67388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3888352"/>
        <c:crosses val="autoZero"/>
        <c:auto val="1"/>
        <c:lblAlgn val="ctr"/>
        <c:lblOffset val="100"/>
        <c:noMultiLvlLbl val="0"/>
      </c:catAx>
      <c:valAx>
        <c:axId val="67388835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IE" dirty="0" smtClean="0"/>
                  <a:t>Emissions savings</a:t>
                </a:r>
                <a:endParaRPr lang="en-IE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388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5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Transport!$A$10</c:f>
              <c:strCache>
                <c:ptCount val="1"/>
                <c:pt idx="0">
                  <c:v>1:0</c:v>
                </c:pt>
              </c:strCache>
            </c:strRef>
          </c:tx>
          <c:spPr>
            <a:solidFill>
              <a:schemeClr val="accent5">
                <a:shade val="45000"/>
              </a:schemeClr>
            </a:solidFill>
            <a:ln>
              <a:noFill/>
            </a:ln>
            <a:effectLst/>
          </c:spPr>
          <c:invertIfNegative val="0"/>
          <c:cat>
            <c:strRef>
              <c:f>Transport!$B$9:$F$9</c:f>
              <c:strCache>
                <c:ptCount val="5"/>
                <c:pt idx="0">
                  <c:v>PRG/120N</c:v>
                </c:pt>
                <c:pt idx="1">
                  <c:v>PRG/240N</c:v>
                </c:pt>
                <c:pt idx="2">
                  <c:v>PRG/RC</c:v>
                </c:pt>
                <c:pt idx="3">
                  <c:v>MSS/0N</c:v>
                </c:pt>
                <c:pt idx="4">
                  <c:v>MSS/120N</c:v>
                </c:pt>
              </c:strCache>
            </c:strRef>
          </c:cat>
          <c:val>
            <c:numRef>
              <c:f>Transport!$B$10:$F$10</c:f>
              <c:numCache>
                <c:formatCode>0%</c:formatCode>
                <c:ptCount val="5"/>
                <c:pt idx="0">
                  <c:v>0.72106382978723405</c:v>
                </c:pt>
                <c:pt idx="1">
                  <c:v>0.70148936170212761</c:v>
                </c:pt>
                <c:pt idx="2">
                  <c:v>0.78085106382978731</c:v>
                </c:pt>
                <c:pt idx="3">
                  <c:v>0.77478723404255312</c:v>
                </c:pt>
                <c:pt idx="4">
                  <c:v>0.7241489361702127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C1-415E-9F46-F47C3C934605}"/>
            </c:ext>
          </c:extLst>
        </c:ser>
        <c:ser>
          <c:idx val="1"/>
          <c:order val="1"/>
          <c:tx>
            <c:strRef>
              <c:f>Transport!$A$11</c:f>
              <c:strCache>
                <c:ptCount val="1"/>
                <c:pt idx="0">
                  <c:v>0.8:0.2</c:v>
                </c:pt>
              </c:strCache>
            </c:strRef>
          </c:tx>
          <c:spPr>
            <a:solidFill>
              <a:schemeClr val="accent5">
                <a:shade val="61000"/>
              </a:schemeClr>
            </a:solidFill>
            <a:ln>
              <a:noFill/>
            </a:ln>
            <a:effectLst/>
          </c:spPr>
          <c:invertIfNegative val="0"/>
          <c:cat>
            <c:strRef>
              <c:f>Transport!$B$9:$F$9</c:f>
              <c:strCache>
                <c:ptCount val="5"/>
                <c:pt idx="0">
                  <c:v>PRG/120N</c:v>
                </c:pt>
                <c:pt idx="1">
                  <c:v>PRG/240N</c:v>
                </c:pt>
                <c:pt idx="2">
                  <c:v>PRG/RC</c:v>
                </c:pt>
                <c:pt idx="3">
                  <c:v>MSS/0N</c:v>
                </c:pt>
                <c:pt idx="4">
                  <c:v>MSS/120N</c:v>
                </c:pt>
              </c:strCache>
            </c:strRef>
          </c:cat>
          <c:val>
            <c:numRef>
              <c:f>Transport!$B$11:$F$11</c:f>
              <c:numCache>
                <c:formatCode>0%</c:formatCode>
                <c:ptCount val="5"/>
                <c:pt idx="0">
                  <c:v>0.81635099708078285</c:v>
                </c:pt>
                <c:pt idx="1">
                  <c:v>0.79902663664223883</c:v>
                </c:pt>
                <c:pt idx="2">
                  <c:v>0.87362330503100494</c:v>
                </c:pt>
                <c:pt idx="3">
                  <c:v>0.86829087465573074</c:v>
                </c:pt>
                <c:pt idx="4">
                  <c:v>0.82376040345168622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C1-415E-9F46-F47C3C934605}"/>
            </c:ext>
          </c:extLst>
        </c:ser>
        <c:ser>
          <c:idx val="2"/>
          <c:order val="2"/>
          <c:tx>
            <c:strRef>
              <c:f>Transport!$A$12</c:f>
              <c:strCache>
                <c:ptCount val="1"/>
                <c:pt idx="0">
                  <c:v>0.6:0.4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Transport!$B$9:$F$9</c:f>
              <c:strCache>
                <c:ptCount val="5"/>
                <c:pt idx="0">
                  <c:v>PRG/120N</c:v>
                </c:pt>
                <c:pt idx="1">
                  <c:v>PRG/240N</c:v>
                </c:pt>
                <c:pt idx="2">
                  <c:v>PRG/RC</c:v>
                </c:pt>
                <c:pt idx="3">
                  <c:v>MSS/0N</c:v>
                </c:pt>
                <c:pt idx="4">
                  <c:v>MSS/120N</c:v>
                </c:pt>
              </c:strCache>
            </c:strRef>
          </c:cat>
          <c:val>
            <c:numRef>
              <c:f>Transport!$B$12:$F$12</c:f>
              <c:numCache>
                <c:formatCode>0%</c:formatCode>
                <c:ptCount val="5"/>
                <c:pt idx="0">
                  <c:v>0.93434709040960107</c:v>
                </c:pt>
                <c:pt idx="1">
                  <c:v>0.9198090853576717</c:v>
                </c:pt>
                <c:pt idx="2">
                  <c:v>0.98687197545758742</c:v>
                </c:pt>
                <c:pt idx="3">
                  <c:v>0.98243237692385044</c:v>
                </c:pt>
                <c:pt idx="4">
                  <c:v>0.94535783478246904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C1-415E-9F46-F47C3C934605}"/>
            </c:ext>
          </c:extLst>
        </c:ser>
        <c:ser>
          <c:idx val="3"/>
          <c:order val="3"/>
          <c:tx>
            <c:strRef>
              <c:f>Transport!$A$13</c:f>
              <c:strCache>
                <c:ptCount val="1"/>
                <c:pt idx="0">
                  <c:v>0.5:0.5</c:v>
                </c:pt>
              </c:strCache>
            </c:strRef>
          </c:tx>
          <c:spPr>
            <a:solidFill>
              <a:schemeClr val="accent5">
                <a:shade val="92000"/>
              </a:schemeClr>
            </a:solidFill>
            <a:ln>
              <a:noFill/>
            </a:ln>
            <a:effectLst/>
          </c:spPr>
          <c:invertIfNegative val="0"/>
          <c:cat>
            <c:strRef>
              <c:f>Transport!$B$9:$F$9</c:f>
              <c:strCache>
                <c:ptCount val="5"/>
                <c:pt idx="0">
                  <c:v>PRG/120N</c:v>
                </c:pt>
                <c:pt idx="1">
                  <c:v>PRG/240N</c:v>
                </c:pt>
                <c:pt idx="2">
                  <c:v>PRG/RC</c:v>
                </c:pt>
                <c:pt idx="3">
                  <c:v>MSS/0N</c:v>
                </c:pt>
                <c:pt idx="4">
                  <c:v>MSS/120N</c:v>
                </c:pt>
              </c:strCache>
            </c:strRef>
          </c:cat>
          <c:val>
            <c:numRef>
              <c:f>Transport!$B$13:$F$13</c:f>
              <c:numCache>
                <c:formatCode>0%</c:formatCode>
                <c:ptCount val="5"/>
                <c:pt idx="0">
                  <c:v>1.0045235671797392</c:v>
                </c:pt>
                <c:pt idx="1">
                  <c:v>0.99164270685646816</c:v>
                </c:pt>
                <c:pt idx="2">
                  <c:v>1.0533841740384335</c:v>
                </c:pt>
                <c:pt idx="3">
                  <c:v>1.0494689455350019</c:v>
                </c:pt>
                <c:pt idx="4">
                  <c:v>1.0167733531203815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C1-415E-9F46-F47C3C934605}"/>
            </c:ext>
          </c:extLst>
        </c:ser>
        <c:ser>
          <c:idx val="4"/>
          <c:order val="4"/>
          <c:tx>
            <c:strRef>
              <c:f>Transport!$A$14</c:f>
              <c:strCache>
                <c:ptCount val="1"/>
                <c:pt idx="0">
                  <c:v>0.4:0.6</c:v>
                </c:pt>
              </c:strCache>
            </c:strRef>
          </c:tx>
          <c:spPr>
            <a:solidFill>
              <a:schemeClr val="accent5">
                <a:tint val="93000"/>
              </a:schemeClr>
            </a:solidFill>
            <a:ln>
              <a:noFill/>
            </a:ln>
            <a:effectLst/>
          </c:spPr>
          <c:invertIfNegative val="0"/>
          <c:cat>
            <c:strRef>
              <c:f>Transport!$B$9:$F$9</c:f>
              <c:strCache>
                <c:ptCount val="5"/>
                <c:pt idx="0">
                  <c:v>PRG/120N</c:v>
                </c:pt>
                <c:pt idx="1">
                  <c:v>PRG/240N</c:v>
                </c:pt>
                <c:pt idx="2">
                  <c:v>PRG/RC</c:v>
                </c:pt>
                <c:pt idx="3">
                  <c:v>MSS/0N</c:v>
                </c:pt>
                <c:pt idx="4">
                  <c:v>MSS/120N</c:v>
                </c:pt>
              </c:strCache>
            </c:strRef>
          </c:cat>
          <c:val>
            <c:numRef>
              <c:f>Transport!$B$14:$F$14</c:f>
              <c:numCache>
                <c:formatCode>0%</c:formatCode>
                <c:ptCount val="5"/>
                <c:pt idx="0">
                  <c:v>1.0840580347927409</c:v>
                </c:pt>
                <c:pt idx="1">
                  <c:v>1.0730552984480111</c:v>
                </c:pt>
                <c:pt idx="2">
                  <c:v>1.1280209658864278</c:v>
                </c:pt>
                <c:pt idx="3">
                  <c:v>1.1246941602232918</c:v>
                </c:pt>
                <c:pt idx="4">
                  <c:v>1.0969124146855243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C1-415E-9F46-F47C3C934605}"/>
            </c:ext>
          </c:extLst>
        </c:ser>
        <c:ser>
          <c:idx val="5"/>
          <c:order val="5"/>
          <c:tx>
            <c:strRef>
              <c:f>Transport!$A$15</c:f>
              <c:strCache>
                <c:ptCount val="1"/>
                <c:pt idx="0">
                  <c:v>0.2:0.8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Transport!$B$9:$F$9</c:f>
              <c:strCache>
                <c:ptCount val="5"/>
                <c:pt idx="0">
                  <c:v>PRG/120N</c:v>
                </c:pt>
                <c:pt idx="1">
                  <c:v>PRG/240N</c:v>
                </c:pt>
                <c:pt idx="2">
                  <c:v>PRG/RC</c:v>
                </c:pt>
                <c:pt idx="3">
                  <c:v>MSS/0N</c:v>
                </c:pt>
                <c:pt idx="4">
                  <c:v>MSS/120N</c:v>
                </c:pt>
              </c:strCache>
            </c:strRef>
          </c:cat>
          <c:val>
            <c:numRef>
              <c:f>Transport!$B$15:$F$15</c:f>
              <c:numCache>
                <c:formatCode>0%</c:formatCode>
                <c:ptCount val="5"/>
                <c:pt idx="0">
                  <c:v>1.2807938505065859</c:v>
                </c:pt>
                <c:pt idx="1">
                  <c:v>1.2744368264425732</c:v>
                </c:pt>
                <c:pt idx="2">
                  <c:v>1.3093190447833518</c:v>
                </c:pt>
                <c:pt idx="3">
                  <c:v>1.307421560074175</c:v>
                </c:pt>
                <c:pt idx="4">
                  <c:v>1.2915758982922769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EC1-415E-9F46-F47C3C934605}"/>
            </c:ext>
          </c:extLst>
        </c:ser>
        <c:ser>
          <c:idx val="6"/>
          <c:order val="6"/>
          <c:tx>
            <c:strRef>
              <c:f>Transport!$A$16</c:f>
              <c:strCache>
                <c:ptCount val="1"/>
                <c:pt idx="0">
                  <c:v>0:1</c:v>
                </c:pt>
              </c:strCache>
            </c:strRef>
          </c:tx>
          <c:spPr>
            <a:solidFill>
              <a:schemeClr val="accent5">
                <a:tint val="62000"/>
              </a:schemeClr>
            </a:solidFill>
            <a:ln>
              <a:noFill/>
            </a:ln>
            <a:effectLst/>
          </c:spPr>
          <c:invertIfNegative val="0"/>
          <c:cat>
            <c:strRef>
              <c:f>Transport!$B$9:$F$9</c:f>
              <c:strCache>
                <c:ptCount val="5"/>
                <c:pt idx="0">
                  <c:v>PRG/120N</c:v>
                </c:pt>
                <c:pt idx="1">
                  <c:v>PRG/240N</c:v>
                </c:pt>
                <c:pt idx="2">
                  <c:v>PRG/RC</c:v>
                </c:pt>
                <c:pt idx="3">
                  <c:v>MSS/0N</c:v>
                </c:pt>
                <c:pt idx="4">
                  <c:v>MSS/120N</c:v>
                </c:pt>
              </c:strCache>
            </c:strRef>
          </c:cat>
          <c:val>
            <c:numRef>
              <c:f>Transport!$B$16:$F$16</c:f>
              <c:numCache>
                <c:formatCode>0%</c:formatCode>
                <c:ptCount val="5"/>
                <c:pt idx="0">
                  <c:v>1.5499999999999998</c:v>
                </c:pt>
                <c:pt idx="1">
                  <c:v>1.5499999999999998</c:v>
                </c:pt>
                <c:pt idx="2">
                  <c:v>1.5499999999999998</c:v>
                </c:pt>
                <c:pt idx="3">
                  <c:v>1.5499999999999998</c:v>
                </c:pt>
                <c:pt idx="4">
                  <c:v>1.5499999999999998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EC1-415E-9F46-F47C3C9346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6090671"/>
        <c:axId val="1646091503"/>
      </c:barChart>
      <c:lineChart>
        <c:grouping val="standard"/>
        <c:varyColors val="0"/>
        <c:ser>
          <c:idx val="7"/>
          <c:order val="7"/>
          <c:tx>
            <c:v>FFC</c:v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Transport!$G$10:$G$14</c:f>
              <c:numCache>
                <c:formatCode>0%</c:formatCode>
                <c:ptCount val="5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EC1-415E-9F46-F47C3C9346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6090671"/>
        <c:axId val="1646091503"/>
      </c:lineChart>
      <c:catAx>
        <c:axId val="16460906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IE"/>
                  <a:t>Silage:slurry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46091503"/>
        <c:crosses val="autoZero"/>
        <c:auto val="1"/>
        <c:lblAlgn val="ctr"/>
        <c:lblOffset val="100"/>
        <c:noMultiLvlLbl val="0"/>
      </c:catAx>
      <c:valAx>
        <c:axId val="1646091503"/>
        <c:scaling>
          <c:orientation val="minMax"/>
          <c:max val="1.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IE" dirty="0" smtClean="0"/>
                  <a:t>Emissions savings</a:t>
                </a:r>
                <a:endParaRPr lang="en-IE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46090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7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AC1329-B1DA-4161-8DEF-FEEA2121840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A7CF989B-2068-41F8-8FE1-AB41E2CCFC54}">
      <dgm:prSet phldrT="[Text]"/>
      <dgm:spPr>
        <a:solidFill>
          <a:srgbClr val="006666"/>
        </a:solidFill>
      </dgm:spPr>
      <dgm:t>
        <a:bodyPr/>
        <a:lstStyle/>
        <a:p>
          <a:r>
            <a:rPr lang="en-IE" b="1" dirty="0" smtClean="0"/>
            <a:t>7. Beef Systems Evaluation</a:t>
          </a:r>
          <a:endParaRPr lang="en-IE" b="1" dirty="0"/>
        </a:p>
      </dgm:t>
    </dgm:pt>
    <dgm:pt modelId="{3E8C4420-CD54-4A6F-93CC-D4C9FF0C6D92}" type="parTrans" cxnId="{CDAFC78D-60F0-4494-B473-859EC940234B}">
      <dgm:prSet/>
      <dgm:spPr/>
      <dgm:t>
        <a:bodyPr/>
        <a:lstStyle/>
        <a:p>
          <a:endParaRPr lang="en-IE"/>
        </a:p>
      </dgm:t>
    </dgm:pt>
    <dgm:pt modelId="{6F711672-9EE1-4745-8516-FFD69A071EFB}" type="sibTrans" cxnId="{CDAFC78D-60F0-4494-B473-859EC940234B}">
      <dgm:prSet/>
      <dgm:spPr/>
      <dgm:t>
        <a:bodyPr/>
        <a:lstStyle/>
        <a:p>
          <a:endParaRPr lang="en-IE"/>
        </a:p>
      </dgm:t>
    </dgm:pt>
    <dgm:pt modelId="{1F930E73-82E7-4CA9-880C-D8A8B123EC24}">
      <dgm:prSet phldrT="[Text]" custT="1"/>
      <dgm:spPr>
        <a:solidFill>
          <a:srgbClr val="00B050"/>
        </a:solidFill>
      </dgm:spPr>
      <dgm:t>
        <a:bodyPr/>
        <a:lstStyle/>
        <a:p>
          <a:r>
            <a:rPr lang="en-IE" sz="1400" b="1" dirty="0" smtClean="0"/>
            <a:t>1. Reproductive Efficiency</a:t>
          </a:r>
          <a:endParaRPr lang="en-IE" sz="1400" b="1" dirty="0"/>
        </a:p>
      </dgm:t>
    </dgm:pt>
    <dgm:pt modelId="{1C94D066-3C46-41BC-8CA4-0AC2EEEB7D24}" type="parTrans" cxnId="{AF3ADBA0-9882-4050-8AA5-B16AB99D8DBD}">
      <dgm:prSet/>
      <dgm:spPr/>
      <dgm:t>
        <a:bodyPr/>
        <a:lstStyle/>
        <a:p>
          <a:endParaRPr lang="en-IE"/>
        </a:p>
      </dgm:t>
    </dgm:pt>
    <dgm:pt modelId="{8CEE6D3D-FF97-4F06-9DE1-51EED68D3FE6}" type="sibTrans" cxnId="{AF3ADBA0-9882-4050-8AA5-B16AB99D8DBD}">
      <dgm:prSet/>
      <dgm:spPr/>
      <dgm:t>
        <a:bodyPr/>
        <a:lstStyle/>
        <a:p>
          <a:endParaRPr lang="en-IE"/>
        </a:p>
      </dgm:t>
    </dgm:pt>
    <dgm:pt modelId="{C439AEBC-A9B5-4438-A72D-3AF4E55D32AE}">
      <dgm:prSet phldrT="[Text]" custT="1"/>
      <dgm:spPr>
        <a:solidFill>
          <a:srgbClr val="00B050"/>
        </a:solidFill>
      </dgm:spPr>
      <dgm:t>
        <a:bodyPr/>
        <a:lstStyle/>
        <a:p>
          <a:r>
            <a:rPr lang="en-IE" sz="1400" b="1" dirty="0" smtClean="0"/>
            <a:t>2. Grazing &amp; Forage</a:t>
          </a:r>
          <a:endParaRPr lang="en-IE" sz="1400" b="1" dirty="0"/>
        </a:p>
      </dgm:t>
    </dgm:pt>
    <dgm:pt modelId="{317E56AC-9CDD-44A4-8B3E-48A0CAEABB65}" type="parTrans" cxnId="{1533F011-AD09-4DF5-84D3-B6B550A231F2}">
      <dgm:prSet/>
      <dgm:spPr/>
      <dgm:t>
        <a:bodyPr/>
        <a:lstStyle/>
        <a:p>
          <a:endParaRPr lang="en-IE"/>
        </a:p>
      </dgm:t>
    </dgm:pt>
    <dgm:pt modelId="{082675F4-97C0-492B-B3E6-0F3972708017}" type="sibTrans" cxnId="{1533F011-AD09-4DF5-84D3-B6B550A231F2}">
      <dgm:prSet/>
      <dgm:spPr/>
      <dgm:t>
        <a:bodyPr/>
        <a:lstStyle/>
        <a:p>
          <a:endParaRPr lang="en-IE"/>
        </a:p>
      </dgm:t>
    </dgm:pt>
    <dgm:pt modelId="{56A1CA8A-A064-4E2F-A418-8A60A3A76809}">
      <dgm:prSet phldrT="[Text]" custT="1"/>
      <dgm:spPr>
        <a:solidFill>
          <a:srgbClr val="00B050"/>
        </a:solidFill>
      </dgm:spPr>
      <dgm:t>
        <a:bodyPr/>
        <a:lstStyle/>
        <a:p>
          <a:r>
            <a:rPr lang="en-IE" sz="1400" b="1" dirty="0" smtClean="0"/>
            <a:t>3. Animal Nutrition</a:t>
          </a:r>
          <a:endParaRPr lang="en-IE" sz="1400" b="1" dirty="0"/>
        </a:p>
      </dgm:t>
    </dgm:pt>
    <dgm:pt modelId="{F240B926-74A9-4775-AEC5-EAF06BDA60E8}" type="parTrans" cxnId="{0956CCC6-4EE4-4CB3-838E-D82DAF335EFF}">
      <dgm:prSet/>
      <dgm:spPr/>
      <dgm:t>
        <a:bodyPr/>
        <a:lstStyle/>
        <a:p>
          <a:endParaRPr lang="en-IE"/>
        </a:p>
      </dgm:t>
    </dgm:pt>
    <dgm:pt modelId="{32600F8A-8529-42F3-9205-B52436F87CBC}" type="sibTrans" cxnId="{0956CCC6-4EE4-4CB3-838E-D82DAF335EFF}">
      <dgm:prSet/>
      <dgm:spPr/>
      <dgm:t>
        <a:bodyPr/>
        <a:lstStyle/>
        <a:p>
          <a:endParaRPr lang="en-IE"/>
        </a:p>
      </dgm:t>
    </dgm:pt>
    <dgm:pt modelId="{F64B2712-9F57-4AB6-82B3-D97B3B2E4996}">
      <dgm:prSet phldrT="[Text]" custT="1"/>
      <dgm:spPr>
        <a:solidFill>
          <a:srgbClr val="00B050"/>
        </a:solidFill>
      </dgm:spPr>
      <dgm:t>
        <a:bodyPr/>
        <a:lstStyle/>
        <a:p>
          <a:r>
            <a:rPr lang="en-IE" sz="1400" b="1" dirty="0" smtClean="0"/>
            <a:t>4. Health &amp; Welfare</a:t>
          </a:r>
          <a:endParaRPr lang="en-IE" sz="1400" b="1" dirty="0"/>
        </a:p>
      </dgm:t>
    </dgm:pt>
    <dgm:pt modelId="{C18AAE2B-3290-4AE6-9A94-466AEDA3E6D3}" type="parTrans" cxnId="{C7684A0C-6102-47EA-8A5B-7462D5A0A0A1}">
      <dgm:prSet/>
      <dgm:spPr/>
      <dgm:t>
        <a:bodyPr/>
        <a:lstStyle/>
        <a:p>
          <a:endParaRPr lang="en-IE"/>
        </a:p>
      </dgm:t>
    </dgm:pt>
    <dgm:pt modelId="{96A0A492-8B29-452F-A513-DA76FB09F251}" type="sibTrans" cxnId="{C7684A0C-6102-47EA-8A5B-7462D5A0A0A1}">
      <dgm:prSet/>
      <dgm:spPr/>
      <dgm:t>
        <a:bodyPr/>
        <a:lstStyle/>
        <a:p>
          <a:endParaRPr lang="en-IE"/>
        </a:p>
      </dgm:t>
    </dgm:pt>
    <dgm:pt modelId="{9E75BD74-541B-4DB2-8A29-EE472C07D783}">
      <dgm:prSet phldrT="[Text]" custT="1"/>
      <dgm:spPr>
        <a:solidFill>
          <a:srgbClr val="00B050"/>
        </a:solidFill>
      </dgm:spPr>
      <dgm:t>
        <a:bodyPr/>
        <a:lstStyle/>
        <a:p>
          <a:r>
            <a:rPr lang="en-IE" sz="1400" b="1" dirty="0" smtClean="0"/>
            <a:t>5. Meat Quality</a:t>
          </a:r>
          <a:endParaRPr lang="en-IE" sz="1400" b="1" dirty="0"/>
        </a:p>
      </dgm:t>
    </dgm:pt>
    <dgm:pt modelId="{3B0064A9-AF2A-4DA5-8B85-17092882305D}" type="parTrans" cxnId="{39B7F8B1-A538-46DE-B3E8-CDBBA74CA66B}">
      <dgm:prSet/>
      <dgm:spPr/>
      <dgm:t>
        <a:bodyPr/>
        <a:lstStyle/>
        <a:p>
          <a:endParaRPr lang="en-IE"/>
        </a:p>
      </dgm:t>
    </dgm:pt>
    <dgm:pt modelId="{587B1887-0878-44D6-98CA-49B1377CD77B}" type="sibTrans" cxnId="{39B7F8B1-A538-46DE-B3E8-CDBBA74CA66B}">
      <dgm:prSet/>
      <dgm:spPr/>
      <dgm:t>
        <a:bodyPr/>
        <a:lstStyle/>
        <a:p>
          <a:endParaRPr lang="en-IE"/>
        </a:p>
      </dgm:t>
    </dgm:pt>
    <dgm:pt modelId="{44FE90A6-549D-458B-BD46-ECF94261A491}">
      <dgm:prSet phldrT="[Text]" custT="1"/>
      <dgm:spPr>
        <a:solidFill>
          <a:srgbClr val="00B050"/>
        </a:solidFill>
      </dgm:spPr>
      <dgm:t>
        <a:bodyPr/>
        <a:lstStyle/>
        <a:p>
          <a:r>
            <a:rPr lang="en-IE" sz="1400" b="1" dirty="0" smtClean="0"/>
            <a:t>6. Environment</a:t>
          </a:r>
          <a:endParaRPr lang="en-IE" sz="1400" b="1" dirty="0"/>
        </a:p>
      </dgm:t>
    </dgm:pt>
    <dgm:pt modelId="{F281D1B4-D808-442E-AF3D-28C03DA002FA}" type="parTrans" cxnId="{CAF42438-BF50-4635-B122-4BE3448EE440}">
      <dgm:prSet/>
      <dgm:spPr/>
      <dgm:t>
        <a:bodyPr/>
        <a:lstStyle/>
        <a:p>
          <a:endParaRPr lang="en-US"/>
        </a:p>
      </dgm:t>
    </dgm:pt>
    <dgm:pt modelId="{B7EC7134-3E0A-481A-B5A6-8558547C87A2}" type="sibTrans" cxnId="{CAF42438-BF50-4635-B122-4BE3448EE440}">
      <dgm:prSet/>
      <dgm:spPr/>
      <dgm:t>
        <a:bodyPr/>
        <a:lstStyle/>
        <a:p>
          <a:endParaRPr lang="en-US"/>
        </a:p>
      </dgm:t>
    </dgm:pt>
    <dgm:pt modelId="{0428DF67-089F-483F-A228-47062132E810}" type="pres">
      <dgm:prSet presAssocID="{59AC1329-B1DA-4161-8DEF-FEEA2121840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7A86A7-C3DC-41F6-A4B8-0F6292502E45}" type="pres">
      <dgm:prSet presAssocID="{A7CF989B-2068-41F8-8FE1-AB41E2CCFC54}" presName="centerShape" presStyleLbl="node0" presStyleIdx="0" presStyleCnt="1" custScaleX="59586" custScaleY="53916" custLinFactNeighborX="2096" custLinFactNeighborY="27"/>
      <dgm:spPr/>
      <dgm:t>
        <a:bodyPr/>
        <a:lstStyle/>
        <a:p>
          <a:endParaRPr lang="en-IE"/>
        </a:p>
      </dgm:t>
    </dgm:pt>
    <dgm:pt modelId="{BB18783A-8409-48AC-9378-842357F64C78}" type="pres">
      <dgm:prSet presAssocID="{1F930E73-82E7-4CA9-880C-D8A8B123EC24}" presName="node" presStyleLbl="node1" presStyleIdx="0" presStyleCnt="6" custScaleX="1519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EE1AF0-0DE7-4660-9C2A-A83C9CD8AFC8}" type="pres">
      <dgm:prSet presAssocID="{1F930E73-82E7-4CA9-880C-D8A8B123EC24}" presName="dummy" presStyleCnt="0"/>
      <dgm:spPr/>
    </dgm:pt>
    <dgm:pt modelId="{908C4CBB-AA56-4138-AD84-FD9602165A45}" type="pres">
      <dgm:prSet presAssocID="{8CEE6D3D-FF97-4F06-9DE1-51EED68D3FE6}" presName="sibTrans" presStyleLbl="sibTrans2D1" presStyleIdx="0" presStyleCnt="6"/>
      <dgm:spPr/>
      <dgm:t>
        <a:bodyPr/>
        <a:lstStyle/>
        <a:p>
          <a:endParaRPr lang="en-US"/>
        </a:p>
      </dgm:t>
    </dgm:pt>
    <dgm:pt modelId="{2C93EF77-8578-4DFE-BBF4-0B7AE91AB621}" type="pres">
      <dgm:prSet presAssocID="{C439AEBC-A9B5-4438-A72D-3AF4E55D32AE}" presName="node" presStyleLbl="node1" presStyleIdx="1" presStyleCnt="6" custScaleX="11384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6664E47-8333-4390-98FA-212BB127880E}" type="pres">
      <dgm:prSet presAssocID="{C439AEBC-A9B5-4438-A72D-3AF4E55D32AE}" presName="dummy" presStyleCnt="0"/>
      <dgm:spPr/>
    </dgm:pt>
    <dgm:pt modelId="{A3340814-9349-4916-9503-DF2E6A3B9B91}" type="pres">
      <dgm:prSet presAssocID="{082675F4-97C0-492B-B3E6-0F3972708017}" presName="sibTrans" presStyleLbl="sibTrans2D1" presStyleIdx="1" presStyleCnt="6"/>
      <dgm:spPr/>
      <dgm:t>
        <a:bodyPr/>
        <a:lstStyle/>
        <a:p>
          <a:endParaRPr lang="en-US"/>
        </a:p>
      </dgm:t>
    </dgm:pt>
    <dgm:pt modelId="{61386451-A69E-4833-8483-52E8E6275AAB}" type="pres">
      <dgm:prSet presAssocID="{56A1CA8A-A064-4E2F-A418-8A60A3A76809}" presName="node" presStyleLbl="node1" presStyleIdx="2" presStyleCnt="6" custScaleX="129299" custRadScaleRad="101461" custRadScaleInc="24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459479-4A61-4191-BE75-827EFF403871}" type="pres">
      <dgm:prSet presAssocID="{56A1CA8A-A064-4E2F-A418-8A60A3A76809}" presName="dummy" presStyleCnt="0"/>
      <dgm:spPr/>
    </dgm:pt>
    <dgm:pt modelId="{E72C5658-C77B-4322-ABCE-8F80CA7F1CFA}" type="pres">
      <dgm:prSet presAssocID="{32600F8A-8529-42F3-9205-B52436F87CBC}" presName="sibTrans" presStyleLbl="sibTrans2D1" presStyleIdx="2" presStyleCnt="6"/>
      <dgm:spPr/>
      <dgm:t>
        <a:bodyPr/>
        <a:lstStyle/>
        <a:p>
          <a:endParaRPr lang="en-US"/>
        </a:p>
      </dgm:t>
    </dgm:pt>
    <dgm:pt modelId="{3E9715DC-6D1C-4541-9863-3A9BA836150E}" type="pres">
      <dgm:prSet presAssocID="{F64B2712-9F57-4AB6-82B3-D97B3B2E4996}" presName="node" presStyleLbl="node1" presStyleIdx="3" presStyleCnt="6" custScaleX="129299" custRadScaleRad="99196" custRadScaleInc="5763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DA4C83E-442D-468F-A848-A9E6A830C059}" type="pres">
      <dgm:prSet presAssocID="{F64B2712-9F57-4AB6-82B3-D97B3B2E4996}" presName="dummy" presStyleCnt="0"/>
      <dgm:spPr/>
    </dgm:pt>
    <dgm:pt modelId="{099E90BB-8532-4B00-805C-EF8D402D5B1A}" type="pres">
      <dgm:prSet presAssocID="{96A0A492-8B29-452F-A513-DA76FB09F251}" presName="sibTrans" presStyleLbl="sibTrans2D1" presStyleIdx="3" presStyleCnt="6" custScaleX="99008" custScaleY="101974"/>
      <dgm:spPr/>
      <dgm:t>
        <a:bodyPr/>
        <a:lstStyle/>
        <a:p>
          <a:endParaRPr lang="en-US"/>
        </a:p>
      </dgm:t>
    </dgm:pt>
    <dgm:pt modelId="{3C8058A2-864B-4EB0-BD3A-14B10BBC0188}" type="pres">
      <dgm:prSet presAssocID="{9E75BD74-541B-4DB2-8A29-EE472C07D783}" presName="node" presStyleLbl="node1" presStyleIdx="4" presStyleCnt="6" custScaleX="109897" custRadScaleRad="109048" custRadScaleInc="6399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94BD9BA-5DAE-416F-974D-3682E76E6C94}" type="pres">
      <dgm:prSet presAssocID="{9E75BD74-541B-4DB2-8A29-EE472C07D783}" presName="dummy" presStyleCnt="0"/>
      <dgm:spPr/>
    </dgm:pt>
    <dgm:pt modelId="{A35928B7-DE15-47F5-ABAB-E487462961AB}" type="pres">
      <dgm:prSet presAssocID="{587B1887-0878-44D6-98CA-49B1377CD77B}" presName="sibTrans" presStyleLbl="sibTrans2D1" presStyleIdx="4" presStyleCnt="6"/>
      <dgm:spPr/>
      <dgm:t>
        <a:bodyPr/>
        <a:lstStyle/>
        <a:p>
          <a:endParaRPr lang="en-US"/>
        </a:p>
      </dgm:t>
    </dgm:pt>
    <dgm:pt modelId="{FFDFD219-CD9D-4C8D-8DC5-A5E763FA9BC6}" type="pres">
      <dgm:prSet presAssocID="{44FE90A6-549D-458B-BD46-ECF94261A49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5DEFF6-452D-4752-8D30-EABB8477C3FD}" type="pres">
      <dgm:prSet presAssocID="{44FE90A6-549D-458B-BD46-ECF94261A491}" presName="dummy" presStyleCnt="0"/>
      <dgm:spPr/>
    </dgm:pt>
    <dgm:pt modelId="{91AFB3DE-FDB2-41F2-A7F0-BDAC206DFABE}" type="pres">
      <dgm:prSet presAssocID="{B7EC7134-3E0A-481A-B5A6-8558547C87A2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0C2AAC42-76E3-410D-8050-95183C0AFA71}" type="presOf" srcId="{1F930E73-82E7-4CA9-880C-D8A8B123EC24}" destId="{BB18783A-8409-48AC-9378-842357F64C78}" srcOrd="0" destOrd="0" presId="urn:microsoft.com/office/officeart/2005/8/layout/radial6"/>
    <dgm:cxn modelId="{CDAFC78D-60F0-4494-B473-859EC940234B}" srcId="{59AC1329-B1DA-4161-8DEF-FEEA21218409}" destId="{A7CF989B-2068-41F8-8FE1-AB41E2CCFC54}" srcOrd="0" destOrd="0" parTransId="{3E8C4420-CD54-4A6F-93CC-D4C9FF0C6D92}" sibTransId="{6F711672-9EE1-4745-8516-FFD69A071EFB}"/>
    <dgm:cxn modelId="{27EE5FC6-8E71-41A6-851B-F651F06CCFA2}" type="presOf" srcId="{9E75BD74-541B-4DB2-8A29-EE472C07D783}" destId="{3C8058A2-864B-4EB0-BD3A-14B10BBC0188}" srcOrd="0" destOrd="0" presId="urn:microsoft.com/office/officeart/2005/8/layout/radial6"/>
    <dgm:cxn modelId="{39B7F8B1-A538-46DE-B3E8-CDBBA74CA66B}" srcId="{A7CF989B-2068-41F8-8FE1-AB41E2CCFC54}" destId="{9E75BD74-541B-4DB2-8A29-EE472C07D783}" srcOrd="4" destOrd="0" parTransId="{3B0064A9-AF2A-4DA5-8B85-17092882305D}" sibTransId="{587B1887-0878-44D6-98CA-49B1377CD77B}"/>
    <dgm:cxn modelId="{D478EEA1-6F39-4E5E-834F-18F1ABE432F0}" type="presOf" srcId="{F64B2712-9F57-4AB6-82B3-D97B3B2E4996}" destId="{3E9715DC-6D1C-4541-9863-3A9BA836150E}" srcOrd="0" destOrd="0" presId="urn:microsoft.com/office/officeart/2005/8/layout/radial6"/>
    <dgm:cxn modelId="{4D483B7F-26F4-41C2-84B1-B327B5DAB208}" type="presOf" srcId="{B7EC7134-3E0A-481A-B5A6-8558547C87A2}" destId="{91AFB3DE-FDB2-41F2-A7F0-BDAC206DFABE}" srcOrd="0" destOrd="0" presId="urn:microsoft.com/office/officeart/2005/8/layout/radial6"/>
    <dgm:cxn modelId="{1533F011-AD09-4DF5-84D3-B6B550A231F2}" srcId="{A7CF989B-2068-41F8-8FE1-AB41E2CCFC54}" destId="{C439AEBC-A9B5-4438-A72D-3AF4E55D32AE}" srcOrd="1" destOrd="0" parTransId="{317E56AC-9CDD-44A4-8B3E-48A0CAEABB65}" sibTransId="{082675F4-97C0-492B-B3E6-0F3972708017}"/>
    <dgm:cxn modelId="{3D38553D-5A80-421C-935B-D30637900CEE}" type="presOf" srcId="{A7CF989B-2068-41F8-8FE1-AB41E2CCFC54}" destId="{297A86A7-C3DC-41F6-A4B8-0F6292502E45}" srcOrd="0" destOrd="0" presId="urn:microsoft.com/office/officeart/2005/8/layout/radial6"/>
    <dgm:cxn modelId="{A12244AE-6C95-46B4-A04A-54A33EDD2C58}" type="presOf" srcId="{8CEE6D3D-FF97-4F06-9DE1-51EED68D3FE6}" destId="{908C4CBB-AA56-4138-AD84-FD9602165A45}" srcOrd="0" destOrd="0" presId="urn:microsoft.com/office/officeart/2005/8/layout/radial6"/>
    <dgm:cxn modelId="{E80E0119-C801-464E-86DD-9B9F7FA767E5}" type="presOf" srcId="{C439AEBC-A9B5-4438-A72D-3AF4E55D32AE}" destId="{2C93EF77-8578-4DFE-BBF4-0B7AE91AB621}" srcOrd="0" destOrd="0" presId="urn:microsoft.com/office/officeart/2005/8/layout/radial6"/>
    <dgm:cxn modelId="{100B02D1-9A5F-4DC8-A2C5-C124F9CE5E2B}" type="presOf" srcId="{59AC1329-B1DA-4161-8DEF-FEEA21218409}" destId="{0428DF67-089F-483F-A228-47062132E810}" srcOrd="0" destOrd="0" presId="urn:microsoft.com/office/officeart/2005/8/layout/radial6"/>
    <dgm:cxn modelId="{CAF42438-BF50-4635-B122-4BE3448EE440}" srcId="{A7CF989B-2068-41F8-8FE1-AB41E2CCFC54}" destId="{44FE90A6-549D-458B-BD46-ECF94261A491}" srcOrd="5" destOrd="0" parTransId="{F281D1B4-D808-442E-AF3D-28C03DA002FA}" sibTransId="{B7EC7134-3E0A-481A-B5A6-8558547C87A2}"/>
    <dgm:cxn modelId="{93A110A3-20D5-40F6-90B3-4F063A661B4F}" type="presOf" srcId="{587B1887-0878-44D6-98CA-49B1377CD77B}" destId="{A35928B7-DE15-47F5-ABAB-E487462961AB}" srcOrd="0" destOrd="0" presId="urn:microsoft.com/office/officeart/2005/8/layout/radial6"/>
    <dgm:cxn modelId="{02E13466-DD4F-4079-ADE9-8D6684A90B4A}" type="presOf" srcId="{56A1CA8A-A064-4E2F-A418-8A60A3A76809}" destId="{61386451-A69E-4833-8483-52E8E6275AAB}" srcOrd="0" destOrd="0" presId="urn:microsoft.com/office/officeart/2005/8/layout/radial6"/>
    <dgm:cxn modelId="{A444F9A2-F343-42F5-A0D9-DC3F5A4CDD5F}" type="presOf" srcId="{082675F4-97C0-492B-B3E6-0F3972708017}" destId="{A3340814-9349-4916-9503-DF2E6A3B9B91}" srcOrd="0" destOrd="0" presId="urn:microsoft.com/office/officeart/2005/8/layout/radial6"/>
    <dgm:cxn modelId="{AF3ADBA0-9882-4050-8AA5-B16AB99D8DBD}" srcId="{A7CF989B-2068-41F8-8FE1-AB41E2CCFC54}" destId="{1F930E73-82E7-4CA9-880C-D8A8B123EC24}" srcOrd="0" destOrd="0" parTransId="{1C94D066-3C46-41BC-8CA4-0AC2EEEB7D24}" sibTransId="{8CEE6D3D-FF97-4F06-9DE1-51EED68D3FE6}"/>
    <dgm:cxn modelId="{C1DA770B-A052-4985-882A-E830CBD4F0D0}" type="presOf" srcId="{32600F8A-8529-42F3-9205-B52436F87CBC}" destId="{E72C5658-C77B-4322-ABCE-8F80CA7F1CFA}" srcOrd="0" destOrd="0" presId="urn:microsoft.com/office/officeart/2005/8/layout/radial6"/>
    <dgm:cxn modelId="{10765639-D25E-4D65-B4B2-B8ECF5958471}" type="presOf" srcId="{96A0A492-8B29-452F-A513-DA76FB09F251}" destId="{099E90BB-8532-4B00-805C-EF8D402D5B1A}" srcOrd="0" destOrd="0" presId="urn:microsoft.com/office/officeart/2005/8/layout/radial6"/>
    <dgm:cxn modelId="{108F4987-BA92-45EA-97FC-3A4BCCBF204D}" type="presOf" srcId="{44FE90A6-549D-458B-BD46-ECF94261A491}" destId="{FFDFD219-CD9D-4C8D-8DC5-A5E763FA9BC6}" srcOrd="0" destOrd="0" presId="urn:microsoft.com/office/officeart/2005/8/layout/radial6"/>
    <dgm:cxn modelId="{C7684A0C-6102-47EA-8A5B-7462D5A0A0A1}" srcId="{A7CF989B-2068-41F8-8FE1-AB41E2CCFC54}" destId="{F64B2712-9F57-4AB6-82B3-D97B3B2E4996}" srcOrd="3" destOrd="0" parTransId="{C18AAE2B-3290-4AE6-9A94-466AEDA3E6D3}" sibTransId="{96A0A492-8B29-452F-A513-DA76FB09F251}"/>
    <dgm:cxn modelId="{0956CCC6-4EE4-4CB3-838E-D82DAF335EFF}" srcId="{A7CF989B-2068-41F8-8FE1-AB41E2CCFC54}" destId="{56A1CA8A-A064-4E2F-A418-8A60A3A76809}" srcOrd="2" destOrd="0" parTransId="{F240B926-74A9-4775-AEC5-EAF06BDA60E8}" sibTransId="{32600F8A-8529-42F3-9205-B52436F87CBC}"/>
    <dgm:cxn modelId="{D49AA2D3-B2EB-48C7-AB8D-C6FFB5F50A2C}" type="presParOf" srcId="{0428DF67-089F-483F-A228-47062132E810}" destId="{297A86A7-C3DC-41F6-A4B8-0F6292502E45}" srcOrd="0" destOrd="0" presId="urn:microsoft.com/office/officeart/2005/8/layout/radial6"/>
    <dgm:cxn modelId="{7033F458-E428-4BFE-BC20-27F76BF9DA11}" type="presParOf" srcId="{0428DF67-089F-483F-A228-47062132E810}" destId="{BB18783A-8409-48AC-9378-842357F64C78}" srcOrd="1" destOrd="0" presId="urn:microsoft.com/office/officeart/2005/8/layout/radial6"/>
    <dgm:cxn modelId="{E69DB173-8A9C-437B-B029-41CA5D1F7713}" type="presParOf" srcId="{0428DF67-089F-483F-A228-47062132E810}" destId="{12EE1AF0-0DE7-4660-9C2A-A83C9CD8AFC8}" srcOrd="2" destOrd="0" presId="urn:microsoft.com/office/officeart/2005/8/layout/radial6"/>
    <dgm:cxn modelId="{A3F51E7D-41E4-4A37-8344-B642878FD760}" type="presParOf" srcId="{0428DF67-089F-483F-A228-47062132E810}" destId="{908C4CBB-AA56-4138-AD84-FD9602165A45}" srcOrd="3" destOrd="0" presId="urn:microsoft.com/office/officeart/2005/8/layout/radial6"/>
    <dgm:cxn modelId="{A28D3E2F-3B46-4E65-946B-06BCEDA66641}" type="presParOf" srcId="{0428DF67-089F-483F-A228-47062132E810}" destId="{2C93EF77-8578-4DFE-BBF4-0B7AE91AB621}" srcOrd="4" destOrd="0" presId="urn:microsoft.com/office/officeart/2005/8/layout/radial6"/>
    <dgm:cxn modelId="{5401F3DB-5667-4CD6-9776-963D4583207E}" type="presParOf" srcId="{0428DF67-089F-483F-A228-47062132E810}" destId="{F6664E47-8333-4390-98FA-212BB127880E}" srcOrd="5" destOrd="0" presId="urn:microsoft.com/office/officeart/2005/8/layout/radial6"/>
    <dgm:cxn modelId="{5D39073E-3632-456F-957B-B7C129441936}" type="presParOf" srcId="{0428DF67-089F-483F-A228-47062132E810}" destId="{A3340814-9349-4916-9503-DF2E6A3B9B91}" srcOrd="6" destOrd="0" presId="urn:microsoft.com/office/officeart/2005/8/layout/radial6"/>
    <dgm:cxn modelId="{F45B3259-8396-499D-B6B9-74863F42482E}" type="presParOf" srcId="{0428DF67-089F-483F-A228-47062132E810}" destId="{61386451-A69E-4833-8483-52E8E6275AAB}" srcOrd="7" destOrd="0" presId="urn:microsoft.com/office/officeart/2005/8/layout/radial6"/>
    <dgm:cxn modelId="{60F74CA4-A01D-4243-B90E-8332C11B46FD}" type="presParOf" srcId="{0428DF67-089F-483F-A228-47062132E810}" destId="{DB459479-4A61-4191-BE75-827EFF403871}" srcOrd="8" destOrd="0" presId="urn:microsoft.com/office/officeart/2005/8/layout/radial6"/>
    <dgm:cxn modelId="{5D4AC079-2A6C-4926-9D31-CD26AAAD9C70}" type="presParOf" srcId="{0428DF67-089F-483F-A228-47062132E810}" destId="{E72C5658-C77B-4322-ABCE-8F80CA7F1CFA}" srcOrd="9" destOrd="0" presId="urn:microsoft.com/office/officeart/2005/8/layout/radial6"/>
    <dgm:cxn modelId="{F3FD8A48-A7D7-482C-B052-4ACA90B01A4E}" type="presParOf" srcId="{0428DF67-089F-483F-A228-47062132E810}" destId="{3E9715DC-6D1C-4541-9863-3A9BA836150E}" srcOrd="10" destOrd="0" presId="urn:microsoft.com/office/officeart/2005/8/layout/radial6"/>
    <dgm:cxn modelId="{DBFA34C8-129B-4050-870B-1DF4FF0F88FC}" type="presParOf" srcId="{0428DF67-089F-483F-A228-47062132E810}" destId="{4DA4C83E-442D-468F-A848-A9E6A830C059}" srcOrd="11" destOrd="0" presId="urn:microsoft.com/office/officeart/2005/8/layout/radial6"/>
    <dgm:cxn modelId="{AE1E9D1F-AC1D-4C56-8C8B-016EBFDED724}" type="presParOf" srcId="{0428DF67-089F-483F-A228-47062132E810}" destId="{099E90BB-8532-4B00-805C-EF8D402D5B1A}" srcOrd="12" destOrd="0" presId="urn:microsoft.com/office/officeart/2005/8/layout/radial6"/>
    <dgm:cxn modelId="{1D48EC78-0DA1-4EAB-B51B-CCE6A3AE3748}" type="presParOf" srcId="{0428DF67-089F-483F-A228-47062132E810}" destId="{3C8058A2-864B-4EB0-BD3A-14B10BBC0188}" srcOrd="13" destOrd="0" presId="urn:microsoft.com/office/officeart/2005/8/layout/radial6"/>
    <dgm:cxn modelId="{058183B2-22D3-40DA-9102-3834E51BC00F}" type="presParOf" srcId="{0428DF67-089F-483F-A228-47062132E810}" destId="{294BD9BA-5DAE-416F-974D-3682E76E6C94}" srcOrd="14" destOrd="0" presId="urn:microsoft.com/office/officeart/2005/8/layout/radial6"/>
    <dgm:cxn modelId="{7ABAC3A2-9CD3-4061-96CF-1B8FEF924D85}" type="presParOf" srcId="{0428DF67-089F-483F-A228-47062132E810}" destId="{A35928B7-DE15-47F5-ABAB-E487462961AB}" srcOrd="15" destOrd="0" presId="urn:microsoft.com/office/officeart/2005/8/layout/radial6"/>
    <dgm:cxn modelId="{AD16EBF3-B214-4599-809A-D9E8F477F8EE}" type="presParOf" srcId="{0428DF67-089F-483F-A228-47062132E810}" destId="{FFDFD219-CD9D-4C8D-8DC5-A5E763FA9BC6}" srcOrd="16" destOrd="0" presId="urn:microsoft.com/office/officeart/2005/8/layout/radial6"/>
    <dgm:cxn modelId="{4CC0E943-DFD3-409E-9771-0341BA0A7220}" type="presParOf" srcId="{0428DF67-089F-483F-A228-47062132E810}" destId="{665DEFF6-452D-4752-8D30-EABB8477C3FD}" srcOrd="17" destOrd="0" presId="urn:microsoft.com/office/officeart/2005/8/layout/radial6"/>
    <dgm:cxn modelId="{71111F3F-15D2-4FE4-BA54-8967BAB849EA}" type="presParOf" srcId="{0428DF67-089F-483F-A228-47062132E810}" destId="{91AFB3DE-FDB2-41F2-A7F0-BDAC206DFABE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D2797C-26CA-4C0C-8F7F-EBEA62BEFB4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A3F41D5-3EDC-4671-A605-7B6E2B29212A}">
      <dgm:prSet phldrT="[Text]"/>
      <dgm:spPr/>
      <dgm:t>
        <a:bodyPr/>
        <a:lstStyle/>
        <a:p>
          <a:r>
            <a:rPr lang="en-US" dirty="0" smtClean="0"/>
            <a:t>Biomass availability</a:t>
          </a:r>
          <a:endParaRPr lang="en-US" dirty="0"/>
        </a:p>
      </dgm:t>
    </dgm:pt>
    <dgm:pt modelId="{1FEA2BD3-FC76-49AA-BDB9-E1FD76730DF1}" type="parTrans" cxnId="{709C159A-7B5B-4D35-9B37-C3B8C3DCA242}">
      <dgm:prSet/>
      <dgm:spPr/>
      <dgm:t>
        <a:bodyPr/>
        <a:lstStyle/>
        <a:p>
          <a:endParaRPr lang="en-US"/>
        </a:p>
      </dgm:t>
    </dgm:pt>
    <dgm:pt modelId="{EFEAC063-8D33-4F10-81A9-91FE726D765E}" type="sibTrans" cxnId="{709C159A-7B5B-4D35-9B37-C3B8C3DCA242}">
      <dgm:prSet/>
      <dgm:spPr/>
      <dgm:t>
        <a:bodyPr/>
        <a:lstStyle/>
        <a:p>
          <a:endParaRPr lang="en-US"/>
        </a:p>
      </dgm:t>
    </dgm:pt>
    <dgm:pt modelId="{CB4E3482-BC94-4D8D-833C-19F20482672A}">
      <dgm:prSet phldrT="[Text]"/>
      <dgm:spPr/>
      <dgm:t>
        <a:bodyPr/>
        <a:lstStyle/>
        <a:p>
          <a:r>
            <a:rPr lang="en-US" dirty="0" smtClean="0"/>
            <a:t>Plant construction</a:t>
          </a:r>
          <a:endParaRPr lang="en-US" dirty="0"/>
        </a:p>
      </dgm:t>
    </dgm:pt>
    <dgm:pt modelId="{C4774DB4-314F-45D7-8771-2BABFB55A40D}" type="parTrans" cxnId="{CE6FF9D8-5D74-4FC7-B9E7-D6960D528628}">
      <dgm:prSet/>
      <dgm:spPr/>
      <dgm:t>
        <a:bodyPr/>
        <a:lstStyle/>
        <a:p>
          <a:endParaRPr lang="en-US"/>
        </a:p>
      </dgm:t>
    </dgm:pt>
    <dgm:pt modelId="{D9ED4715-19AE-4DE2-B60D-0431B55DE65E}" type="sibTrans" cxnId="{CE6FF9D8-5D74-4FC7-B9E7-D6960D528628}">
      <dgm:prSet/>
      <dgm:spPr/>
      <dgm:t>
        <a:bodyPr/>
        <a:lstStyle/>
        <a:p>
          <a:endParaRPr lang="en-US"/>
        </a:p>
      </dgm:t>
    </dgm:pt>
    <dgm:pt modelId="{B54DE8D7-0CD2-4B43-81F5-44C4C357CFEE}">
      <dgm:prSet phldrT="[Text]"/>
      <dgm:spPr/>
      <dgm:t>
        <a:bodyPr/>
        <a:lstStyle/>
        <a:p>
          <a:r>
            <a:rPr lang="en-US" dirty="0" smtClean="0"/>
            <a:t>Optimizing number and location of plants</a:t>
          </a:r>
          <a:endParaRPr lang="en-US" dirty="0"/>
        </a:p>
      </dgm:t>
    </dgm:pt>
    <dgm:pt modelId="{C3A5A43A-027B-44E2-9D5F-23B1DE733D0E}" type="parTrans" cxnId="{915B646E-C580-4B26-92A0-219AEC9BC6AF}">
      <dgm:prSet/>
      <dgm:spPr/>
      <dgm:t>
        <a:bodyPr/>
        <a:lstStyle/>
        <a:p>
          <a:endParaRPr lang="en-US"/>
        </a:p>
      </dgm:t>
    </dgm:pt>
    <dgm:pt modelId="{592B183E-8283-4F54-A162-5C01662A2F52}" type="sibTrans" cxnId="{915B646E-C580-4B26-92A0-219AEC9BC6AF}">
      <dgm:prSet/>
      <dgm:spPr/>
      <dgm:t>
        <a:bodyPr/>
        <a:lstStyle/>
        <a:p>
          <a:endParaRPr lang="en-US"/>
        </a:p>
      </dgm:t>
    </dgm:pt>
    <dgm:pt modelId="{7BF3AE8D-BB03-42B7-B23E-046FF78A391A}">
      <dgm:prSet phldrT="[Text]"/>
      <dgm:spPr/>
      <dgm:t>
        <a:bodyPr/>
        <a:lstStyle/>
        <a:p>
          <a:r>
            <a:rPr lang="en-US" dirty="0" smtClean="0"/>
            <a:t>Feedstock options</a:t>
          </a:r>
          <a:endParaRPr lang="en-US" dirty="0"/>
        </a:p>
      </dgm:t>
    </dgm:pt>
    <dgm:pt modelId="{0A55705C-0124-436F-87EB-72CFC4E61D83}" type="parTrans" cxnId="{EBC75268-BEF7-4A4A-9E99-818FA8750B7F}">
      <dgm:prSet/>
      <dgm:spPr/>
      <dgm:t>
        <a:bodyPr/>
        <a:lstStyle/>
        <a:p>
          <a:endParaRPr lang="en-US"/>
        </a:p>
      </dgm:t>
    </dgm:pt>
    <dgm:pt modelId="{1CBBCA97-1D66-4EED-B0CB-3F00A7F8FAB6}" type="sibTrans" cxnId="{EBC75268-BEF7-4A4A-9E99-818FA8750B7F}">
      <dgm:prSet/>
      <dgm:spPr/>
      <dgm:t>
        <a:bodyPr/>
        <a:lstStyle/>
        <a:p>
          <a:endParaRPr lang="en-US"/>
        </a:p>
      </dgm:t>
    </dgm:pt>
    <dgm:pt modelId="{13C2A6A7-58C5-48ED-8036-CEFA5020ADE6}">
      <dgm:prSet phldrT="[Text]"/>
      <dgm:spPr/>
      <dgm:t>
        <a:bodyPr/>
        <a:lstStyle/>
        <a:p>
          <a:r>
            <a:rPr lang="en-US" dirty="0" smtClean="0"/>
            <a:t>Pilot AD Plant</a:t>
          </a:r>
          <a:endParaRPr lang="en-US" dirty="0"/>
        </a:p>
      </dgm:t>
    </dgm:pt>
    <dgm:pt modelId="{6C1A819D-F57B-480F-9D2B-5D0EFC964792}" type="parTrans" cxnId="{205D9F83-92B3-47A1-ABB0-3188C3DD713E}">
      <dgm:prSet/>
      <dgm:spPr/>
      <dgm:t>
        <a:bodyPr/>
        <a:lstStyle/>
        <a:p>
          <a:endParaRPr lang="en-US"/>
        </a:p>
      </dgm:t>
    </dgm:pt>
    <dgm:pt modelId="{3E7912AB-5EE6-4293-B588-B627537564E4}" type="sibTrans" cxnId="{205D9F83-92B3-47A1-ABB0-3188C3DD713E}">
      <dgm:prSet/>
      <dgm:spPr/>
      <dgm:t>
        <a:bodyPr/>
        <a:lstStyle/>
        <a:p>
          <a:endParaRPr lang="en-US"/>
        </a:p>
      </dgm:t>
    </dgm:pt>
    <dgm:pt modelId="{6E1CD2EF-AB13-40DA-A45C-C46F8F69053D}" type="pres">
      <dgm:prSet presAssocID="{2FD2797C-26CA-4C0C-8F7F-EBEA62BEFB42}" presName="CompostProcess" presStyleCnt="0">
        <dgm:presLayoutVars>
          <dgm:dir/>
          <dgm:resizeHandles val="exact"/>
        </dgm:presLayoutVars>
      </dgm:prSet>
      <dgm:spPr/>
    </dgm:pt>
    <dgm:pt modelId="{5D1D21C0-89CA-4EB3-80BE-E9F2E0E209F8}" type="pres">
      <dgm:prSet presAssocID="{2FD2797C-26CA-4C0C-8F7F-EBEA62BEFB42}" presName="arrow" presStyleLbl="bgShp" presStyleIdx="0" presStyleCnt="1" custScaleX="117227" custScaleY="88795"/>
      <dgm:spPr/>
    </dgm:pt>
    <dgm:pt modelId="{2DF0E5A9-875C-47E6-BF08-76D63E4DEBB1}" type="pres">
      <dgm:prSet presAssocID="{2FD2797C-26CA-4C0C-8F7F-EBEA62BEFB42}" presName="linearProcess" presStyleCnt="0"/>
      <dgm:spPr/>
    </dgm:pt>
    <dgm:pt modelId="{374C93EA-E305-47C2-8199-7CAED9FCD51C}" type="pres">
      <dgm:prSet presAssocID="{8A3F41D5-3EDC-4671-A605-7B6E2B29212A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C36692-D24D-41D6-87C0-644D3DC94DE7}" type="pres">
      <dgm:prSet presAssocID="{EFEAC063-8D33-4F10-81A9-91FE726D765E}" presName="sibTrans" presStyleCnt="0"/>
      <dgm:spPr/>
    </dgm:pt>
    <dgm:pt modelId="{DD7F29E8-B7BD-453C-8268-18AF087059C1}" type="pres">
      <dgm:prSet presAssocID="{CB4E3482-BC94-4D8D-833C-19F20482672A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1BD28-2865-4D12-8ACA-49F9E9282B41}" type="pres">
      <dgm:prSet presAssocID="{D9ED4715-19AE-4DE2-B60D-0431B55DE65E}" presName="sibTrans" presStyleCnt="0"/>
      <dgm:spPr/>
    </dgm:pt>
    <dgm:pt modelId="{0C6C23B0-4E1D-46FE-A94B-6A626F7DAC12}" type="pres">
      <dgm:prSet presAssocID="{7BF3AE8D-BB03-42B7-B23E-046FF78A391A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DE361E-639E-479B-8908-6AE08D0ACB2A}" type="pres">
      <dgm:prSet presAssocID="{1CBBCA97-1D66-4EED-B0CB-3F00A7F8FAB6}" presName="sibTrans" presStyleCnt="0"/>
      <dgm:spPr/>
    </dgm:pt>
    <dgm:pt modelId="{604B3E34-484D-40C7-A9E3-BD3676E7E9B1}" type="pres">
      <dgm:prSet presAssocID="{13C2A6A7-58C5-48ED-8036-CEFA5020ADE6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CAF38B-FD4F-4309-93AE-0DFF82D39D9A}" type="pres">
      <dgm:prSet presAssocID="{3E7912AB-5EE6-4293-B588-B627537564E4}" presName="sibTrans" presStyleCnt="0"/>
      <dgm:spPr/>
    </dgm:pt>
    <dgm:pt modelId="{6BD3E63A-F7C7-412E-BD1B-C3B34F75262C}" type="pres">
      <dgm:prSet presAssocID="{B54DE8D7-0CD2-4B43-81F5-44C4C357CFEE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101FB6-2874-46E9-9924-A7521FA08661}" type="presOf" srcId="{8A3F41D5-3EDC-4671-A605-7B6E2B29212A}" destId="{374C93EA-E305-47C2-8199-7CAED9FCD51C}" srcOrd="0" destOrd="0" presId="urn:microsoft.com/office/officeart/2005/8/layout/hProcess9"/>
    <dgm:cxn modelId="{709C159A-7B5B-4D35-9B37-C3B8C3DCA242}" srcId="{2FD2797C-26CA-4C0C-8F7F-EBEA62BEFB42}" destId="{8A3F41D5-3EDC-4671-A605-7B6E2B29212A}" srcOrd="0" destOrd="0" parTransId="{1FEA2BD3-FC76-49AA-BDB9-E1FD76730DF1}" sibTransId="{EFEAC063-8D33-4F10-81A9-91FE726D765E}"/>
    <dgm:cxn modelId="{4BF00744-3257-4376-BF32-5101E4E81853}" type="presOf" srcId="{13C2A6A7-58C5-48ED-8036-CEFA5020ADE6}" destId="{604B3E34-484D-40C7-A9E3-BD3676E7E9B1}" srcOrd="0" destOrd="0" presId="urn:microsoft.com/office/officeart/2005/8/layout/hProcess9"/>
    <dgm:cxn modelId="{205D9F83-92B3-47A1-ABB0-3188C3DD713E}" srcId="{2FD2797C-26CA-4C0C-8F7F-EBEA62BEFB42}" destId="{13C2A6A7-58C5-48ED-8036-CEFA5020ADE6}" srcOrd="3" destOrd="0" parTransId="{6C1A819D-F57B-480F-9D2B-5D0EFC964792}" sibTransId="{3E7912AB-5EE6-4293-B588-B627537564E4}"/>
    <dgm:cxn modelId="{AFD8637B-A136-4866-8DF5-05C00387782F}" type="presOf" srcId="{2FD2797C-26CA-4C0C-8F7F-EBEA62BEFB42}" destId="{6E1CD2EF-AB13-40DA-A45C-C46F8F69053D}" srcOrd="0" destOrd="0" presId="urn:microsoft.com/office/officeart/2005/8/layout/hProcess9"/>
    <dgm:cxn modelId="{35666B66-A9D0-4DF9-A8F4-E419057F07AE}" type="presOf" srcId="{B54DE8D7-0CD2-4B43-81F5-44C4C357CFEE}" destId="{6BD3E63A-F7C7-412E-BD1B-C3B34F75262C}" srcOrd="0" destOrd="0" presId="urn:microsoft.com/office/officeart/2005/8/layout/hProcess9"/>
    <dgm:cxn modelId="{F29E3CD8-8F71-49B1-9D7E-FB891FDCEBF2}" type="presOf" srcId="{7BF3AE8D-BB03-42B7-B23E-046FF78A391A}" destId="{0C6C23B0-4E1D-46FE-A94B-6A626F7DAC12}" srcOrd="0" destOrd="0" presId="urn:microsoft.com/office/officeart/2005/8/layout/hProcess9"/>
    <dgm:cxn modelId="{915B646E-C580-4B26-92A0-219AEC9BC6AF}" srcId="{2FD2797C-26CA-4C0C-8F7F-EBEA62BEFB42}" destId="{B54DE8D7-0CD2-4B43-81F5-44C4C357CFEE}" srcOrd="4" destOrd="0" parTransId="{C3A5A43A-027B-44E2-9D5F-23B1DE733D0E}" sibTransId="{592B183E-8283-4F54-A162-5C01662A2F52}"/>
    <dgm:cxn modelId="{EBC75268-BEF7-4A4A-9E99-818FA8750B7F}" srcId="{2FD2797C-26CA-4C0C-8F7F-EBEA62BEFB42}" destId="{7BF3AE8D-BB03-42B7-B23E-046FF78A391A}" srcOrd="2" destOrd="0" parTransId="{0A55705C-0124-436F-87EB-72CFC4E61D83}" sibTransId="{1CBBCA97-1D66-4EED-B0CB-3F00A7F8FAB6}"/>
    <dgm:cxn modelId="{ACC80AC4-F3C8-4730-A445-CD417AE1DF92}" type="presOf" srcId="{CB4E3482-BC94-4D8D-833C-19F20482672A}" destId="{DD7F29E8-B7BD-453C-8268-18AF087059C1}" srcOrd="0" destOrd="0" presId="urn:microsoft.com/office/officeart/2005/8/layout/hProcess9"/>
    <dgm:cxn modelId="{CE6FF9D8-5D74-4FC7-B9E7-D6960D528628}" srcId="{2FD2797C-26CA-4C0C-8F7F-EBEA62BEFB42}" destId="{CB4E3482-BC94-4D8D-833C-19F20482672A}" srcOrd="1" destOrd="0" parTransId="{C4774DB4-314F-45D7-8771-2BABFB55A40D}" sibTransId="{D9ED4715-19AE-4DE2-B60D-0431B55DE65E}"/>
    <dgm:cxn modelId="{57D30F80-182D-4B37-BF52-FB679E36AC9A}" type="presParOf" srcId="{6E1CD2EF-AB13-40DA-A45C-C46F8F69053D}" destId="{5D1D21C0-89CA-4EB3-80BE-E9F2E0E209F8}" srcOrd="0" destOrd="0" presId="urn:microsoft.com/office/officeart/2005/8/layout/hProcess9"/>
    <dgm:cxn modelId="{E5169318-0C68-4C4D-ACC8-97F23D891B8C}" type="presParOf" srcId="{6E1CD2EF-AB13-40DA-A45C-C46F8F69053D}" destId="{2DF0E5A9-875C-47E6-BF08-76D63E4DEBB1}" srcOrd="1" destOrd="0" presId="urn:microsoft.com/office/officeart/2005/8/layout/hProcess9"/>
    <dgm:cxn modelId="{29E27617-57C8-4B24-89C8-27A0DCAAFBFE}" type="presParOf" srcId="{2DF0E5A9-875C-47E6-BF08-76D63E4DEBB1}" destId="{374C93EA-E305-47C2-8199-7CAED9FCD51C}" srcOrd="0" destOrd="0" presId="urn:microsoft.com/office/officeart/2005/8/layout/hProcess9"/>
    <dgm:cxn modelId="{EB3C7BAA-4AA1-44ED-BE7D-6B9F2756CCB2}" type="presParOf" srcId="{2DF0E5A9-875C-47E6-BF08-76D63E4DEBB1}" destId="{4FC36692-D24D-41D6-87C0-644D3DC94DE7}" srcOrd="1" destOrd="0" presId="urn:microsoft.com/office/officeart/2005/8/layout/hProcess9"/>
    <dgm:cxn modelId="{35E8A40D-8DEB-4F7E-9AAD-6FD0DE6AE392}" type="presParOf" srcId="{2DF0E5A9-875C-47E6-BF08-76D63E4DEBB1}" destId="{DD7F29E8-B7BD-453C-8268-18AF087059C1}" srcOrd="2" destOrd="0" presId="urn:microsoft.com/office/officeart/2005/8/layout/hProcess9"/>
    <dgm:cxn modelId="{D84F3B73-DAE8-468F-BD3B-383131BCDB31}" type="presParOf" srcId="{2DF0E5A9-875C-47E6-BF08-76D63E4DEBB1}" destId="{2801BD28-2865-4D12-8ACA-49F9E9282B41}" srcOrd="3" destOrd="0" presId="urn:microsoft.com/office/officeart/2005/8/layout/hProcess9"/>
    <dgm:cxn modelId="{FE03C3F1-55D3-48AA-A2EE-D49F8964CA68}" type="presParOf" srcId="{2DF0E5A9-875C-47E6-BF08-76D63E4DEBB1}" destId="{0C6C23B0-4E1D-46FE-A94B-6A626F7DAC12}" srcOrd="4" destOrd="0" presId="urn:microsoft.com/office/officeart/2005/8/layout/hProcess9"/>
    <dgm:cxn modelId="{FE13164D-DD06-405E-9DF8-D42189182DCC}" type="presParOf" srcId="{2DF0E5A9-875C-47E6-BF08-76D63E4DEBB1}" destId="{E3DE361E-639E-479B-8908-6AE08D0ACB2A}" srcOrd="5" destOrd="0" presId="urn:microsoft.com/office/officeart/2005/8/layout/hProcess9"/>
    <dgm:cxn modelId="{6FB6679A-7CFF-4E07-96F6-890C9EBC3D82}" type="presParOf" srcId="{2DF0E5A9-875C-47E6-BF08-76D63E4DEBB1}" destId="{604B3E34-484D-40C7-A9E3-BD3676E7E9B1}" srcOrd="6" destOrd="0" presId="urn:microsoft.com/office/officeart/2005/8/layout/hProcess9"/>
    <dgm:cxn modelId="{C6A17FC3-B4F8-47FC-9EB0-15E5E222E7C5}" type="presParOf" srcId="{2DF0E5A9-875C-47E6-BF08-76D63E4DEBB1}" destId="{41CAF38B-FD4F-4309-93AE-0DFF82D39D9A}" srcOrd="7" destOrd="0" presId="urn:microsoft.com/office/officeart/2005/8/layout/hProcess9"/>
    <dgm:cxn modelId="{AB7CB324-378C-4545-AB7F-B1AE1833CBB7}" type="presParOf" srcId="{2DF0E5A9-875C-47E6-BF08-76D63E4DEBB1}" destId="{6BD3E63A-F7C7-412E-BD1B-C3B34F75262C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FB3DE-FDB2-41F2-A7F0-BDAC206DFABE}">
      <dsp:nvSpPr>
        <dsp:cNvPr id="0" name=""/>
        <dsp:cNvSpPr/>
      </dsp:nvSpPr>
      <dsp:spPr>
        <a:xfrm>
          <a:off x="1034623" y="432193"/>
          <a:ext cx="2974783" cy="2974783"/>
        </a:xfrm>
        <a:prstGeom prst="blockArc">
          <a:avLst>
            <a:gd name="adj1" fmla="val 12600000"/>
            <a:gd name="adj2" fmla="val 16200000"/>
            <a:gd name="adj3" fmla="val 450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928B7-DE15-47F5-ABAB-E487462961AB}">
      <dsp:nvSpPr>
        <dsp:cNvPr id="0" name=""/>
        <dsp:cNvSpPr/>
      </dsp:nvSpPr>
      <dsp:spPr>
        <a:xfrm>
          <a:off x="937799" y="578687"/>
          <a:ext cx="2974783" cy="2974783"/>
        </a:xfrm>
        <a:prstGeom prst="blockArc">
          <a:avLst>
            <a:gd name="adj1" fmla="val 10031321"/>
            <a:gd name="adj2" fmla="val 13015456"/>
            <a:gd name="adj3" fmla="val 450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9E90BB-8532-4B00-805C-EF8D402D5B1A}">
      <dsp:nvSpPr>
        <dsp:cNvPr id="0" name=""/>
        <dsp:cNvSpPr/>
      </dsp:nvSpPr>
      <dsp:spPr>
        <a:xfrm>
          <a:off x="898920" y="368591"/>
          <a:ext cx="2945273" cy="3033505"/>
        </a:xfrm>
        <a:prstGeom prst="blockArc">
          <a:avLst>
            <a:gd name="adj1" fmla="val 5726210"/>
            <a:gd name="adj2" fmla="val 9585244"/>
            <a:gd name="adj3" fmla="val 450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C5658-C77B-4322-ABCE-8F80CA7F1CFA}">
      <dsp:nvSpPr>
        <dsp:cNvPr id="0" name=""/>
        <dsp:cNvSpPr/>
      </dsp:nvSpPr>
      <dsp:spPr>
        <a:xfrm>
          <a:off x="1062909" y="426279"/>
          <a:ext cx="2974783" cy="2974783"/>
        </a:xfrm>
        <a:prstGeom prst="blockArc">
          <a:avLst>
            <a:gd name="adj1" fmla="val 1875861"/>
            <a:gd name="adj2" fmla="val 6154399"/>
            <a:gd name="adj3" fmla="val 450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340814-9349-4916-9503-DF2E6A3B9B91}">
      <dsp:nvSpPr>
        <dsp:cNvPr id="0" name=""/>
        <dsp:cNvSpPr/>
      </dsp:nvSpPr>
      <dsp:spPr>
        <a:xfrm>
          <a:off x="1046972" y="453175"/>
          <a:ext cx="2974783" cy="2974783"/>
        </a:xfrm>
        <a:prstGeom prst="blockArc">
          <a:avLst>
            <a:gd name="adj1" fmla="val 19742432"/>
            <a:gd name="adj2" fmla="val 1801939"/>
            <a:gd name="adj3" fmla="val 450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8C4CBB-AA56-4138-AD84-FD9602165A45}">
      <dsp:nvSpPr>
        <dsp:cNvPr id="0" name=""/>
        <dsp:cNvSpPr/>
      </dsp:nvSpPr>
      <dsp:spPr>
        <a:xfrm>
          <a:off x="1034623" y="432193"/>
          <a:ext cx="2974783" cy="2974783"/>
        </a:xfrm>
        <a:prstGeom prst="blockArc">
          <a:avLst>
            <a:gd name="adj1" fmla="val 16200000"/>
            <a:gd name="adj2" fmla="val 19800000"/>
            <a:gd name="adj3" fmla="val 450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7A86A7-C3DC-41F6-A4B8-0F6292502E45}">
      <dsp:nvSpPr>
        <dsp:cNvPr id="0" name=""/>
        <dsp:cNvSpPr/>
      </dsp:nvSpPr>
      <dsp:spPr>
        <a:xfrm>
          <a:off x="2187106" y="1562181"/>
          <a:ext cx="791712" cy="716376"/>
        </a:xfrm>
        <a:prstGeom prst="ellipse">
          <a:avLst/>
        </a:prstGeom>
        <a:solidFill>
          <a:srgbClr val="0066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800" b="1" kern="1200" dirty="0" smtClean="0"/>
            <a:t>7. Beef Systems Evaluation</a:t>
          </a:r>
          <a:endParaRPr lang="en-IE" sz="800" b="1" kern="1200" dirty="0"/>
        </a:p>
      </dsp:txBody>
      <dsp:txXfrm>
        <a:off x="2303050" y="1667092"/>
        <a:ext cx="559824" cy="506554"/>
      </dsp:txXfrm>
    </dsp:sp>
    <dsp:sp modelId="{BB18783A-8409-48AC-9378-842357F64C78}">
      <dsp:nvSpPr>
        <dsp:cNvPr id="0" name=""/>
        <dsp:cNvSpPr/>
      </dsp:nvSpPr>
      <dsp:spPr>
        <a:xfrm>
          <a:off x="1815221" y="634"/>
          <a:ext cx="1413586" cy="930082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b="1" kern="1200" dirty="0" smtClean="0"/>
            <a:t>1. Reproductive Efficiency</a:t>
          </a:r>
          <a:endParaRPr lang="en-IE" sz="1400" b="1" kern="1200" dirty="0"/>
        </a:p>
      </dsp:txBody>
      <dsp:txXfrm>
        <a:off x="2022236" y="136841"/>
        <a:ext cx="999556" cy="657668"/>
      </dsp:txXfrm>
    </dsp:sp>
    <dsp:sp modelId="{2C93EF77-8578-4DFE-BBF4-0B7AE91AB621}">
      <dsp:nvSpPr>
        <dsp:cNvPr id="0" name=""/>
        <dsp:cNvSpPr/>
      </dsp:nvSpPr>
      <dsp:spPr>
        <a:xfrm>
          <a:off x="3251710" y="727589"/>
          <a:ext cx="1058852" cy="930082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b="1" kern="1200" dirty="0" smtClean="0"/>
            <a:t>2. Grazing &amp; Forage</a:t>
          </a:r>
          <a:endParaRPr lang="en-IE" sz="1400" b="1" kern="1200" dirty="0"/>
        </a:p>
      </dsp:txBody>
      <dsp:txXfrm>
        <a:off x="3406775" y="863796"/>
        <a:ext cx="748722" cy="657668"/>
      </dsp:txXfrm>
    </dsp:sp>
    <dsp:sp modelId="{61386451-A69E-4833-8483-52E8E6275AAB}">
      <dsp:nvSpPr>
        <dsp:cNvPr id="0" name=""/>
        <dsp:cNvSpPr/>
      </dsp:nvSpPr>
      <dsp:spPr>
        <a:xfrm>
          <a:off x="3191782" y="2203190"/>
          <a:ext cx="1202587" cy="930082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b="1" kern="1200" dirty="0" smtClean="0"/>
            <a:t>3. Animal Nutrition</a:t>
          </a:r>
          <a:endParaRPr lang="en-IE" sz="1400" b="1" kern="1200" dirty="0"/>
        </a:p>
      </dsp:txBody>
      <dsp:txXfrm>
        <a:off x="3367897" y="2339397"/>
        <a:ext cx="850357" cy="657668"/>
      </dsp:txXfrm>
    </dsp:sp>
    <dsp:sp modelId="{3E9715DC-6D1C-4541-9863-3A9BA836150E}">
      <dsp:nvSpPr>
        <dsp:cNvPr id="0" name=""/>
        <dsp:cNvSpPr/>
      </dsp:nvSpPr>
      <dsp:spPr>
        <a:xfrm>
          <a:off x="1632508" y="2867671"/>
          <a:ext cx="1202587" cy="930082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b="1" kern="1200" dirty="0" smtClean="0"/>
            <a:t>4. Health &amp; Welfare</a:t>
          </a:r>
          <a:endParaRPr lang="en-IE" sz="1400" b="1" kern="1200" dirty="0"/>
        </a:p>
      </dsp:txBody>
      <dsp:txXfrm>
        <a:off x="1808623" y="3003878"/>
        <a:ext cx="850357" cy="657668"/>
      </dsp:txXfrm>
    </dsp:sp>
    <dsp:sp modelId="{3C8058A2-864B-4EB0-BD3A-14B10BBC0188}">
      <dsp:nvSpPr>
        <dsp:cNvPr id="0" name=""/>
        <dsp:cNvSpPr/>
      </dsp:nvSpPr>
      <dsp:spPr>
        <a:xfrm>
          <a:off x="496410" y="1923429"/>
          <a:ext cx="1022132" cy="930082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b="1" kern="1200" dirty="0" smtClean="0"/>
            <a:t>5. Meat Quality</a:t>
          </a:r>
          <a:endParaRPr lang="en-IE" sz="1400" b="1" kern="1200" dirty="0"/>
        </a:p>
      </dsp:txBody>
      <dsp:txXfrm>
        <a:off x="646098" y="2059636"/>
        <a:ext cx="722756" cy="657668"/>
      </dsp:txXfrm>
    </dsp:sp>
    <dsp:sp modelId="{FFDFD219-CD9D-4C8D-8DC5-A5E763FA9BC6}">
      <dsp:nvSpPr>
        <dsp:cNvPr id="0" name=""/>
        <dsp:cNvSpPr/>
      </dsp:nvSpPr>
      <dsp:spPr>
        <a:xfrm>
          <a:off x="797851" y="727589"/>
          <a:ext cx="930082" cy="930082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b="1" kern="1200" dirty="0" smtClean="0"/>
            <a:t>6. Environment</a:t>
          </a:r>
          <a:endParaRPr lang="en-IE" sz="1400" b="1" kern="1200" dirty="0"/>
        </a:p>
      </dsp:txBody>
      <dsp:txXfrm>
        <a:off x="934058" y="863796"/>
        <a:ext cx="657668" cy="6576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D21C0-89CA-4EB3-80BE-E9F2E0E209F8}">
      <dsp:nvSpPr>
        <dsp:cNvPr id="0" name=""/>
        <dsp:cNvSpPr/>
      </dsp:nvSpPr>
      <dsp:spPr>
        <a:xfrm>
          <a:off x="17101" y="298159"/>
          <a:ext cx="9545223" cy="472558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4C93EA-E305-47C2-8199-7CAED9FCD51C}">
      <dsp:nvSpPr>
        <dsp:cNvPr id="0" name=""/>
        <dsp:cNvSpPr/>
      </dsp:nvSpPr>
      <dsp:spPr>
        <a:xfrm>
          <a:off x="4209" y="1596571"/>
          <a:ext cx="1840578" cy="21287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Biomass availability</a:t>
          </a:r>
          <a:endParaRPr lang="en-US" sz="2100" kern="1200" dirty="0"/>
        </a:p>
      </dsp:txBody>
      <dsp:txXfrm>
        <a:off x="94059" y="1686421"/>
        <a:ext cx="1660878" cy="1949061"/>
      </dsp:txXfrm>
    </dsp:sp>
    <dsp:sp modelId="{DD7F29E8-B7BD-453C-8268-18AF087059C1}">
      <dsp:nvSpPr>
        <dsp:cNvPr id="0" name=""/>
        <dsp:cNvSpPr/>
      </dsp:nvSpPr>
      <dsp:spPr>
        <a:xfrm>
          <a:off x="1936817" y="1596571"/>
          <a:ext cx="1840578" cy="21287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Plant construction</a:t>
          </a:r>
          <a:endParaRPr lang="en-US" sz="2100" kern="1200" dirty="0"/>
        </a:p>
      </dsp:txBody>
      <dsp:txXfrm>
        <a:off x="2026667" y="1686421"/>
        <a:ext cx="1660878" cy="1949061"/>
      </dsp:txXfrm>
    </dsp:sp>
    <dsp:sp modelId="{0C6C23B0-4E1D-46FE-A94B-6A626F7DAC12}">
      <dsp:nvSpPr>
        <dsp:cNvPr id="0" name=""/>
        <dsp:cNvSpPr/>
      </dsp:nvSpPr>
      <dsp:spPr>
        <a:xfrm>
          <a:off x="3869424" y="1596571"/>
          <a:ext cx="1840578" cy="21287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Feedstock options</a:t>
          </a:r>
          <a:endParaRPr lang="en-US" sz="2100" kern="1200" dirty="0"/>
        </a:p>
      </dsp:txBody>
      <dsp:txXfrm>
        <a:off x="3959274" y="1686421"/>
        <a:ext cx="1660878" cy="1949061"/>
      </dsp:txXfrm>
    </dsp:sp>
    <dsp:sp modelId="{604B3E34-484D-40C7-A9E3-BD3676E7E9B1}">
      <dsp:nvSpPr>
        <dsp:cNvPr id="0" name=""/>
        <dsp:cNvSpPr/>
      </dsp:nvSpPr>
      <dsp:spPr>
        <a:xfrm>
          <a:off x="5802031" y="1596571"/>
          <a:ext cx="1840578" cy="21287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Pilot AD Plant</a:t>
          </a:r>
          <a:endParaRPr lang="en-US" sz="2100" kern="1200" dirty="0"/>
        </a:p>
      </dsp:txBody>
      <dsp:txXfrm>
        <a:off x="5891881" y="1686421"/>
        <a:ext cx="1660878" cy="1949061"/>
      </dsp:txXfrm>
    </dsp:sp>
    <dsp:sp modelId="{6BD3E63A-F7C7-412E-BD1B-C3B34F75262C}">
      <dsp:nvSpPr>
        <dsp:cNvPr id="0" name=""/>
        <dsp:cNvSpPr/>
      </dsp:nvSpPr>
      <dsp:spPr>
        <a:xfrm>
          <a:off x="7734638" y="1596571"/>
          <a:ext cx="1840578" cy="21287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Optimizing number and location of plants</a:t>
          </a:r>
          <a:endParaRPr lang="en-US" sz="2100" kern="1200" dirty="0"/>
        </a:p>
      </dsp:txBody>
      <dsp:txXfrm>
        <a:off x="7824488" y="1686421"/>
        <a:ext cx="1660878" cy="1949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C21B006C-F6B5-4515-B137-F304E6A80487}" type="datetimeFigureOut">
              <a:rPr lang="en-US"/>
              <a:pPr>
                <a:defRPr/>
              </a:pPr>
              <a:t>5/30/2022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6DB86D1-1961-453F-9046-6128AEB09A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93CE07C5-40D8-4EE5-9E60-405832D0EB27}" type="datetimeFigureOut">
              <a:rPr lang="en-US"/>
              <a:pPr>
                <a:defRPr/>
              </a:pPr>
              <a:t>5/30/2022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ga-IE" noProof="0" smtClean="0"/>
              <a:t>Click to edit Master text styles</a:t>
            </a:r>
          </a:p>
          <a:p>
            <a:pPr lvl="1"/>
            <a:r>
              <a:rPr lang="ga-IE" noProof="0" smtClean="0"/>
              <a:t>Second level</a:t>
            </a:r>
          </a:p>
          <a:p>
            <a:pPr lvl="2"/>
            <a:r>
              <a:rPr lang="ga-IE" noProof="0" smtClean="0"/>
              <a:t>Third level</a:t>
            </a:r>
          </a:p>
          <a:p>
            <a:pPr lvl="3"/>
            <a:r>
              <a:rPr lang="ga-IE" noProof="0" smtClean="0"/>
              <a:t>Fourth level</a:t>
            </a:r>
          </a:p>
          <a:p>
            <a:pPr lvl="4"/>
            <a:r>
              <a:rPr lang="ga-IE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48D0E6C-04EB-448C-80FC-71F0AD1456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662AFC-A231-42D9-9A5C-9DD8963AF435}" type="slidenum">
              <a:rPr lang="en-GB" altLang="en-US" smtClean="0"/>
              <a:pPr>
                <a:spcBef>
                  <a:spcPct val="0"/>
                </a:spcBef>
              </a:pPr>
              <a:t>2</a:t>
            </a:fld>
            <a:endParaRPr lang="en-GB" altLang="en-U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564313" cy="3694113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694238"/>
            <a:ext cx="4975225" cy="4462462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67029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8D9BE0-0315-408B-BB05-19C9EE80B1F9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68350"/>
            <a:ext cx="6564313" cy="36941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694238"/>
            <a:ext cx="4975225" cy="4462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977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8D9BE0-0315-408B-BB05-19C9EE80B1F9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68350"/>
            <a:ext cx="6564313" cy="36941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694238"/>
            <a:ext cx="4975225" cy="4462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2738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549E-2C9D-9548-84BF-1F393579AB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09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D0E6C-04EB-448C-80FC-71F0AD145625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777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549E-2C9D-9548-84BF-1F393579AB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1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549E-2C9D-9548-84BF-1F393579AB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31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5A549E-2C9D-9548-84BF-1F393579AB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677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5172075"/>
            <a:ext cx="12239626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5113"/>
            <a:ext cx="87376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215284" cy="57912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ga-IE" noProof="0" smtClean="0"/>
              <a:t>Drag picture to placeholder or click icon to add</a:t>
            </a:r>
            <a:endParaRPr lang="en-GB" noProof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1714500"/>
            <a:ext cx="8737600" cy="1714500"/>
          </a:xfrm>
          <a:prstGeom prst="rect">
            <a:avLst/>
          </a:prstGeom>
          <a:solidFill>
            <a:srgbClr val="000000">
              <a:alpha val="60000"/>
            </a:srgbClr>
          </a:solidFill>
          <a:ln w="0">
            <a:solidFill>
              <a:schemeClr val="bg1">
                <a:alpha val="0"/>
              </a:schemeClr>
            </a:solidFill>
          </a:ln>
        </p:spPr>
        <p:txBody>
          <a:bodyPr vert="horz" rIns="360000" anchor="ctr" anchorCtr="0">
            <a:noAutofit/>
          </a:bodyPr>
          <a:lstStyle>
            <a:lvl1pPr algn="r">
              <a:defRPr sz="3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ga-IE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935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85800"/>
            <a:ext cx="9753600" cy="731838"/>
          </a:xfrm>
        </p:spPr>
        <p:txBody>
          <a:bodyPr/>
          <a:lstStyle>
            <a:lvl1pPr>
              <a:defRPr/>
            </a:lvl1pPr>
          </a:lstStyle>
          <a:p>
            <a:r>
              <a:rPr lang="ga-IE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GB"/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219200" y="6356351"/>
            <a:ext cx="875512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FLEET Project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403075" y="6356351"/>
            <a:ext cx="7081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1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85800"/>
            <a:ext cx="9753600" cy="731838"/>
          </a:xfrm>
        </p:spPr>
        <p:txBody>
          <a:bodyPr/>
          <a:lstStyle/>
          <a:p>
            <a:r>
              <a:rPr lang="ga-IE" dirty="0"/>
              <a:t>Click to edit Master title style</a:t>
            </a:r>
            <a:endParaRPr lang="en-GB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219200" y="6356351"/>
            <a:ext cx="875512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FLEET Project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03075" y="6356351"/>
            <a:ext cx="7081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52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219200" y="6356351"/>
            <a:ext cx="875512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FLEET Project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03075" y="6356351"/>
            <a:ext cx="7081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33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685800"/>
            <a:ext cx="3401484" cy="749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85801"/>
            <a:ext cx="6206067" cy="51054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1435101"/>
            <a:ext cx="3401484" cy="4356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219200" y="6356351"/>
            <a:ext cx="875512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FLEET Project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03075" y="6356351"/>
            <a:ext cx="7081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60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219200" y="6356351"/>
            <a:ext cx="875512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FLEET Project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03075" y="6356351"/>
            <a:ext cx="7081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66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85800"/>
            <a:ext cx="9753600" cy="731838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GB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219200" y="6356351"/>
            <a:ext cx="875512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FLEET Project</a:t>
            </a:r>
            <a:endParaRPr lang="en-US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03075" y="6356351"/>
            <a:ext cx="7081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44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85799"/>
            <a:ext cx="2743200" cy="5105402"/>
          </a:xfrm>
        </p:spPr>
        <p:txBody>
          <a:bodyPr vert="eaVert"/>
          <a:lstStyle/>
          <a:p>
            <a:r>
              <a:rPr lang="ga-IE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8026400" cy="5105401"/>
          </a:xfrm>
        </p:spPr>
        <p:txBody>
          <a:bodyPr vert="eaVert"/>
          <a:lstStyle/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GB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219200" y="6356351"/>
            <a:ext cx="875512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FLEET Project</a:t>
            </a:r>
            <a:endParaRPr lang="en-US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03075" y="6356351"/>
            <a:ext cx="7081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03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626595"/>
            <a:ext cx="9753600" cy="731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GB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219200" y="6356351"/>
            <a:ext cx="875512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FLEET Project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03075" y="6356351"/>
            <a:ext cx="7081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53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5561013"/>
            <a:ext cx="12192000" cy="1587"/>
          </a:xfrm>
          <a:prstGeom prst="line">
            <a:avLst/>
          </a:prstGeom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5113"/>
            <a:ext cx="87376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5508624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ga-IE" noProof="0" smtClean="0"/>
              <a:t>Drag picture to placeholder or click icon to add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4500"/>
            <a:ext cx="8736000" cy="17145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solidFill>
              <a:schemeClr val="bg1">
                <a:alpha val="0"/>
              </a:schemeClr>
            </a:solidFill>
          </a:ln>
        </p:spPr>
        <p:txBody>
          <a:bodyPr vert="horz" rIns="360000" anchor="ctr" anchorCtr="0">
            <a:noAutofit/>
          </a:bodyPr>
          <a:lstStyle>
            <a:lvl1pPr algn="r">
              <a:defRPr sz="3000">
                <a:solidFill>
                  <a:schemeClr val="bg1"/>
                </a:solidFill>
              </a:defRPr>
            </a:lvl1pPr>
          </a:lstStyle>
          <a:p>
            <a:r>
              <a:rPr lang="ga-IE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8460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219200" y="6356350"/>
            <a:ext cx="8755063" cy="365125"/>
          </a:xfrm>
        </p:spPr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r>
              <a:rPr lang="en-US"/>
              <a:t>Teagasc Presentation Footer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401638" y="6356350"/>
            <a:ext cx="709612" cy="365125"/>
          </a:xfrm>
        </p:spPr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7944"/>
                </a:solidFill>
                <a:latin typeface="Arial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fld id="{36064046-C573-4507-8FB0-28CCAD7B7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44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383DD-CAA6-497C-AE85-68F5525555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361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85800"/>
            <a:ext cx="9753600" cy="731838"/>
          </a:xfrm>
        </p:spPr>
        <p:txBody>
          <a:bodyPr/>
          <a:lstStyle/>
          <a:p>
            <a:r>
              <a:rPr lang="ga-IE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1"/>
            <a:ext cx="4775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47752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GB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219200" y="6356351"/>
            <a:ext cx="875512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Teagasc</a:t>
            </a:r>
            <a:r>
              <a:rPr lang="en-US" dirty="0"/>
              <a:t> Presentation Footer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03075" y="6356351"/>
            <a:ext cx="7081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12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673226"/>
            <a:ext cx="97536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ga-IE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4290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GB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219200" y="6356351"/>
            <a:ext cx="875512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FLEET Project</a:t>
            </a:r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03075" y="6356351"/>
            <a:ext cx="7081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4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GB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219200" y="6356351"/>
            <a:ext cx="875512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FLEET Project</a:t>
            </a:r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03075" y="6356351"/>
            <a:ext cx="7081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2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406901"/>
            <a:ext cx="9855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ga-IE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906713"/>
            <a:ext cx="9855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219200" y="6356351"/>
            <a:ext cx="875512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FLEET Project</a:t>
            </a:r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03075" y="6356351"/>
            <a:ext cx="7081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88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85800"/>
            <a:ext cx="9753600" cy="731838"/>
          </a:xfrm>
        </p:spPr>
        <p:txBody>
          <a:bodyPr/>
          <a:lstStyle/>
          <a:p>
            <a:r>
              <a:rPr lang="ga-IE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1"/>
            <a:ext cx="4775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47752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GB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219200" y="6356351"/>
            <a:ext cx="875512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FLEET Project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03075" y="6356351"/>
            <a:ext cx="7081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5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78" r:id="rId4"/>
    <p:sldLayoutId id="2147484380" r:id="rId5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itchFamily="100" charset="-128"/>
          <a:cs typeface="ヒラギノ角ゴ Pro W3" pitchFamily="10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100" charset="0"/>
          <a:ea typeface="ヒラギノ角ゴ Pro W3" pitchFamily="100" charset="-128"/>
          <a:cs typeface="ヒラギノ角ゴ Pro W3" pitchFamily="10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100" charset="0"/>
          <a:ea typeface="ヒラギノ角ゴ Pro W3" pitchFamily="100" charset="-128"/>
          <a:cs typeface="ヒラギノ角ゴ Pro W3" pitchFamily="10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100" charset="0"/>
          <a:ea typeface="ヒラギノ角ゴ Pro W3" pitchFamily="100" charset="-128"/>
          <a:cs typeface="ヒラギノ角ゴ Pro W3" pitchFamily="10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100" charset="0"/>
          <a:ea typeface="ヒラギノ角ゴ Pro W3" pitchFamily="100" charset="-128"/>
          <a:cs typeface="ヒラギノ角ゴ Pro W3" pitchFamily="10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100" charset="0"/>
          <a:ea typeface="ヒラギノ角ゴ Pro W3" pitchFamily="100" charset="-128"/>
          <a:cs typeface="ヒラギノ角ゴ Pro W3" pitchFamily="10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100" charset="0"/>
          <a:ea typeface="ヒラギノ角ゴ Pro W3" pitchFamily="100" charset="-128"/>
          <a:cs typeface="ヒラギノ角ゴ Pro W3" pitchFamily="10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100" charset="0"/>
          <a:ea typeface="ヒラギノ角ゴ Pro W3" pitchFamily="100" charset="-128"/>
          <a:cs typeface="ヒラギノ角ゴ Pro W3" pitchFamily="10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100" charset="0"/>
          <a:ea typeface="ヒラギノ角ゴ Pro W3" pitchFamily="100" charset="-128"/>
          <a:cs typeface="ヒラギノ角ゴ Pro W3" pitchFamily="10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pitchFamily="100" charset="-128"/>
          <a:cs typeface="ヒラギノ角ゴ Pro W3" pitchFamily="10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pitchFamily="100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56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56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56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00" y="685800"/>
            <a:ext cx="9753600" cy="7318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0" y="1600200"/>
            <a:ext cx="9753600" cy="4191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219200" y="6189663"/>
            <a:ext cx="8755120" cy="53181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FLEET Project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03075" y="6189663"/>
            <a:ext cx="708196" cy="531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4368562-B963-D14D-B6B0-C53B94E90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7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  <p:sldLayoutId id="2147484375" r:id="rId12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359828"/>
          </a:solidFill>
          <a:latin typeface="Arial"/>
          <a:ea typeface="ヒラギノ角ゴ Pro W3" pitchFamily="100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359828"/>
          </a:solidFill>
          <a:latin typeface="Arial" pitchFamily="100" charset="0"/>
          <a:ea typeface="ヒラギノ角ゴ Pro W3" pitchFamily="100" charset="-128"/>
        </a:defRPr>
      </a:lvl9pPr>
    </p:titleStyle>
    <p:bodyStyle>
      <a:lvl1pPr marL="360363" indent="-360363" algn="l" defTabSz="457200" rtl="0" eaLnBrk="0" fontAlgn="base" hangingPunct="0">
        <a:spcBef>
          <a:spcPct val="20000"/>
        </a:spcBef>
        <a:spcAft>
          <a:spcPts val="600"/>
        </a:spcAft>
        <a:buClr>
          <a:srgbClr val="007944"/>
        </a:buClr>
        <a:buFont typeface="Wingdings" charset="0"/>
        <a:buChar char="§"/>
        <a:defRPr sz="3200" kern="1200">
          <a:solidFill>
            <a:schemeClr val="tx1"/>
          </a:solidFill>
          <a:latin typeface="Arial"/>
          <a:ea typeface="ヒラギノ角ゴ Pro W3" pitchFamily="100" charset="-128"/>
          <a:cs typeface="Arial"/>
        </a:defRPr>
      </a:lvl1pPr>
      <a:lvl2pPr marL="627063" indent="-266700" algn="l" defTabSz="457200" rtl="0" eaLnBrk="0" fontAlgn="base" hangingPunct="0">
        <a:spcBef>
          <a:spcPct val="20000"/>
        </a:spcBef>
        <a:spcAft>
          <a:spcPts val="600"/>
        </a:spcAft>
        <a:buClr>
          <a:srgbClr val="AFC124"/>
        </a:buClr>
        <a:buFont typeface="Arial" charset="0"/>
        <a:buChar char="•"/>
        <a:defRPr sz="2800" kern="1200">
          <a:solidFill>
            <a:schemeClr val="tx1"/>
          </a:solidFill>
          <a:latin typeface="Arial"/>
          <a:ea typeface="ヒラギノ角ゴ Pro W3" pitchFamily="100" charset="-128"/>
          <a:cs typeface="Arial"/>
        </a:defRPr>
      </a:lvl2pPr>
      <a:lvl3pPr marL="893763" indent="-266700" algn="l" defTabSz="457200" rtl="0" eaLnBrk="0" fontAlgn="base" hangingPunct="0">
        <a:spcBef>
          <a:spcPct val="20000"/>
        </a:spcBef>
        <a:spcAft>
          <a:spcPts val="600"/>
        </a:spcAft>
        <a:buClr>
          <a:srgbClr val="6C411F"/>
        </a:buClr>
        <a:buFont typeface="Lucida Grande" charset="0"/>
        <a:buChar char="»"/>
        <a:defRPr sz="2400" kern="1200">
          <a:solidFill>
            <a:schemeClr val="tx1"/>
          </a:solidFill>
          <a:latin typeface="Arial"/>
          <a:ea typeface="ヒラギノ角ゴ Pro W3" pitchFamily="100" charset="-128"/>
          <a:cs typeface="Arial"/>
        </a:defRPr>
      </a:lvl3pPr>
      <a:lvl4pPr marL="1168400" indent="-274638" algn="l" defTabSz="457200" rtl="0" eaLnBrk="0" fontAlgn="base" hangingPunct="0">
        <a:spcBef>
          <a:spcPct val="20000"/>
        </a:spcBef>
        <a:spcAft>
          <a:spcPts val="600"/>
        </a:spcAft>
        <a:buClr>
          <a:srgbClr val="9E743B"/>
        </a:buClr>
        <a:buFont typeface="Wingdings" charset="0"/>
        <a:buChar char="§"/>
        <a:defRPr sz="2000" kern="1200">
          <a:solidFill>
            <a:schemeClr val="tx1"/>
          </a:solidFill>
          <a:latin typeface="Arial"/>
          <a:ea typeface="ヒラギノ角ゴ Pro W3" pitchFamily="100" charset="-128"/>
          <a:cs typeface="Arial"/>
        </a:defRPr>
      </a:lvl4pPr>
      <a:lvl5pPr marL="1347788" indent="-273050" algn="l" defTabSz="457200" rtl="0" eaLnBrk="0" fontAlgn="base" hangingPunct="0">
        <a:spcBef>
          <a:spcPct val="20000"/>
        </a:spcBef>
        <a:spcAft>
          <a:spcPts val="600"/>
        </a:spcAft>
        <a:buClr>
          <a:srgbClr val="DC6D36"/>
        </a:buClr>
        <a:buFont typeface="Arial" charset="0"/>
        <a:buChar char="•"/>
        <a:defRPr sz="2000" kern="1200">
          <a:solidFill>
            <a:schemeClr val="tx1"/>
          </a:solidFill>
          <a:latin typeface="Arial"/>
          <a:ea typeface="ヒラギノ角ゴ Pro W3" pitchFamily="100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22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22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0"/>
          <a:stretch>
            <a:fillRect/>
          </a:stretch>
        </p:blipFill>
        <p:spPr bwMode="auto">
          <a:xfrm>
            <a:off x="0" y="-39688"/>
            <a:ext cx="78867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0" t="-301" r="9189" b="-2"/>
          <a:stretch>
            <a:fillRect/>
          </a:stretch>
        </p:blipFill>
        <p:spPr bwMode="auto">
          <a:xfrm>
            <a:off x="5257800" y="-76200"/>
            <a:ext cx="69342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itle 41"/>
          <p:cNvSpPr>
            <a:spLocks noGrp="1"/>
          </p:cNvSpPr>
          <p:nvPr>
            <p:ph type="title"/>
          </p:nvPr>
        </p:nvSpPr>
        <p:spPr bwMode="auto">
          <a:xfrm>
            <a:off x="742950" y="1751013"/>
            <a:ext cx="10744200" cy="4506912"/>
          </a:xfrm>
          <a:solidFill>
            <a:srgbClr val="000000">
              <a:alpha val="59999"/>
            </a:srgbClr>
          </a:solidFill>
          <a:ln>
            <a:miter lim="800000"/>
            <a:headEnd/>
            <a:tailEnd/>
          </a:ln>
        </p:spPr>
        <p:txBody>
          <a:bodyPr wrap="square" lIns="91440" tIns="4572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latin typeface="Arial" panose="020B0604020202020204" pitchFamily="34" charset="0"/>
                <a:ea typeface="ヒラギノ角ゴ Pro W3" pitchFamily="96" charset="-128"/>
                <a:cs typeface="Arial" panose="020B0604020202020204" pitchFamily="34" charset="0"/>
              </a:rPr>
              <a:t>Teagasc research for AD </a:t>
            </a:r>
            <a:r>
              <a:rPr lang="en-US" altLang="en-US" sz="3600" b="1" dirty="0" err="1" smtClean="0">
                <a:latin typeface="Arial" panose="020B0604020202020204" pitchFamily="34" charset="0"/>
                <a:ea typeface="ヒラギノ角ゴ Pro W3" pitchFamily="96" charset="-128"/>
                <a:cs typeface="Arial" panose="020B0604020202020204" pitchFamily="34" charset="0"/>
              </a:rPr>
              <a:t>biomethane</a:t>
            </a:r>
            <a:r>
              <a:rPr lang="en-US" altLang="en-US" sz="3600" b="1" dirty="0" smtClean="0">
                <a:latin typeface="Arial" panose="020B0604020202020204" pitchFamily="34" charset="0"/>
                <a:ea typeface="ヒラギノ角ゴ Pro W3" pitchFamily="96" charset="-128"/>
                <a:cs typeface="Arial" panose="020B0604020202020204" pitchFamily="34" charset="0"/>
              </a:rPr>
              <a:t/>
            </a:r>
            <a:br>
              <a:rPr lang="en-US" altLang="en-US" sz="3600" b="1" dirty="0" smtClean="0">
                <a:latin typeface="Arial" panose="020B0604020202020204" pitchFamily="34" charset="0"/>
                <a:ea typeface="ヒラギノ角ゴ Pro W3" pitchFamily="96" charset="-128"/>
                <a:cs typeface="Arial" panose="020B0604020202020204" pitchFamily="34" charset="0"/>
              </a:rPr>
            </a:br>
            <a:r>
              <a:rPr lang="en-US" altLang="en-US" sz="3600" b="1" dirty="0" smtClean="0">
                <a:latin typeface="Arial" panose="020B0604020202020204" pitchFamily="34" charset="0"/>
                <a:ea typeface="ヒラギノ角ゴ Pro W3" pitchFamily="96" charset="-128"/>
                <a:cs typeface="Arial" panose="020B0604020202020204" pitchFamily="34" charset="0"/>
              </a:rPr>
              <a:t/>
            </a:r>
            <a:br>
              <a:rPr lang="en-US" altLang="en-US" sz="3600" b="1" dirty="0" smtClean="0">
                <a:latin typeface="Arial" panose="020B0604020202020204" pitchFamily="34" charset="0"/>
                <a:ea typeface="ヒラギノ角ゴ Pro W3" pitchFamily="96" charset="-128"/>
                <a:cs typeface="Arial" panose="020B0604020202020204" pitchFamily="34" charset="0"/>
              </a:rPr>
            </a:br>
            <a:r>
              <a:rPr lang="en-US" altLang="en-US" sz="2800" b="1" dirty="0" smtClean="0">
                <a:latin typeface="Arial" panose="020B0604020202020204" pitchFamily="34" charset="0"/>
                <a:ea typeface="ヒラギノ角ゴ Pro W3" pitchFamily="96" charset="-128"/>
                <a:cs typeface="Arial" panose="020B0604020202020204" pitchFamily="34" charset="0"/>
              </a:rPr>
              <a:t>Paul Crosson</a:t>
            </a:r>
            <a:br>
              <a:rPr lang="en-US" altLang="en-US" sz="2800" b="1" dirty="0" smtClean="0">
                <a:latin typeface="Arial" panose="020B0604020202020204" pitchFamily="34" charset="0"/>
                <a:ea typeface="ヒラギノ角ゴ Pro W3" pitchFamily="96" charset="-128"/>
                <a:cs typeface="Arial" panose="020B0604020202020204" pitchFamily="34" charset="0"/>
              </a:rPr>
            </a:br>
            <a:r>
              <a:rPr lang="en-US" altLang="en-US" sz="2000" b="1" i="1" dirty="0" smtClean="0">
                <a:latin typeface="Arial" panose="020B0604020202020204" pitchFamily="34" charset="0"/>
                <a:ea typeface="ヒラギノ角ゴ Pro W3" pitchFamily="96" charset="-128"/>
                <a:cs typeface="Arial" panose="020B0604020202020204" pitchFamily="34" charset="0"/>
              </a:rPr>
              <a:t>Teagasc Grange</a:t>
            </a:r>
            <a:r>
              <a:rPr lang="en-US" altLang="en-US" sz="3600" b="1" dirty="0" smtClean="0">
                <a:latin typeface="Arial" panose="020B0604020202020204" pitchFamily="34" charset="0"/>
                <a:ea typeface="ヒラギノ角ゴ Pro W3" pitchFamily="96" charset="-128"/>
                <a:cs typeface="Arial" panose="020B0604020202020204" pitchFamily="34" charset="0"/>
              </a:rPr>
              <a:t/>
            </a:r>
            <a:br>
              <a:rPr lang="en-US" altLang="en-US" sz="3600" b="1" dirty="0" smtClean="0">
                <a:latin typeface="Arial" panose="020B0604020202020204" pitchFamily="34" charset="0"/>
                <a:ea typeface="ヒラギノ角ゴ Pro W3" pitchFamily="96" charset="-128"/>
                <a:cs typeface="Arial" panose="020B0604020202020204" pitchFamily="34" charset="0"/>
              </a:rPr>
            </a:br>
            <a:r>
              <a:rPr lang="en-US" altLang="en-US" sz="3600" b="1" dirty="0" smtClean="0">
                <a:latin typeface="Arial" panose="020B0604020202020204" pitchFamily="34" charset="0"/>
                <a:ea typeface="ヒラギノ角ゴ Pro W3" pitchFamily="96" charset="-128"/>
                <a:cs typeface="Arial" panose="020B0604020202020204" pitchFamily="34" charset="0"/>
              </a:rPr>
              <a:t/>
            </a:r>
            <a:br>
              <a:rPr lang="en-US" altLang="en-US" sz="3600" b="1" dirty="0" smtClean="0">
                <a:latin typeface="Arial" panose="020B0604020202020204" pitchFamily="34" charset="0"/>
                <a:ea typeface="ヒラギノ角ゴ Pro W3" pitchFamily="96" charset="-128"/>
                <a:cs typeface="Arial" panose="020B0604020202020204" pitchFamily="34" charset="0"/>
              </a:rPr>
            </a:br>
            <a:r>
              <a:rPr lang="en-US" altLang="en-US" sz="1800" b="1" dirty="0" smtClean="0">
                <a:latin typeface="Arial" panose="020B0604020202020204" pitchFamily="34" charset="0"/>
                <a:ea typeface="ヒラギノ角ゴ Pro W3" pitchFamily="96" charset="-128"/>
                <a:cs typeface="Arial" panose="020B0604020202020204" pitchFamily="34" charset="0"/>
              </a:rPr>
              <a:t>Presentation at the </a:t>
            </a:r>
            <a:r>
              <a:rPr lang="en-US" altLang="en-US" sz="1800" b="1" dirty="0" smtClean="0">
                <a:latin typeface="Arial" panose="020B0604020202020204" pitchFamily="34" charset="0"/>
                <a:ea typeface="ヒラギノ角ゴ Pro W3" pitchFamily="96" charset="-128"/>
                <a:cs typeface="Arial" panose="020B0604020202020204" pitchFamily="34" charset="0"/>
              </a:rPr>
              <a:t>REGATRACE Knowledge Exchange Event</a:t>
            </a:r>
            <a:r>
              <a:rPr lang="en-US" altLang="en-US" sz="1800" b="1" dirty="0" smtClean="0">
                <a:latin typeface="Arial" panose="020B0604020202020204" pitchFamily="34" charset="0"/>
                <a:ea typeface="ヒラギノ角ゴ Pro W3" pitchFamily="96" charset="-128"/>
                <a:cs typeface="Arial" panose="020B0604020202020204" pitchFamily="34" charset="0"/>
              </a:rPr>
              <a:t/>
            </a:r>
            <a:br>
              <a:rPr lang="en-US" altLang="en-US" sz="1800" b="1" dirty="0" smtClean="0">
                <a:latin typeface="Arial" panose="020B0604020202020204" pitchFamily="34" charset="0"/>
                <a:ea typeface="ヒラギノ角ゴ Pro W3" pitchFamily="96" charset="-128"/>
                <a:cs typeface="Arial" panose="020B0604020202020204" pitchFamily="34" charset="0"/>
              </a:rPr>
            </a:br>
            <a:r>
              <a:rPr lang="en-US" altLang="en-US" sz="1800" b="1" dirty="0" smtClean="0">
                <a:latin typeface="Arial" panose="020B0604020202020204" pitchFamily="34" charset="0"/>
                <a:ea typeface="ヒラギノ角ゴ Pro W3" pitchFamily="96" charset="-128"/>
                <a:cs typeface="Arial" panose="020B0604020202020204" pitchFamily="34" charset="0"/>
              </a:rPr>
              <a:t/>
            </a:r>
            <a:br>
              <a:rPr lang="en-US" altLang="en-US" sz="1800" b="1" dirty="0" smtClean="0">
                <a:latin typeface="Arial" panose="020B0604020202020204" pitchFamily="34" charset="0"/>
                <a:ea typeface="ヒラギノ角ゴ Pro W3" pitchFamily="96" charset="-128"/>
                <a:cs typeface="Arial" panose="020B0604020202020204" pitchFamily="34" charset="0"/>
              </a:rPr>
            </a:br>
            <a:r>
              <a:rPr lang="en-US" altLang="en-US" sz="1600" b="1" i="1" dirty="0" smtClean="0">
                <a:latin typeface="Arial" panose="020B0604020202020204" pitchFamily="34" charset="0"/>
                <a:ea typeface="ヒラギノ角ゴ Pro W3" pitchFamily="96" charset="-128"/>
                <a:cs typeface="Arial" panose="020B0604020202020204" pitchFamily="34" charset="0"/>
              </a:rPr>
              <a:t/>
            </a:r>
            <a:br>
              <a:rPr lang="en-US" altLang="en-US" sz="1600" b="1" i="1" dirty="0" smtClean="0">
                <a:latin typeface="Arial" panose="020B0604020202020204" pitchFamily="34" charset="0"/>
                <a:ea typeface="ヒラギノ角ゴ Pro W3" pitchFamily="96" charset="-128"/>
                <a:cs typeface="Arial" panose="020B0604020202020204" pitchFamily="34" charset="0"/>
              </a:rPr>
            </a:br>
            <a:r>
              <a:rPr lang="en-US" altLang="en-US" sz="1400" b="1" i="1" dirty="0" smtClean="0">
                <a:latin typeface="Arial" panose="020B0604020202020204" pitchFamily="34" charset="0"/>
                <a:ea typeface="ヒラギノ角ゴ Pro W3" pitchFamily="96" charset="-128"/>
                <a:cs typeface="Arial" panose="020B0604020202020204" pitchFamily="34" charset="0"/>
              </a:rPr>
              <a:t>1 June 2022</a:t>
            </a:r>
            <a:endParaRPr lang="en-US" altLang="en-US" sz="1800" b="1" dirty="0" smtClean="0">
              <a:latin typeface="Arial" panose="020B0604020202020204" pitchFamily="34" charset="0"/>
              <a:ea typeface="ヒラギノ角ゴ Pro W3" pitchFamily="96" charset="-128"/>
              <a:cs typeface="Arial" panose="020B0604020202020204" pitchFamily="34" charset="0"/>
            </a:endParaRPr>
          </a:p>
        </p:txBody>
      </p:sp>
      <p:pic>
        <p:nvPicPr>
          <p:cNvPr id="19461" name="Picture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35113"/>
            <a:ext cx="694372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444" y="202298"/>
            <a:ext cx="77724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r>
              <a:rPr lang="en-IE" sz="3200" b="1" dirty="0">
                <a:solidFill>
                  <a:srgbClr val="359828"/>
                </a:solidFill>
                <a:ea typeface="ヒラギノ角ゴ Pro W3" pitchFamily="96" charset="-128"/>
                <a:cs typeface="Arial" panose="020B0604020202020204" pitchFamily="34" charset="0"/>
              </a:rPr>
              <a:t>Grange anaerobic </a:t>
            </a:r>
            <a:r>
              <a:rPr lang="en-IE" sz="3200" b="1" dirty="0" err="1">
                <a:solidFill>
                  <a:srgbClr val="359828"/>
                </a:solidFill>
                <a:ea typeface="ヒラギノ角ゴ Pro W3" pitchFamily="96" charset="-128"/>
                <a:cs typeface="Arial" panose="020B0604020202020204" pitchFamily="34" charset="0"/>
              </a:rPr>
              <a:t>digestor</a:t>
            </a:r>
            <a:endParaRPr lang="en-IE" sz="3200" b="1" dirty="0">
              <a:solidFill>
                <a:srgbClr val="359828"/>
              </a:solidFill>
              <a:ea typeface="ヒラギノ角ゴ Pro W3" pitchFamily="96" charset="-128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965" y="999399"/>
            <a:ext cx="602167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lnSpc>
                <a:spcPct val="150000"/>
              </a:lnSpc>
              <a:spcBef>
                <a:spcPct val="50000"/>
              </a:spcBef>
              <a:buChar char="•"/>
              <a:defRPr sz="2400">
                <a:latin typeface="Calibri" panose="020F0502020204030204" pitchFamily="34" charset="0"/>
              </a:defRPr>
            </a:lvl1pPr>
            <a:lvl2pPr marL="800100" lvl="1" indent="-34290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ü"/>
              <a:defRPr sz="24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E" sz="2000" dirty="0" smtClean="0"/>
              <a:t>1 500m</a:t>
            </a:r>
            <a:r>
              <a:rPr lang="en-IE" sz="2000" baseline="30000" dirty="0" smtClean="0"/>
              <a:t>3</a:t>
            </a:r>
            <a:r>
              <a:rPr lang="en-IE" sz="2000" dirty="0" smtClean="0"/>
              <a:t> </a:t>
            </a:r>
            <a:r>
              <a:rPr lang="en-IE" sz="2000" dirty="0"/>
              <a:t>digestion vessel 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E" sz="2000" dirty="0"/>
              <a:t>Pre-mixing of liquid &amp; solid </a:t>
            </a:r>
            <a:r>
              <a:rPr lang="en-IE" sz="2000" dirty="0" err="1" smtClean="0"/>
              <a:t>feedstocks</a:t>
            </a:r>
            <a:endParaRPr lang="en-IE" sz="2000" dirty="0"/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E" sz="2000" dirty="0"/>
              <a:t>Biogas yield per </a:t>
            </a:r>
            <a:r>
              <a:rPr lang="en-IE" sz="2000" dirty="0" smtClean="0"/>
              <a:t>year, 550 000 </a:t>
            </a:r>
            <a:r>
              <a:rPr lang="en-IE" sz="2000" dirty="0"/>
              <a:t>m</a:t>
            </a:r>
            <a:r>
              <a:rPr lang="en-IE" sz="2000" baseline="30000" dirty="0"/>
              <a:t>3</a:t>
            </a: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E" sz="2000" dirty="0"/>
              <a:t>Estimated total </a:t>
            </a:r>
            <a:r>
              <a:rPr lang="en-IE" sz="2000" dirty="0" smtClean="0"/>
              <a:t>energy, 3 200 000 </a:t>
            </a:r>
            <a:r>
              <a:rPr lang="en-IE" sz="2000" dirty="0"/>
              <a:t>kWh</a:t>
            </a: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E" sz="2000" dirty="0"/>
              <a:t>Final works and agreements </a:t>
            </a:r>
            <a:r>
              <a:rPr lang="en-IE" sz="2000" dirty="0" smtClean="0"/>
              <a:t>ongoing</a:t>
            </a:r>
            <a:endParaRPr lang="en-IE" sz="2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312" y="1844824"/>
            <a:ext cx="1980000" cy="1980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" t="9869" r="-1"/>
          <a:stretch/>
        </p:blipFill>
        <p:spPr>
          <a:xfrm>
            <a:off x="6495470" y="3454949"/>
            <a:ext cx="5018154" cy="2012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8416" t="46709" r="27941" b="21695"/>
          <a:stretch/>
        </p:blipFill>
        <p:spPr>
          <a:xfrm>
            <a:off x="6553200" y="999399"/>
            <a:ext cx="5004318" cy="1930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Group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3046661"/>
              </p:ext>
            </p:extLst>
          </p:nvPr>
        </p:nvGraphicFramePr>
        <p:xfrm>
          <a:off x="439117" y="3414249"/>
          <a:ext cx="5623620" cy="1150539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337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Feedstock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Grass silage</a:t>
                      </a:r>
                      <a:endParaRPr kumimoji="0" lang="en-I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Slurry</a:t>
                      </a:r>
                      <a:endParaRPr kumimoji="0" lang="en-I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4" marB="45714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Quantity (t/day)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9.3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14.5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4" marB="45714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Biogas production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84%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16%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4" marB="45714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5965" y="4682520"/>
            <a:ext cx="6021679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lnSpc>
                <a:spcPct val="150000"/>
              </a:lnSpc>
              <a:spcBef>
                <a:spcPct val="50000"/>
              </a:spcBef>
              <a:buChar char="•"/>
              <a:defRPr sz="2400">
                <a:latin typeface="Calibri" panose="020F0502020204030204" pitchFamily="34" charset="0"/>
              </a:defRPr>
            </a:lvl1pPr>
            <a:lvl2pPr marL="800100" lvl="1" indent="-34290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ü"/>
              <a:defRPr sz="24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E" sz="1400" dirty="0" smtClean="0"/>
              <a:t>Silage from 70 ha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E" sz="1400" dirty="0" smtClean="0"/>
              <a:t>Slurry from 1,000 cattle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IE" sz="2000" b="1" dirty="0" smtClean="0"/>
              <a:t>Centre of Excellence for AD </a:t>
            </a:r>
            <a:r>
              <a:rPr lang="en-IE" sz="2000" b="1" dirty="0" err="1" smtClean="0"/>
              <a:t>Biomethane</a:t>
            </a:r>
            <a:r>
              <a:rPr lang="en-IE" sz="2000" b="1" dirty="0" smtClean="0"/>
              <a:t> </a:t>
            </a:r>
            <a:endParaRPr lang="en-IE" sz="20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53715"/>
            <a:ext cx="1454470" cy="63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9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403075" y="260668"/>
            <a:ext cx="11306325" cy="73183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3200" dirty="0">
                <a:latin typeface="+mj-lt"/>
                <a:ea typeface="ヒラギノ角ゴ Pro W3" pitchFamily="96" charset="-128"/>
                <a:cs typeface="Arial" panose="020B0604020202020204" pitchFamily="34" charset="0"/>
              </a:rPr>
              <a:t>FLEET </a:t>
            </a:r>
            <a:r>
              <a:rPr lang="en-IE" sz="3200" dirty="0" smtClean="0">
                <a:latin typeface="+mj-lt"/>
                <a:ea typeface="ヒラギノ角ゴ Pro W3" pitchFamily="96" charset="-128"/>
                <a:cs typeface="Arial" panose="020B0604020202020204" pitchFamily="34" charset="0"/>
              </a:rPr>
              <a:t>: </a:t>
            </a:r>
            <a:r>
              <a:rPr lang="en-IE" sz="3200" dirty="0">
                <a:latin typeface="+mj-lt"/>
                <a:ea typeface="ヒラギノ角ゴ Pro W3" pitchFamily="96" charset="-128"/>
                <a:cs typeface="Arial" panose="020B0604020202020204" pitchFamily="34" charset="0"/>
              </a:rPr>
              <a:t>Farm Level Economic, Environmental and Transport </a:t>
            </a:r>
            <a:r>
              <a:rPr lang="en-IE" sz="3200" dirty="0" smtClean="0">
                <a:latin typeface="+mj-lt"/>
                <a:ea typeface="ヒラギノ角ゴ Pro W3" pitchFamily="96" charset="-128"/>
                <a:cs typeface="Arial" panose="020B0604020202020204" pitchFamily="34" charset="0"/>
              </a:rPr>
              <a:t>modelling </a:t>
            </a:r>
            <a:r>
              <a:rPr lang="en-IE" sz="3200" dirty="0">
                <a:latin typeface="+mj-lt"/>
                <a:ea typeface="ヒラギノ角ゴ Pro W3" pitchFamily="96" charset="-128"/>
                <a:cs typeface="Arial" panose="020B0604020202020204" pitchFamily="34" charset="0"/>
              </a:rPr>
              <a:t>of </a:t>
            </a:r>
            <a:r>
              <a:rPr lang="en-IE" sz="3200" dirty="0" err="1" smtClean="0">
                <a:latin typeface="+mj-lt"/>
                <a:ea typeface="ヒラギノ角ゴ Pro W3" pitchFamily="96" charset="-128"/>
                <a:cs typeface="Arial" panose="020B0604020202020204" pitchFamily="34" charset="0"/>
              </a:rPr>
              <a:t>feedstocks</a:t>
            </a:r>
            <a:r>
              <a:rPr lang="en-IE" sz="3200" dirty="0" smtClean="0">
                <a:latin typeface="+mj-lt"/>
                <a:ea typeface="ヒラギノ角ゴ Pro W3" pitchFamily="96" charset="-128"/>
                <a:cs typeface="Arial" panose="020B0604020202020204" pitchFamily="34" charset="0"/>
              </a:rPr>
              <a:t> </a:t>
            </a:r>
            <a:r>
              <a:rPr lang="en-IE" sz="3200" dirty="0">
                <a:latin typeface="+mj-lt"/>
                <a:ea typeface="ヒラギノ角ゴ Pro W3" pitchFamily="96" charset="-128"/>
                <a:cs typeface="Arial" panose="020B0604020202020204" pitchFamily="34" charset="0"/>
              </a:rPr>
              <a:t>for </a:t>
            </a:r>
            <a:r>
              <a:rPr lang="en-IE" sz="3200" dirty="0" smtClean="0">
                <a:latin typeface="+mj-lt"/>
                <a:ea typeface="ヒラギノ角ゴ Pro W3" pitchFamily="96" charset="-128"/>
                <a:cs typeface="Arial" panose="020B0604020202020204" pitchFamily="34" charset="0"/>
              </a:rPr>
              <a:t>AD  </a:t>
            </a:r>
            <a:r>
              <a:rPr lang="en-IE" sz="1800" i="1" dirty="0" smtClean="0">
                <a:solidFill>
                  <a:schemeClr val="tx1"/>
                </a:solidFill>
                <a:latin typeface="+mj-lt"/>
                <a:ea typeface="ヒラギノ角ゴ Pro W3" pitchFamily="96" charset="-128"/>
                <a:cs typeface="Arial" panose="020B0604020202020204" pitchFamily="34" charset="0"/>
              </a:rPr>
              <a:t>(Teagasc </a:t>
            </a:r>
            <a:r>
              <a:rPr lang="en-IE" sz="1800" i="1" dirty="0" err="1" smtClean="0">
                <a:solidFill>
                  <a:schemeClr val="tx1"/>
                </a:solidFill>
                <a:latin typeface="+mj-lt"/>
                <a:ea typeface="ヒラギノ角ゴ Pro W3" pitchFamily="96" charset="-128"/>
                <a:cs typeface="Arial" panose="020B0604020202020204" pitchFamily="34" charset="0"/>
              </a:rPr>
              <a:t>Ashtown</a:t>
            </a:r>
            <a:r>
              <a:rPr lang="en-IE" sz="1800" i="1" dirty="0" smtClean="0">
                <a:solidFill>
                  <a:schemeClr val="tx1"/>
                </a:solidFill>
                <a:latin typeface="+mj-lt"/>
                <a:ea typeface="ヒラギノ角ゴ Pro W3" pitchFamily="96" charset="-128"/>
                <a:cs typeface="Arial" panose="020B0604020202020204" pitchFamily="34" charset="0"/>
              </a:rPr>
              <a:t>)</a:t>
            </a:r>
            <a:r>
              <a:rPr lang="en-IE" sz="3200" dirty="0" smtClean="0">
                <a:latin typeface="+mj-lt"/>
                <a:ea typeface="ヒラギノ角ゴ Pro W3" pitchFamily="96" charset="-128"/>
                <a:cs typeface="Arial" panose="020B0604020202020204" pitchFamily="34" charset="0"/>
              </a:rPr>
              <a:t/>
            </a:r>
            <a:br>
              <a:rPr lang="en-IE" sz="3200" dirty="0" smtClean="0">
                <a:latin typeface="+mj-lt"/>
                <a:ea typeface="ヒラギノ角ゴ Pro W3" pitchFamily="96" charset="-128"/>
                <a:cs typeface="Arial" panose="020B0604020202020204" pitchFamily="34" charset="0"/>
              </a:rPr>
            </a:br>
            <a:endParaRPr lang="en-US" sz="2400" i="1" dirty="0">
              <a:solidFill>
                <a:schemeClr val="tx1"/>
              </a:solidFill>
              <a:latin typeface="+mj-lt"/>
              <a:ea typeface="ヒラギノ角ゴ Pro W3" pitchFamily="96" charset="-128"/>
              <a:cs typeface="Arial" panose="020B0604020202020204" pitchFamily="34" charset="0"/>
            </a:endParaRP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500743" y="1655704"/>
            <a:ext cx="11027229" cy="4416907"/>
          </a:xfrm>
        </p:spPr>
        <p:txBody>
          <a:bodyPr>
            <a:normAutofit/>
          </a:bodyPr>
          <a:lstStyle/>
          <a:p>
            <a:r>
              <a:rPr lang="en-I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Economic modelling </a:t>
            </a:r>
            <a:endParaRPr lang="en-I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I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Quantify the </a:t>
            </a:r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potential costs and returns </a:t>
            </a:r>
            <a:r>
              <a:rPr lang="en-I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of  farm based  </a:t>
            </a:r>
            <a:r>
              <a:rPr lang="en-I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feedstocks</a:t>
            </a:r>
            <a:r>
              <a:rPr lang="en-I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for regional AD facilities</a:t>
            </a:r>
            <a:endParaRPr lang="en-I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Focus on g</a:t>
            </a:r>
            <a:r>
              <a:rPr lang="en-I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rass silage, </a:t>
            </a:r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with particular attention to nitrogen requirement</a:t>
            </a:r>
          </a:p>
          <a:p>
            <a:pPr lvl="1"/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Assess the farm level willingness to accept various price levels for AD </a:t>
            </a:r>
            <a:r>
              <a:rPr lang="en-I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feedstocks</a:t>
            </a:r>
            <a:endParaRPr lang="en-I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Environmental sustainability modelling</a:t>
            </a:r>
          </a:p>
          <a:p>
            <a:pPr lvl="1"/>
            <a:r>
              <a:rPr lang="en-I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Environmental assessment of </a:t>
            </a:r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supplying crops and manures as feedstock to </a:t>
            </a:r>
            <a:r>
              <a:rPr lang="en-I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 regional Anaerobic Digester</a:t>
            </a:r>
          </a:p>
          <a:p>
            <a:r>
              <a:rPr lang="en-I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Transport modelling </a:t>
            </a:r>
          </a:p>
          <a:p>
            <a:pPr lvl="1"/>
            <a:r>
              <a:rPr lang="en-I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Using GIS methods to update </a:t>
            </a:r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national source-target assessment for the relevant biomass products and organic manures relevant to Anaerobic </a:t>
            </a:r>
            <a:r>
              <a:rPr lang="en-I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Digestion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368562-B963-D14D-B6B0-C53B94E906B8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7944"/>
                </a:solidFill>
                <a:effectLst/>
                <a:uLnTx/>
                <a:uFillTx/>
                <a:latin typeface="Arial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7944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244" y="6240787"/>
            <a:ext cx="951573" cy="4229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9032" y="6311425"/>
            <a:ext cx="1067728" cy="2947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53715"/>
            <a:ext cx="1454470" cy="63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5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34368562-B963-D14D-B6B0-C53B94E906B8}" type="slidenum">
              <a:rPr lang="en-US">
                <a:solidFill>
                  <a:srgbClr val="007944"/>
                </a:solidFill>
                <a:latin typeface="Arial" charset="0"/>
                <a:ea typeface="ヒラギノ角ゴ Pro W3" charset="0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solidFill>
                <a:srgbClr val="007944"/>
              </a:solidFill>
              <a:latin typeface="Arial" charset="0"/>
              <a:ea typeface="ヒラギノ角ゴ Pro W3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43138" y="263663"/>
            <a:ext cx="10707244" cy="73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359828"/>
                </a:solidFill>
                <a:latin typeface="Arial"/>
                <a:ea typeface="ヒラギノ角ゴ Pro W3" pitchFamily="100" charset="-128"/>
                <a:cs typeface="Arial"/>
              </a:defRPr>
            </a:lvl1pPr>
            <a:lvl2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59828"/>
                </a:solidFill>
                <a:latin typeface="Arial" pitchFamily="100" charset="0"/>
                <a:ea typeface="ヒラギノ角ゴ Pro W3" pitchFamily="100" charset="-128"/>
              </a:defRPr>
            </a:lvl2pPr>
            <a:lvl3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59828"/>
                </a:solidFill>
                <a:latin typeface="Arial" pitchFamily="100" charset="0"/>
                <a:ea typeface="ヒラギノ角ゴ Pro W3" pitchFamily="100" charset="-128"/>
              </a:defRPr>
            </a:lvl3pPr>
            <a:lvl4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59828"/>
                </a:solidFill>
                <a:latin typeface="Arial" pitchFamily="100" charset="0"/>
                <a:ea typeface="ヒラギノ角ゴ Pro W3" pitchFamily="100" charset="-128"/>
              </a:defRPr>
            </a:lvl4pPr>
            <a:lvl5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59828"/>
                </a:solidFill>
                <a:latin typeface="Arial" pitchFamily="100" charset="0"/>
                <a:ea typeface="ヒラギノ角ゴ Pro W3" pitchFamily="100" charset="-128"/>
              </a:defRPr>
            </a:lvl5pPr>
            <a:lvl6pPr marL="342900" algn="l" defTabSz="3429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59828"/>
                </a:solidFill>
                <a:latin typeface="Arial" pitchFamily="100" charset="0"/>
                <a:ea typeface="ヒラギノ角ゴ Pro W3" pitchFamily="100" charset="-128"/>
              </a:defRPr>
            </a:lvl6pPr>
            <a:lvl7pPr marL="685800" algn="l" defTabSz="3429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59828"/>
                </a:solidFill>
                <a:latin typeface="Arial" pitchFamily="100" charset="0"/>
                <a:ea typeface="ヒラギノ角ゴ Pro W3" pitchFamily="100" charset="-128"/>
              </a:defRPr>
            </a:lvl7pPr>
            <a:lvl8pPr marL="1028700" algn="l" defTabSz="3429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59828"/>
                </a:solidFill>
                <a:latin typeface="Arial" pitchFamily="100" charset="0"/>
                <a:ea typeface="ヒラギノ角ゴ Pro W3" pitchFamily="100" charset="-128"/>
              </a:defRPr>
            </a:lvl8pPr>
            <a:lvl9pPr marL="1371600" algn="l" defTabSz="3429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59828"/>
                </a:solidFill>
                <a:latin typeface="Arial" pitchFamily="100" charset="0"/>
                <a:ea typeface="ヒラギノ角ゴ Pro W3" pitchFamily="100" charset="-128"/>
              </a:defRPr>
            </a:lvl9pPr>
          </a:lstStyle>
          <a:p>
            <a:pPr algn="ctr" defTabSz="457189"/>
            <a:r>
              <a:rPr lang="en-IE" sz="3200" dirty="0" smtClean="0">
                <a:latin typeface="+mj-lt"/>
                <a:ea typeface="ヒラギノ角ゴ Pro W3" pitchFamily="96" charset="-128"/>
                <a:cs typeface="Arial" panose="020B0604020202020204" pitchFamily="34" charset="0"/>
              </a:rPr>
              <a:t>Summary</a:t>
            </a:r>
            <a:endParaRPr lang="en-IE" sz="3200" dirty="0">
              <a:latin typeface="+mj-lt"/>
              <a:ea typeface="ヒラギノ角ゴ Pro W3" pitchFamily="96" charset="-128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86"/>
          <a:stretch/>
        </p:blipFill>
        <p:spPr>
          <a:xfrm>
            <a:off x="921490" y="4667655"/>
            <a:ext cx="3094759" cy="14621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" t="27941" r="8082" b="3744"/>
          <a:stretch/>
        </p:blipFill>
        <p:spPr>
          <a:xfrm>
            <a:off x="4935225" y="4667654"/>
            <a:ext cx="3109983" cy="14621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3075" y="860749"/>
            <a:ext cx="114946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38190" lvl="1" indent="-380990" defTabSz="60958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E" sz="2000" dirty="0" err="1" smtClean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Biomethane</a:t>
            </a:r>
            <a:r>
              <a:rPr lang="en-IE" sz="2000" dirty="0" smtClean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 from anaerobic digestion of grass biomass provides an important opportunity to decarbonise the transport, heat </a:t>
            </a:r>
            <a:r>
              <a:rPr lang="en-IE" sz="2000" smtClean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and electricity </a:t>
            </a:r>
            <a:r>
              <a:rPr lang="en-IE" sz="2000" dirty="0" smtClean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sectors</a:t>
            </a:r>
          </a:p>
          <a:p>
            <a:pPr marL="838190" lvl="1" indent="-380990" defTabSz="60958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E" sz="2000" dirty="0" smtClean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Key issues: environmental sustainability &amp; economic viability</a:t>
            </a:r>
          </a:p>
          <a:p>
            <a:pPr marL="838190" lvl="1" indent="-380990" defTabSz="60958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E" sz="2000" dirty="0" smtClean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Teagasc research is assessing the potential of alternative </a:t>
            </a:r>
            <a:r>
              <a:rPr lang="en-IE" sz="2000" dirty="0" err="1" smtClean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feedstocks</a:t>
            </a:r>
            <a:r>
              <a:rPr lang="en-IE" sz="2000" dirty="0" smtClean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, co-digestion and valorisation options</a:t>
            </a:r>
          </a:p>
          <a:p>
            <a:pPr marL="838190" lvl="1" indent="-380990" defTabSz="60958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E" sz="2000" dirty="0" smtClean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Collaboration with key industry and research partners is a critical aspect of this research programme</a:t>
            </a:r>
          </a:p>
          <a:p>
            <a:pPr marL="838190" lvl="1" indent="-380990" defTabSz="60958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E" sz="2000" dirty="0" smtClean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The Grange Anaerobic Digestion Plant is a key infrastructure to test and demonstrate farm level models of biogas production</a:t>
            </a:r>
            <a:endParaRPr lang="en-IE" sz="2000" dirty="0">
              <a:solidFill>
                <a:prstClr val="black"/>
              </a:solidFill>
              <a:latin typeface="Calibri" panose="020F0502020204030204" pitchFamily="34" charset="0"/>
              <a:ea typeface="ヒラギノ角ゴ Pro W3" charset="0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53715"/>
            <a:ext cx="1454470" cy="6359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0" t="11740" r="1471" b="10452"/>
          <a:stretch/>
        </p:blipFill>
        <p:spPr>
          <a:xfrm>
            <a:off x="8737204" y="4667654"/>
            <a:ext cx="3048701" cy="142956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6904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34368562-B963-D14D-B6B0-C53B94E906B8}" type="slidenum">
              <a:rPr lang="en-US">
                <a:solidFill>
                  <a:srgbClr val="007944"/>
                </a:solidFill>
                <a:latin typeface="Arial" charset="0"/>
                <a:ea typeface="ヒラギノ角ゴ Pro W3" charset="0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solidFill>
                <a:srgbClr val="007944"/>
              </a:solidFill>
              <a:latin typeface="Arial" charset="0"/>
              <a:ea typeface="ヒラギノ角ゴ Pro W3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43138" y="263663"/>
            <a:ext cx="10707244" cy="73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359828"/>
                </a:solidFill>
                <a:latin typeface="Arial"/>
                <a:ea typeface="ヒラギノ角ゴ Pro W3" pitchFamily="100" charset="-128"/>
                <a:cs typeface="Arial"/>
              </a:defRPr>
            </a:lvl1pPr>
            <a:lvl2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59828"/>
                </a:solidFill>
                <a:latin typeface="Arial" pitchFamily="100" charset="0"/>
                <a:ea typeface="ヒラギノ角ゴ Pro W3" pitchFamily="100" charset="-128"/>
              </a:defRPr>
            </a:lvl2pPr>
            <a:lvl3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59828"/>
                </a:solidFill>
                <a:latin typeface="Arial" pitchFamily="100" charset="0"/>
                <a:ea typeface="ヒラギノ角ゴ Pro W3" pitchFamily="100" charset="-128"/>
              </a:defRPr>
            </a:lvl3pPr>
            <a:lvl4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59828"/>
                </a:solidFill>
                <a:latin typeface="Arial" pitchFamily="100" charset="0"/>
                <a:ea typeface="ヒラギノ角ゴ Pro W3" pitchFamily="100" charset="-128"/>
              </a:defRPr>
            </a:lvl4pPr>
            <a:lvl5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59828"/>
                </a:solidFill>
                <a:latin typeface="Arial" pitchFamily="100" charset="0"/>
                <a:ea typeface="ヒラギノ角ゴ Pro W3" pitchFamily="100" charset="-128"/>
              </a:defRPr>
            </a:lvl5pPr>
            <a:lvl6pPr marL="342900" algn="l" defTabSz="3429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59828"/>
                </a:solidFill>
                <a:latin typeface="Arial" pitchFamily="100" charset="0"/>
                <a:ea typeface="ヒラギノ角ゴ Pro W3" pitchFamily="100" charset="-128"/>
              </a:defRPr>
            </a:lvl6pPr>
            <a:lvl7pPr marL="685800" algn="l" defTabSz="3429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59828"/>
                </a:solidFill>
                <a:latin typeface="Arial" pitchFamily="100" charset="0"/>
                <a:ea typeface="ヒラギノ角ゴ Pro W3" pitchFamily="100" charset="-128"/>
              </a:defRPr>
            </a:lvl7pPr>
            <a:lvl8pPr marL="1028700" algn="l" defTabSz="3429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59828"/>
                </a:solidFill>
                <a:latin typeface="Arial" pitchFamily="100" charset="0"/>
                <a:ea typeface="ヒラギノ角ゴ Pro W3" pitchFamily="100" charset="-128"/>
              </a:defRPr>
            </a:lvl8pPr>
            <a:lvl9pPr marL="1371600" algn="l" defTabSz="3429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59828"/>
                </a:solidFill>
                <a:latin typeface="Arial" pitchFamily="100" charset="0"/>
                <a:ea typeface="ヒラギノ角ゴ Pro W3" pitchFamily="100" charset="-128"/>
              </a:defRPr>
            </a:lvl9pPr>
          </a:lstStyle>
          <a:p>
            <a:pPr algn="ctr" defTabSz="457189"/>
            <a:r>
              <a:rPr lang="en-IE" sz="3200" dirty="0" smtClean="0">
                <a:latin typeface="+mj-lt"/>
                <a:ea typeface="ヒラギノ角ゴ Pro W3" pitchFamily="96" charset="-128"/>
                <a:cs typeface="Arial" panose="020B0604020202020204" pitchFamily="34" charset="0"/>
              </a:rPr>
              <a:t>Acknowledgements &amp; other research areas</a:t>
            </a:r>
            <a:endParaRPr lang="en-IE" sz="3200" dirty="0">
              <a:latin typeface="+mj-lt"/>
              <a:ea typeface="ヒラギノ角ゴ Pro W3" pitchFamily="96" charset="-128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754624"/>
            <a:ext cx="114946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38190" lvl="1" indent="-380990" defTabSz="60958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E" sz="2000" dirty="0" smtClean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Padraig </a:t>
            </a:r>
            <a:r>
              <a:rPr lang="en-IE" sz="2000" dirty="0" err="1" smtClean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O’Kiely’s</a:t>
            </a:r>
            <a:r>
              <a:rPr lang="en-IE" sz="2000" dirty="0" smtClean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 Research Group, Teagasc Grange</a:t>
            </a:r>
          </a:p>
          <a:p>
            <a:pPr marL="838190" lvl="1" indent="-380990" defTabSz="60958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E" sz="2000" dirty="0" smtClean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Peadar Lawlor, Teagasc Pigs Development Unit</a:t>
            </a:r>
          </a:p>
          <a:p>
            <a:pPr marL="838190" lvl="1" indent="-380990" defTabSz="60958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E" sz="2000" dirty="0" smtClean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Gary Lanigan et al., Teagasc Crops Environment &amp; Land Use Centre</a:t>
            </a:r>
          </a:p>
          <a:p>
            <a:pPr marL="838190" lvl="1" indent="-380990" defTabSz="60958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E" sz="2000" dirty="0" smtClean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Ciara Beausang and Sofia Tisocco, Teagasc Animal &amp; Grassland Research and Innovation Centre</a:t>
            </a:r>
          </a:p>
          <a:p>
            <a:pPr marL="838190" lvl="1" indent="-380990" defTabSz="60958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E" sz="2000" dirty="0" smtClean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Fiona Thorne and Maurice Deasy, Teagasc Agricultural Economics and Survey Department</a:t>
            </a:r>
          </a:p>
          <a:p>
            <a:pPr marL="838190" lvl="1" indent="-380990" defTabSz="60958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E" sz="2000" dirty="0" smtClean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Dominika Krol et al., Teagasc Crops Environment &amp; Land Use Centre</a:t>
            </a:r>
          </a:p>
          <a:p>
            <a:pPr marL="838190" lvl="1" indent="-380990" defTabSz="60958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E" sz="2000" dirty="0" smtClean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JJ Lenehan and David Wilson, Teagasc Building Officers, Corporate Services Department</a:t>
            </a:r>
          </a:p>
          <a:p>
            <a:pPr marL="838190" lvl="1" indent="-380990" defTabSz="60958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E" sz="2000" dirty="0" smtClean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Vincent O’Flaherty and </a:t>
            </a:r>
            <a:r>
              <a:rPr lang="en-IE" sz="2000" dirty="0" err="1" smtClean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Xinmin</a:t>
            </a:r>
            <a:r>
              <a:rPr lang="en-IE" sz="2000" dirty="0" smtClean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 Zhan, NUIG</a:t>
            </a:r>
          </a:p>
          <a:p>
            <a:pPr marL="838190" lvl="1" indent="-380990" defTabSz="60958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E" sz="2000" dirty="0" smtClean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GNI, SFI and SEAI</a:t>
            </a:r>
            <a:endParaRPr lang="en-IE" sz="2000" dirty="0">
              <a:solidFill>
                <a:prstClr val="black"/>
              </a:solidFill>
              <a:latin typeface="Calibri" panose="020F0502020204030204" pitchFamily="34" charset="0"/>
              <a:ea typeface="ヒラギノ角ゴ Pro W3" charset="0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3715"/>
            <a:ext cx="1454470" cy="6359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81" y="5314070"/>
            <a:ext cx="1828980" cy="8128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4627" y="5561896"/>
            <a:ext cx="2052237" cy="5664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1878" y="5340710"/>
            <a:ext cx="1289181" cy="866168"/>
          </a:xfrm>
          <a:prstGeom prst="rect">
            <a:avLst/>
          </a:prstGeom>
        </p:spPr>
      </p:pic>
      <p:pic>
        <p:nvPicPr>
          <p:cNvPr id="19" name="Picture 2" descr="NUI Galway - NUI Galw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740" y="5420100"/>
            <a:ext cx="2306895" cy="70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6374" y="5492902"/>
            <a:ext cx="1173857" cy="58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3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1774826" y="115888"/>
            <a:ext cx="8424863" cy="584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en-IE" altLang="en-US" sz="3200" b="1" dirty="0">
                <a:solidFill>
                  <a:srgbClr val="359828"/>
                </a:solidFill>
                <a:latin typeface="+mj-lt"/>
                <a:cs typeface="Arial" panose="020B0604020202020204" pitchFamily="34" charset="0"/>
              </a:rPr>
              <a:t>Teagasc – who are we?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4753" y="1430773"/>
            <a:ext cx="6407150" cy="373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000" dirty="0">
                <a:latin typeface="Calibri" panose="020F0502020204030204" pitchFamily="34" charset="0"/>
              </a:rPr>
              <a:t>Teagasc – the Agriculture and Food Development Authority – is the national body providing integrated research, advisory and training services to the agriculture and food industry and rural communities</a:t>
            </a:r>
          </a:p>
          <a:p>
            <a:pPr lvl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>
                <a:latin typeface="Calibri" panose="020F0502020204030204" pitchFamily="34" charset="0"/>
              </a:rPr>
              <a:t>Four research programmes</a:t>
            </a:r>
          </a:p>
          <a:p>
            <a:pPr lvl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>
                <a:latin typeface="Calibri" panose="020F0502020204030204" pitchFamily="34" charset="0"/>
              </a:rPr>
              <a:t>Twelve advisory regions</a:t>
            </a:r>
          </a:p>
          <a:p>
            <a:pPr lvl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>
                <a:latin typeface="Calibri" panose="020F0502020204030204" pitchFamily="34" charset="0"/>
              </a:rPr>
              <a:t>Four agricultural colleges</a:t>
            </a:r>
            <a:endParaRPr lang="en-IE" altLang="en-US" sz="2000" dirty="0">
              <a:latin typeface="Calibri" panose="020F0502020204030204" pitchFamily="34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1" y="700088"/>
            <a:ext cx="4562476" cy="57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1" t="85716" r="59853" b="7143"/>
          <a:stretch>
            <a:fillRect/>
          </a:stretch>
        </p:blipFill>
        <p:spPr bwMode="auto">
          <a:xfrm>
            <a:off x="766763" y="115888"/>
            <a:ext cx="20161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53715"/>
            <a:ext cx="1454470" cy="63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043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2196698"/>
              </p:ext>
            </p:extLst>
          </p:nvPr>
        </p:nvGraphicFramePr>
        <p:xfrm>
          <a:off x="6458774" y="1598751"/>
          <a:ext cx="5134257" cy="3839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917971" y="-29666"/>
            <a:ext cx="8640763" cy="5857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r>
              <a:rPr lang="en-GB" altLang="en-US" sz="3200" b="1" dirty="0" smtClean="0">
                <a:solidFill>
                  <a:srgbClr val="359828"/>
                </a:solidFill>
                <a:ea typeface="ヒラギノ角ゴ Pro W3" pitchFamily="96" charset="-128"/>
                <a:cs typeface="Arial" panose="020B0604020202020204" pitchFamily="34" charset="0"/>
              </a:rPr>
              <a:t>Teagasc Grange</a:t>
            </a:r>
            <a:endParaRPr lang="en-GB" altLang="en-US" sz="3200" b="1" dirty="0">
              <a:solidFill>
                <a:srgbClr val="359828"/>
              </a:solidFill>
              <a:ea typeface="ヒラギノ角ゴ Pro W3" pitchFamily="96" charset="-128"/>
              <a:cs typeface="Arial" panose="020B0604020202020204" pitchFamily="34" charset="0"/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54" t="9311"/>
          <a:stretch>
            <a:fillRect/>
          </a:stretch>
        </p:blipFill>
        <p:spPr bwMode="auto">
          <a:xfrm>
            <a:off x="10748376" y="1452997"/>
            <a:ext cx="1171293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2" t="39291" r="27309" b="13737"/>
          <a:stretch>
            <a:fillRect/>
          </a:stretch>
        </p:blipFill>
        <p:spPr bwMode="auto">
          <a:xfrm>
            <a:off x="8256948" y="2518706"/>
            <a:ext cx="78086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902" y="3925528"/>
            <a:ext cx="594551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8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3" t="41289" r="9982" b="3766"/>
          <a:stretch>
            <a:fillRect/>
          </a:stretch>
        </p:blipFill>
        <p:spPr bwMode="auto">
          <a:xfrm>
            <a:off x="6147157" y="2268835"/>
            <a:ext cx="906897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0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0"/>
          <a:stretch>
            <a:fillRect/>
          </a:stretch>
        </p:blipFill>
        <p:spPr bwMode="auto">
          <a:xfrm>
            <a:off x="9876751" y="5235366"/>
            <a:ext cx="120280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1" name="Picture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054" y="992326"/>
            <a:ext cx="1121976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2" name="Picture 2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8" t="4066" r="10065" b="10152"/>
          <a:stretch>
            <a:fillRect/>
          </a:stretch>
        </p:blipFill>
        <p:spPr bwMode="auto">
          <a:xfrm>
            <a:off x="6710837" y="4922305"/>
            <a:ext cx="971284" cy="842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88" r="3792" b="15907"/>
          <a:stretch>
            <a:fillRect/>
          </a:stretch>
        </p:blipFill>
        <p:spPr bwMode="auto">
          <a:xfrm>
            <a:off x="11079553" y="3237844"/>
            <a:ext cx="812371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84840" y="651012"/>
            <a:ext cx="5924550" cy="4454525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sz="2000" kern="0" dirty="0" smtClean="0">
                <a:latin typeface="Calibri" pitchFamily="34" charset="0"/>
              </a:rPr>
              <a:t>Beef Research Centre: 230 </a:t>
            </a:r>
            <a:r>
              <a:rPr lang="en-US" sz="2000" kern="0" dirty="0">
                <a:latin typeface="Calibri" pitchFamily="34" charset="0"/>
              </a:rPr>
              <a:t>ha </a:t>
            </a:r>
            <a:r>
              <a:rPr lang="en-US" sz="2000" kern="0" dirty="0" smtClean="0">
                <a:latin typeface="Calibri" pitchFamily="34" charset="0"/>
              </a:rPr>
              <a:t>permanent grassland</a:t>
            </a:r>
            <a:endParaRPr lang="en-US" sz="2000" kern="0" dirty="0"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sz="2000" kern="0" dirty="0" smtClean="0">
                <a:latin typeface="Calibri" pitchFamily="34" charset="0"/>
              </a:rPr>
              <a:t>Animals</a:t>
            </a:r>
            <a:r>
              <a:rPr lang="en-US" sz="2000" kern="0" dirty="0">
                <a:latin typeface="Calibri" pitchFamily="34" charset="0"/>
              </a:rPr>
              <a:t>: ~</a:t>
            </a:r>
            <a:r>
              <a:rPr lang="en-US" sz="2000" kern="0" dirty="0" smtClean="0">
                <a:latin typeface="Calibri" pitchFamily="34" charset="0"/>
              </a:rPr>
              <a:t>1 200</a:t>
            </a:r>
            <a:r>
              <a:rPr lang="en-US" sz="2000" kern="0" dirty="0">
                <a:latin typeface="Calibri" pitchFamily="34" charset="0"/>
              </a:rPr>
              <a:t>, including two suckler beef cow herds &amp; dairy calf to beef herd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000" kern="0" dirty="0" smtClean="0">
                <a:latin typeface="Calibri" pitchFamily="34" charset="0"/>
              </a:rPr>
              <a:t>Housing</a:t>
            </a:r>
            <a:r>
              <a:rPr lang="en-US" sz="2000" kern="0" dirty="0">
                <a:latin typeface="Calibri" pitchFamily="34" charset="0"/>
              </a:rPr>
              <a:t>: purpose built accommodation </a:t>
            </a:r>
            <a:r>
              <a:rPr lang="en-US" sz="2000" kern="0" dirty="0" smtClean="0">
                <a:latin typeface="Calibri" pitchFamily="34" charset="0"/>
              </a:rPr>
              <a:t>including individual feeding units and methane measurement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000" kern="0" dirty="0" smtClean="0">
                <a:latin typeface="Calibri" pitchFamily="34" charset="0"/>
              </a:rPr>
              <a:t>Laboratories</a:t>
            </a:r>
            <a:r>
              <a:rPr lang="en-US" sz="2000" kern="0" dirty="0">
                <a:latin typeface="Calibri" pitchFamily="34" charset="0"/>
              </a:rPr>
              <a:t>: forage/nutrition, animal blood/tissue, molecular labs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000" b="1" kern="0" dirty="0" smtClean="0">
                <a:latin typeface="Calibri" pitchFamily="34" charset="0"/>
              </a:rPr>
              <a:t>Anaerobic </a:t>
            </a:r>
            <a:r>
              <a:rPr lang="en-US" sz="2000" b="1" kern="0" dirty="0" err="1" smtClean="0">
                <a:latin typeface="Calibri" pitchFamily="34" charset="0"/>
              </a:rPr>
              <a:t>digestor</a:t>
            </a:r>
            <a:r>
              <a:rPr lang="en-US" sz="2000" b="1" kern="0" dirty="0" smtClean="0">
                <a:latin typeface="Calibri" pitchFamily="34" charset="0"/>
              </a:rPr>
              <a:t> </a:t>
            </a:r>
            <a:r>
              <a:rPr lang="en-US" sz="2000" kern="0" dirty="0" smtClean="0">
                <a:latin typeface="Calibri" pitchFamily="34" charset="0"/>
              </a:rPr>
              <a:t>– undergoing final stages of construction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000" kern="0" dirty="0" smtClean="0">
                <a:latin typeface="Calibri" pitchFamily="34" charset="0"/>
              </a:rPr>
              <a:t>Close cooperation with KT and advisory colleagues</a:t>
            </a:r>
            <a:endParaRPr lang="en-US" sz="2000" kern="0" dirty="0">
              <a:latin typeface="Calibri" pitchFamily="34" charset="0"/>
            </a:endParaRP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412" y="5792354"/>
            <a:ext cx="2030688" cy="68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042" y="5738072"/>
            <a:ext cx="1127668" cy="83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189" y="5647988"/>
            <a:ext cx="1280966" cy="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6253715"/>
            <a:ext cx="1454470" cy="63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326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702645" y="70668"/>
            <a:ext cx="10462660" cy="5857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r>
              <a:rPr lang="en-GB" altLang="en-US" sz="3200" b="1" dirty="0" smtClean="0">
                <a:solidFill>
                  <a:srgbClr val="359828"/>
                </a:solidFill>
                <a:ea typeface="ヒラギノ角ゴ Pro W3" pitchFamily="96" charset="-128"/>
                <a:cs typeface="Arial" panose="020B0604020202020204" pitchFamily="34" charset="0"/>
              </a:rPr>
              <a:t>Overview of Current Teagasc AD Research</a:t>
            </a:r>
            <a:endParaRPr lang="en-GB" altLang="en-US" sz="3200" b="1" dirty="0">
              <a:solidFill>
                <a:srgbClr val="359828"/>
              </a:solidFill>
              <a:ea typeface="ヒラギノ角ゴ Pro W3" pitchFamily="96" charset="-128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3715"/>
            <a:ext cx="1454470" cy="635937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82897138"/>
              </p:ext>
            </p:extLst>
          </p:nvPr>
        </p:nvGraphicFramePr>
        <p:xfrm>
          <a:off x="1338943" y="656456"/>
          <a:ext cx="9579427" cy="5321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053678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1D21C0-89CA-4EB3-80BE-E9F2E0E209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5D1D21C0-89CA-4EB3-80BE-E9F2E0E209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4C93EA-E305-47C2-8199-7CAED9FCD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374C93EA-E305-47C2-8199-7CAED9FCD5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7F29E8-B7BD-453C-8268-18AF08705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DD7F29E8-B7BD-453C-8268-18AF087059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6C23B0-4E1D-46FE-A94B-6A626F7DA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0C6C23B0-4E1D-46FE-A94B-6A626F7DAC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4B3E34-484D-40C7-A9E3-BD3676E7E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604B3E34-484D-40C7-A9E3-BD3676E7E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D3E63A-F7C7-412E-BD1B-C3B34F7526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6BD3E63A-F7C7-412E-BD1B-C3B34F7526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7319" y="265981"/>
            <a:ext cx="8533506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r>
              <a:rPr lang="en-IE" sz="3200" b="1" dirty="0">
                <a:solidFill>
                  <a:srgbClr val="359828"/>
                </a:solidFill>
                <a:ea typeface="ヒラギノ角ゴ Pro W3" pitchFamily="96" charset="-128"/>
                <a:cs typeface="Arial" panose="020B0604020202020204" pitchFamily="34" charset="0"/>
              </a:rPr>
              <a:t>Availability of feedstock from grasslands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43731" y="952272"/>
            <a:ext cx="3601926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lnSpc>
                <a:spcPct val="150000"/>
              </a:lnSpc>
              <a:spcBef>
                <a:spcPct val="50000"/>
              </a:spcBef>
              <a:buChar char="•"/>
              <a:defRPr sz="2400">
                <a:latin typeface="Calibri" panose="020F0502020204030204" pitchFamily="34" charset="0"/>
              </a:defRPr>
            </a:lvl1pPr>
            <a:lvl2pPr marL="800100" lvl="1" indent="-34290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ü"/>
              <a:defRPr sz="24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E" sz="2000" dirty="0" smtClean="0"/>
              <a:t>Forage biomass</a:t>
            </a:r>
            <a:r>
              <a:rPr lang="en-IE" sz="2000" dirty="0"/>
              <a:t> </a:t>
            </a:r>
            <a:r>
              <a:rPr lang="en-IE" sz="2000" dirty="0" smtClean="0"/>
              <a:t>surplus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E" sz="2000" dirty="0" smtClean="0"/>
              <a:t>2013, 5.6 Mt DM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E" sz="2000" dirty="0" smtClean="0"/>
              <a:t>2020 (f), 4.6 Mt DM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IE" sz="2000" dirty="0" smtClean="0"/>
              <a:t>[up to 12.2 Mt DM]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312" y="1844824"/>
            <a:ext cx="1980000" cy="19800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832" t="13032" r="5891" b="6203"/>
          <a:stretch/>
        </p:blipFill>
        <p:spPr>
          <a:xfrm>
            <a:off x="811377" y="952272"/>
            <a:ext cx="5772553" cy="1904883"/>
          </a:xfrm>
          <a:prstGeom prst="rect">
            <a:avLst/>
          </a:prstGeom>
        </p:spPr>
      </p:pic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6028200"/>
              </p:ext>
            </p:extLst>
          </p:nvPr>
        </p:nvGraphicFramePr>
        <p:xfrm>
          <a:off x="470995" y="3341802"/>
          <a:ext cx="11346153" cy="28307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45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0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35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 </a:t>
                      </a:r>
                      <a:endParaRPr lang="en-IE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dirty="0">
                          <a:effectLst/>
                        </a:rPr>
                        <a:t>Industry </a:t>
                      </a:r>
                      <a:r>
                        <a:rPr lang="en-IE" sz="2000" dirty="0" smtClean="0">
                          <a:effectLst/>
                        </a:rPr>
                        <a:t>Current</a:t>
                      </a:r>
                      <a:endParaRPr lang="en-IE" sz="20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0" marR="68570" marT="0" marB="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dirty="0" smtClean="0">
                          <a:effectLst/>
                        </a:rPr>
                        <a:t>Industry 2027</a:t>
                      </a:r>
                      <a:endParaRPr lang="en-IE" sz="20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0" marR="6857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 smtClean="0">
                          <a:effectLst/>
                        </a:rPr>
                        <a:t>High performance target</a:t>
                      </a:r>
                      <a:endParaRPr lang="en-IE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065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Organic N (kg/ha)</a:t>
                      </a: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</a:t>
                      </a: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136</a:t>
                      </a: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  <a:endParaRPr lang="en-IE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0" marR="6857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Herbage utilised (t per ha)</a:t>
                      </a:r>
                      <a:endParaRPr lang="en-IE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 smtClean="0">
                          <a:effectLst/>
                        </a:rPr>
                        <a:t>6.2</a:t>
                      </a:r>
                      <a:endParaRPr lang="en-IE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 smtClean="0">
                          <a:effectLst/>
                        </a:rPr>
                        <a:t>7.2</a:t>
                      </a:r>
                      <a:endParaRPr lang="en-IE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 smtClean="0">
                          <a:effectLst/>
                        </a:rPr>
                        <a:t>10.6</a:t>
                      </a:r>
                      <a:endParaRPr lang="en-IE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0" marR="6857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3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Forage (% of feed budget)</a:t>
                      </a:r>
                      <a:endParaRPr lang="en-IE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93</a:t>
                      </a:r>
                      <a:endParaRPr lang="en-IE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92</a:t>
                      </a:r>
                      <a:endParaRPr lang="en-IE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92</a:t>
                      </a:r>
                      <a:endParaRPr lang="en-IE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53715"/>
            <a:ext cx="1454470" cy="6359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31871" y="6115215"/>
            <a:ext cx="22852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lnSpc>
                <a:spcPct val="150000"/>
              </a:lnSpc>
              <a:spcBef>
                <a:spcPct val="50000"/>
              </a:spcBef>
              <a:buChar char="•"/>
              <a:defRPr sz="2400">
                <a:latin typeface="Calibri" panose="020F0502020204030204" pitchFamily="34" charset="0"/>
              </a:defRPr>
            </a:lvl1pPr>
            <a:lvl2pPr marL="800100" lvl="1" indent="-34290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ü"/>
              <a:defRPr sz="24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0" lvl="0" indent="0">
              <a:lnSpc>
                <a:spcPct val="100000"/>
              </a:lnSpc>
              <a:buNone/>
            </a:pPr>
            <a:r>
              <a:rPr lang="en-IE" sz="1200" b="1" dirty="0" smtClean="0"/>
              <a:t>Source: Teagasc Beef Roadmaps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95894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57173" y="257968"/>
            <a:ext cx="10507727" cy="73183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IE" sz="3200" b="1" dirty="0">
                <a:solidFill>
                  <a:srgbClr val="359828"/>
                </a:solidFill>
                <a:ea typeface="ヒラギノ角ゴ Pro W3" pitchFamily="96" charset="-128"/>
                <a:cs typeface="Arial" panose="020B0604020202020204" pitchFamily="34" charset="0"/>
              </a:rPr>
              <a:t>GHG emissions association with AD plant </a:t>
            </a:r>
            <a:r>
              <a:rPr lang="en-IE" sz="3200" b="1" dirty="0" smtClean="0">
                <a:solidFill>
                  <a:srgbClr val="359828"/>
                </a:solidFill>
                <a:ea typeface="ヒラギノ角ゴ Pro W3" pitchFamily="96" charset="-128"/>
                <a:cs typeface="Arial" panose="020B0604020202020204" pitchFamily="34" charset="0"/>
              </a:rPr>
              <a:t>construction </a:t>
            </a:r>
            <a:r>
              <a:rPr lang="en-IE" sz="1800" b="1" i="1" dirty="0" smtClean="0">
                <a:ea typeface="ヒラギノ角ゴ Pro W3" pitchFamily="96" charset="-128"/>
                <a:cs typeface="Arial" panose="020B0604020202020204" pitchFamily="34" charset="0"/>
              </a:rPr>
              <a:t>(Teagasc Grange)</a:t>
            </a:r>
            <a:endParaRPr lang="en-IE" sz="3600" b="1" i="1" dirty="0">
              <a:ea typeface="ヒラギノ角ゴ Pro W3" pitchFamily="96" charset="-128"/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38196006"/>
              </p:ext>
            </p:extLst>
          </p:nvPr>
        </p:nvGraphicFramePr>
        <p:xfrm>
          <a:off x="115504" y="1488160"/>
          <a:ext cx="5994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368562-B963-D14D-B6B0-C53B94E906B8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13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75588740"/>
              </p:ext>
            </p:extLst>
          </p:nvPr>
        </p:nvGraphicFramePr>
        <p:xfrm>
          <a:off x="6197600" y="1600200"/>
          <a:ext cx="4775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8244" y="6240787"/>
            <a:ext cx="951573" cy="4229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9031" y="6213063"/>
            <a:ext cx="670729" cy="4506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253715"/>
            <a:ext cx="1454470" cy="63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7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34368562-B963-D14D-B6B0-C53B94E906B8}" type="slidenum">
              <a:rPr lang="en-US">
                <a:solidFill>
                  <a:srgbClr val="007944"/>
                </a:solidFill>
                <a:latin typeface="Arial" charset="0"/>
                <a:ea typeface="ヒラギノ角ゴ Pro W3" charset="0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solidFill>
                <a:srgbClr val="007944"/>
              </a:solidFill>
              <a:latin typeface="Arial" charset="0"/>
              <a:ea typeface="ヒラギノ角ゴ Pro W3" charset="0"/>
            </a:endParaRPr>
          </a:p>
        </p:txBody>
      </p:sp>
      <p:pic>
        <p:nvPicPr>
          <p:cNvPr id="2050" name="Picture 2" descr="NUI Galway - NUI Galw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067" y="841180"/>
            <a:ext cx="1506678" cy="46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243138" y="263663"/>
            <a:ext cx="10707244" cy="73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359828"/>
                </a:solidFill>
                <a:latin typeface="Arial"/>
                <a:ea typeface="ヒラギノ角ゴ Pro W3" pitchFamily="100" charset="-128"/>
                <a:cs typeface="Arial"/>
              </a:defRPr>
            </a:lvl1pPr>
            <a:lvl2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59828"/>
                </a:solidFill>
                <a:latin typeface="Arial" pitchFamily="100" charset="0"/>
                <a:ea typeface="ヒラギノ角ゴ Pro W3" pitchFamily="100" charset="-128"/>
              </a:defRPr>
            </a:lvl2pPr>
            <a:lvl3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59828"/>
                </a:solidFill>
                <a:latin typeface="Arial" pitchFamily="100" charset="0"/>
                <a:ea typeface="ヒラギノ角ゴ Pro W3" pitchFamily="100" charset="-128"/>
              </a:defRPr>
            </a:lvl3pPr>
            <a:lvl4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59828"/>
                </a:solidFill>
                <a:latin typeface="Arial" pitchFamily="100" charset="0"/>
                <a:ea typeface="ヒラギノ角ゴ Pro W3" pitchFamily="100" charset="-128"/>
              </a:defRPr>
            </a:lvl4pPr>
            <a:lvl5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59828"/>
                </a:solidFill>
                <a:latin typeface="Arial" pitchFamily="100" charset="0"/>
                <a:ea typeface="ヒラギノ角ゴ Pro W3" pitchFamily="100" charset="-128"/>
              </a:defRPr>
            </a:lvl5pPr>
            <a:lvl6pPr marL="342900" algn="l" defTabSz="3429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59828"/>
                </a:solidFill>
                <a:latin typeface="Arial" pitchFamily="100" charset="0"/>
                <a:ea typeface="ヒラギノ角ゴ Pro W3" pitchFamily="100" charset="-128"/>
              </a:defRPr>
            </a:lvl6pPr>
            <a:lvl7pPr marL="685800" algn="l" defTabSz="3429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59828"/>
                </a:solidFill>
                <a:latin typeface="Arial" pitchFamily="100" charset="0"/>
                <a:ea typeface="ヒラギノ角ゴ Pro W3" pitchFamily="100" charset="-128"/>
              </a:defRPr>
            </a:lvl7pPr>
            <a:lvl8pPr marL="1028700" algn="l" defTabSz="3429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59828"/>
                </a:solidFill>
                <a:latin typeface="Arial" pitchFamily="100" charset="0"/>
                <a:ea typeface="ヒラギノ角ゴ Pro W3" pitchFamily="100" charset="-128"/>
              </a:defRPr>
            </a:lvl8pPr>
            <a:lvl9pPr marL="1371600" algn="l" defTabSz="3429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59828"/>
                </a:solidFill>
                <a:latin typeface="Arial" pitchFamily="100" charset="0"/>
                <a:ea typeface="ヒラギノ角ゴ Pro W3" pitchFamily="100" charset="-128"/>
              </a:defRPr>
            </a:lvl9pPr>
          </a:lstStyle>
          <a:p>
            <a:pPr algn="ctr" defTabSz="457189"/>
            <a:r>
              <a:rPr lang="en-IE" sz="3200" dirty="0" smtClean="0">
                <a:latin typeface="+mj-lt"/>
                <a:ea typeface="ヒラギノ角ゴ Pro W3" pitchFamily="96" charset="-128"/>
                <a:cs typeface="Arial" panose="020B0604020202020204" pitchFamily="34" charset="0"/>
              </a:rPr>
              <a:t>Optimizing biogas yield from alternative feedstock production systems </a:t>
            </a:r>
            <a:r>
              <a:rPr lang="en-IE" sz="1800" i="1" dirty="0">
                <a:solidFill>
                  <a:schemeClr val="tx1"/>
                </a:solidFill>
                <a:ea typeface="ヒラギノ角ゴ Pro W3" pitchFamily="96" charset="-128"/>
                <a:cs typeface="Arial" panose="020B0604020202020204" pitchFamily="34" charset="0"/>
              </a:rPr>
              <a:t>(Teagasc </a:t>
            </a:r>
            <a:r>
              <a:rPr lang="en-IE" sz="1800" i="1" dirty="0" smtClean="0">
                <a:solidFill>
                  <a:schemeClr val="tx1"/>
                </a:solidFill>
                <a:ea typeface="ヒラギノ角ゴ Pro W3" pitchFamily="96" charset="-128"/>
                <a:cs typeface="Arial" panose="020B0604020202020204" pitchFamily="34" charset="0"/>
              </a:rPr>
              <a:t>Johnstown Castle &amp; Grange)</a:t>
            </a:r>
            <a:r>
              <a:rPr lang="en-IE" sz="3200" dirty="0">
                <a:latin typeface="+mj-lt"/>
                <a:ea typeface="ヒラギノ角ゴ Pro W3" pitchFamily="96" charset="-128"/>
                <a:cs typeface="Arial" panose="020B0604020202020204" pitchFamily="34" charset="0"/>
              </a:rPr>
              <a:t/>
            </a:r>
            <a:br>
              <a:rPr lang="en-IE" sz="3200" dirty="0">
                <a:latin typeface="+mj-lt"/>
                <a:ea typeface="ヒラギノ角ゴ Pro W3" pitchFamily="96" charset="-128"/>
                <a:cs typeface="Arial" panose="020B0604020202020204" pitchFamily="34" charset="0"/>
              </a:rPr>
            </a:br>
            <a:endParaRPr lang="en-IE" sz="3200" dirty="0">
              <a:latin typeface="+mj-lt"/>
              <a:ea typeface="ヒラギノ角ゴ Pro W3" pitchFamily="96" charset="-128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265" y="1361468"/>
            <a:ext cx="117533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38190" lvl="1" indent="-380990" defTabSz="609585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IE" sz="2000" dirty="0" smtClean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Agronomic </a:t>
            </a:r>
            <a:r>
              <a:rPr lang="en-IE" sz="2000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performance of various </a:t>
            </a:r>
            <a:r>
              <a:rPr lang="en-IE" sz="2000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feedstocks</a:t>
            </a:r>
            <a:r>
              <a:rPr lang="en-IE" sz="2000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 </a:t>
            </a:r>
            <a:r>
              <a:rPr lang="en-IE" sz="2000" dirty="0" smtClean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fertilized </a:t>
            </a:r>
            <a:r>
              <a:rPr lang="en-IE" sz="2000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with synthetic N fertiliser and AD </a:t>
            </a:r>
            <a:r>
              <a:rPr lang="en-IE" sz="2000" dirty="0" err="1" smtClean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digestate</a:t>
            </a:r>
            <a:endParaRPr lang="en-IE" sz="2000" dirty="0" smtClean="0">
              <a:solidFill>
                <a:prstClr val="black"/>
              </a:solidFill>
              <a:latin typeface="Calibri" panose="020F0502020204030204" pitchFamily="34" charset="0"/>
              <a:ea typeface="ヒラギノ角ゴ Pro W3" charset="0"/>
              <a:cs typeface="Calibri" panose="020F0502020204030204" pitchFamily="34" charset="0"/>
            </a:endParaRPr>
          </a:p>
          <a:p>
            <a:pPr marL="838190" lvl="1" indent="-380990" defTabSz="609585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IE" sz="2000" dirty="0" smtClean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Measure gaseous </a:t>
            </a:r>
            <a:r>
              <a:rPr lang="en-IE" sz="2000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emissions (ammonia, greenhouse gases</a:t>
            </a:r>
            <a:r>
              <a:rPr lang="en-IE" sz="2000" dirty="0" smtClean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) from </a:t>
            </a:r>
            <a:r>
              <a:rPr lang="en-IE" sz="2000" dirty="0" err="1" smtClean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digestate</a:t>
            </a:r>
            <a:r>
              <a:rPr lang="en-IE" sz="2000" dirty="0" smtClean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 recycling</a:t>
            </a:r>
          </a:p>
          <a:p>
            <a:pPr marL="838190" lvl="1" indent="-380990" defTabSz="609585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IE" sz="2000" dirty="0" smtClean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Quantify the fertilizer </a:t>
            </a:r>
            <a:r>
              <a:rPr lang="en-IE" sz="2000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replacement value </a:t>
            </a:r>
            <a:r>
              <a:rPr lang="en-IE" sz="2000" dirty="0" smtClean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of </a:t>
            </a:r>
            <a:r>
              <a:rPr lang="en-IE" sz="2000" dirty="0" err="1" smtClean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digestate</a:t>
            </a:r>
            <a:endParaRPr lang="en-IE" sz="2000" dirty="0">
              <a:solidFill>
                <a:prstClr val="black"/>
              </a:solidFill>
              <a:latin typeface="Calibri" panose="020F0502020204030204" pitchFamily="34" charset="0"/>
              <a:ea typeface="ヒラギノ角ゴ Pro W3" charset="0"/>
              <a:cs typeface="Calibri" panose="020F0502020204030204" pitchFamily="34" charset="0"/>
            </a:endParaRPr>
          </a:p>
          <a:p>
            <a:pPr marL="838190" lvl="1" indent="-380990" defTabSz="60958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IE" sz="2000" dirty="0" smtClean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Modelling and laboratory assessment of the bioconversion </a:t>
            </a:r>
            <a:r>
              <a:rPr lang="en-IE" sz="2000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of grass and slurry </a:t>
            </a:r>
            <a:r>
              <a:rPr lang="en-IE" sz="2000" dirty="0" err="1" smtClean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feedstocks</a:t>
            </a:r>
            <a:r>
              <a:rPr lang="en-IE" sz="2000" dirty="0" smtClean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 to </a:t>
            </a:r>
            <a:r>
              <a:rPr lang="en-IE" sz="2000" dirty="0" err="1" smtClean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biomethane</a:t>
            </a:r>
            <a:endParaRPr lang="en-IE" sz="2000" dirty="0">
              <a:solidFill>
                <a:prstClr val="black"/>
              </a:solidFill>
              <a:latin typeface="Calibri" panose="020F0502020204030204" pitchFamily="34" charset="0"/>
              <a:ea typeface="ヒラギノ角ゴ Pro W3" charset="0"/>
              <a:cs typeface="Calibri" panose="020F0502020204030204" pitchFamily="34" charset="0"/>
            </a:endParaRPr>
          </a:p>
          <a:p>
            <a:pPr marL="838190" lvl="1" indent="-380990" defTabSz="60958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IE" sz="2000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E</a:t>
            </a:r>
            <a:r>
              <a:rPr lang="en-IE" sz="2000" dirty="0" smtClean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stablish </a:t>
            </a:r>
            <a:r>
              <a:rPr lang="en-IE" sz="2000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the influence of grass species mixes and the ratio of slurry to grass in </a:t>
            </a:r>
            <a:r>
              <a:rPr lang="en-IE" sz="2000" dirty="0" err="1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feedstocks</a:t>
            </a:r>
            <a:r>
              <a:rPr lang="en-IE" sz="2000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 on the microbiology and process performance</a:t>
            </a:r>
          </a:p>
          <a:p>
            <a:pPr marL="838190" lvl="1" indent="-380990" defTabSz="60958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IE" sz="2000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A</a:t>
            </a:r>
            <a:r>
              <a:rPr lang="en-IE" sz="2000" dirty="0" smtClean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ssess </a:t>
            </a:r>
            <a:r>
              <a:rPr lang="en-IE" sz="2000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the potential for </a:t>
            </a:r>
            <a:r>
              <a:rPr lang="en-IE" sz="2000" dirty="0" smtClean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AD </a:t>
            </a:r>
            <a:r>
              <a:rPr lang="en-IE" sz="2000" dirty="0">
                <a:solidFill>
                  <a:prstClr val="black"/>
                </a:solidFill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systems for enhanced methane yields and improved biological stability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53715"/>
            <a:ext cx="1454470" cy="63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2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26205"/>
            <a:ext cx="9753600" cy="73183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IE" sz="3200" b="1" dirty="0">
                <a:solidFill>
                  <a:srgbClr val="359828"/>
                </a:solidFill>
                <a:ea typeface="ヒラギノ角ゴ Pro W3" pitchFamily="96" charset="-128"/>
                <a:cs typeface="Arial" panose="020B0604020202020204" pitchFamily="34" charset="0"/>
              </a:rPr>
              <a:t>Sustainability of grass </a:t>
            </a:r>
            <a:r>
              <a:rPr lang="en-IE" sz="3200" b="1" dirty="0" err="1" smtClean="0">
                <a:solidFill>
                  <a:srgbClr val="359828"/>
                </a:solidFill>
                <a:ea typeface="ヒラギノ角ゴ Pro W3" pitchFamily="96" charset="-128"/>
                <a:cs typeface="Arial" panose="020B0604020202020204" pitchFamily="34" charset="0"/>
              </a:rPr>
              <a:t>biomethane</a:t>
            </a:r>
            <a:r>
              <a:rPr lang="en-IE" sz="3200" b="1" dirty="0" smtClean="0">
                <a:solidFill>
                  <a:srgbClr val="359828"/>
                </a:solidFill>
                <a:ea typeface="ヒラギノ角ゴ Pro W3" pitchFamily="96" charset="-128"/>
                <a:cs typeface="Arial" panose="020B0604020202020204" pitchFamily="34" charset="0"/>
              </a:rPr>
              <a:t> </a:t>
            </a:r>
            <a:r>
              <a:rPr lang="en-IE" sz="1800" b="1" i="1" dirty="0">
                <a:ea typeface="ヒラギノ角ゴ Pro W3" pitchFamily="96" charset="-128"/>
                <a:cs typeface="Arial" panose="020B0604020202020204" pitchFamily="34" charset="0"/>
              </a:rPr>
              <a:t>(Teagasc Grange)</a:t>
            </a:r>
            <a:endParaRPr lang="en-IE" sz="1800" b="1" dirty="0">
              <a:solidFill>
                <a:srgbClr val="359828"/>
              </a:solidFill>
              <a:ea typeface="ヒラギノ角ゴ Pro W3" pitchFamily="96" charset="-128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368562-B963-D14D-B6B0-C53B94E906B8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9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4012400"/>
              </p:ext>
            </p:extLst>
          </p:nvPr>
        </p:nvGraphicFramePr>
        <p:xfrm>
          <a:off x="1056806" y="4086751"/>
          <a:ext cx="10281588" cy="189982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701177">
                  <a:extLst>
                    <a:ext uri="{9D8B030D-6E8A-4147-A177-3AD203B41FA5}">
                      <a16:colId xmlns:a16="http://schemas.microsoft.com/office/drawing/2014/main" val="987575042"/>
                    </a:ext>
                  </a:extLst>
                </a:gridCol>
                <a:gridCol w="7580411">
                  <a:extLst>
                    <a:ext uri="{9D8B030D-6E8A-4147-A177-3AD203B41FA5}">
                      <a16:colId xmlns:a16="http://schemas.microsoft.com/office/drawing/2014/main" val="2595931734"/>
                    </a:ext>
                  </a:extLst>
                </a:gridCol>
              </a:tblGrid>
              <a:tr h="272007">
                <a:tc>
                  <a:txBody>
                    <a:bodyPr/>
                    <a:lstStyle/>
                    <a:p>
                      <a:r>
                        <a:rPr lang="en-IE" sz="1400" b="1" dirty="0" smtClean="0"/>
                        <a:t>Sward</a:t>
                      </a:r>
                      <a:endParaRPr lang="en-I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="1" dirty="0" smtClean="0"/>
                        <a:t>Species,</a:t>
                      </a:r>
                      <a:r>
                        <a:rPr lang="en-IE" sz="1400" b="1" baseline="0" dirty="0" smtClean="0"/>
                        <a:t> </a:t>
                      </a:r>
                      <a:r>
                        <a:rPr lang="en-IE" sz="1400" b="1" dirty="0" smtClean="0"/>
                        <a:t>rate of inorganic</a:t>
                      </a:r>
                      <a:r>
                        <a:rPr lang="en-IE" sz="1400" b="1" baseline="0" dirty="0" smtClean="0"/>
                        <a:t> nitrogen</a:t>
                      </a:r>
                      <a:endParaRPr lang="en-IE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696963"/>
                  </a:ext>
                </a:extLst>
              </a:tr>
              <a:tr h="272007">
                <a:tc>
                  <a:txBody>
                    <a:bodyPr/>
                    <a:lstStyle/>
                    <a:p>
                      <a:r>
                        <a:rPr lang="en-IE" sz="1400" b="1" dirty="0" smtClean="0"/>
                        <a:t>PRG/120N</a:t>
                      </a:r>
                      <a:endParaRPr lang="en-I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PRG,</a:t>
                      </a:r>
                      <a:r>
                        <a:rPr lang="en-IE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120 kg N/ ha</a:t>
                      </a:r>
                      <a:endParaRPr lang="en-IE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35464"/>
                  </a:ext>
                </a:extLst>
              </a:tr>
              <a:tr h="272007">
                <a:tc>
                  <a:txBody>
                    <a:bodyPr/>
                    <a:lstStyle/>
                    <a:p>
                      <a:r>
                        <a:rPr lang="en-IE" sz="1400" b="1" dirty="0" smtClean="0"/>
                        <a:t>PRG/240N</a:t>
                      </a:r>
                      <a:endParaRPr lang="en-I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PRG, 240 kg N/ ha</a:t>
                      </a:r>
                      <a:endParaRPr lang="en-IE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993095"/>
                  </a:ext>
                </a:extLst>
              </a:tr>
              <a:tr h="340311">
                <a:tc>
                  <a:txBody>
                    <a:bodyPr/>
                    <a:lstStyle/>
                    <a:p>
                      <a:r>
                        <a:rPr lang="en-IE" sz="1400" b="1" dirty="0" smtClean="0"/>
                        <a:t>PRG/RC</a:t>
                      </a:r>
                      <a:endParaRPr lang="en-I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PRG, red clover, 0 kg N/ ha</a:t>
                      </a:r>
                      <a:endParaRPr lang="en-IE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596071"/>
                  </a:ext>
                </a:extLst>
              </a:tr>
              <a:tr h="340311">
                <a:tc>
                  <a:txBody>
                    <a:bodyPr/>
                    <a:lstStyle/>
                    <a:p>
                      <a:r>
                        <a:rPr lang="en-IE" sz="1400" b="1" dirty="0" smtClean="0"/>
                        <a:t>MSS/0N</a:t>
                      </a:r>
                      <a:endParaRPr lang="en-I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="1" dirty="0" smtClean="0"/>
                        <a:t>MSS </a:t>
                      </a:r>
                      <a:r>
                        <a:rPr lang="en-IE" sz="1400" b="1" baseline="0" dirty="0" smtClean="0"/>
                        <a:t>(</a:t>
                      </a:r>
                      <a:r>
                        <a:rPr lang="en-IE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Timothy, PRG, red clover, ribwort plantain, chicory), 0 kg N/ ha</a:t>
                      </a:r>
                      <a:endParaRPr lang="en-IE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436970"/>
                  </a:ext>
                </a:extLst>
              </a:tr>
              <a:tr h="272007">
                <a:tc>
                  <a:txBody>
                    <a:bodyPr/>
                    <a:lstStyle/>
                    <a:p>
                      <a:r>
                        <a:rPr lang="en-IE" sz="1400" b="1" dirty="0" smtClean="0"/>
                        <a:t>MSS/120N</a:t>
                      </a:r>
                      <a:r>
                        <a:rPr lang="en-IE" sz="1400" b="1" baseline="0" dirty="0" smtClean="0"/>
                        <a:t> </a:t>
                      </a:r>
                      <a:endParaRPr lang="en-I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="1" dirty="0" smtClean="0"/>
                        <a:t>MSS</a:t>
                      </a:r>
                      <a:r>
                        <a:rPr lang="en-IE" sz="1400" b="1" baseline="0" dirty="0" smtClean="0"/>
                        <a:t>, 120 kg/ N</a:t>
                      </a:r>
                      <a:endParaRPr lang="en-IE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701672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244" y="6240787"/>
            <a:ext cx="951573" cy="4229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9031" y="6213063"/>
            <a:ext cx="670729" cy="4506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53715"/>
            <a:ext cx="1454470" cy="6359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1699" y="6272849"/>
            <a:ext cx="1041048" cy="518710"/>
          </a:xfrm>
          <a:prstGeom prst="rect">
            <a:avLst/>
          </a:prstGeom>
        </p:spPr>
      </p:pic>
      <p:graphicFrame>
        <p:nvGraphicFramePr>
          <p:cNvPr id="1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2034595"/>
              </p:ext>
            </p:extLst>
          </p:nvPr>
        </p:nvGraphicFramePr>
        <p:xfrm>
          <a:off x="403075" y="1019037"/>
          <a:ext cx="5653238" cy="2803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60710094"/>
              </p:ext>
            </p:extLst>
          </p:nvPr>
        </p:nvGraphicFramePr>
        <p:xfrm>
          <a:off x="6396522" y="1015293"/>
          <a:ext cx="4941871" cy="2785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8072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26205"/>
            <a:ext cx="9753600" cy="73183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IE" sz="3200" b="1" dirty="0">
                <a:solidFill>
                  <a:srgbClr val="359828"/>
                </a:solidFill>
                <a:ea typeface="ヒラギノ角ゴ Pro W3" pitchFamily="96" charset="-128"/>
                <a:cs typeface="Arial" panose="020B0604020202020204" pitchFamily="34" charset="0"/>
              </a:rPr>
              <a:t>Sustainability of grass </a:t>
            </a:r>
            <a:r>
              <a:rPr lang="en-IE" sz="3200" b="1" dirty="0" err="1" smtClean="0">
                <a:solidFill>
                  <a:srgbClr val="359828"/>
                </a:solidFill>
                <a:ea typeface="ヒラギノ角ゴ Pro W3" pitchFamily="96" charset="-128"/>
                <a:cs typeface="Arial" panose="020B0604020202020204" pitchFamily="34" charset="0"/>
              </a:rPr>
              <a:t>biomethane</a:t>
            </a:r>
            <a:r>
              <a:rPr lang="en-IE" sz="3200" b="1" dirty="0" smtClean="0">
                <a:solidFill>
                  <a:srgbClr val="359828"/>
                </a:solidFill>
                <a:ea typeface="ヒラギノ角ゴ Pro W3" pitchFamily="96" charset="-128"/>
                <a:cs typeface="Arial" panose="020B0604020202020204" pitchFamily="34" charset="0"/>
              </a:rPr>
              <a:t> </a:t>
            </a:r>
            <a:r>
              <a:rPr lang="en-IE" sz="1800" b="1" i="1" dirty="0" smtClean="0">
                <a:ea typeface="ヒラギノ角ゴ Pro W3" pitchFamily="96" charset="-128"/>
                <a:cs typeface="Arial" panose="020B0604020202020204" pitchFamily="34" charset="0"/>
              </a:rPr>
              <a:t>– scenario analysis</a:t>
            </a:r>
            <a:endParaRPr lang="en-IE" sz="1800" b="1" dirty="0">
              <a:solidFill>
                <a:srgbClr val="359828"/>
              </a:solidFill>
              <a:ea typeface="ヒラギノ角ゴ Pro W3" pitchFamily="96" charset="-128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368562-B963-D14D-B6B0-C53B94E906B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244" y="6240787"/>
            <a:ext cx="951573" cy="4229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9031" y="6213063"/>
            <a:ext cx="670729" cy="4506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53715"/>
            <a:ext cx="1454470" cy="6359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1699" y="6272849"/>
            <a:ext cx="1041048" cy="518710"/>
          </a:xfrm>
          <a:prstGeom prst="rect">
            <a:avLst/>
          </a:prstGeom>
        </p:spPr>
      </p:pic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751995709"/>
              </p:ext>
            </p:extLst>
          </p:nvPr>
        </p:nvGraphicFramePr>
        <p:xfrm>
          <a:off x="220195" y="760396"/>
          <a:ext cx="4867291" cy="2815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3439911365"/>
              </p:ext>
            </p:extLst>
          </p:nvPr>
        </p:nvGraphicFramePr>
        <p:xfrm>
          <a:off x="261903" y="3772652"/>
          <a:ext cx="4974239" cy="2468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576143" y="760396"/>
            <a:ext cx="5986914" cy="426720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Options to optimize the biogas production process include:</a:t>
            </a:r>
          </a:p>
          <a:p>
            <a:pPr lvl="1">
              <a:lnSpc>
                <a:spcPct val="150000"/>
              </a:lnSpc>
            </a:pPr>
            <a:r>
              <a:rPr lang="en-IE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Low emissions fertilizers (protected urea)</a:t>
            </a:r>
          </a:p>
          <a:p>
            <a:pPr lvl="1">
              <a:lnSpc>
                <a:spcPct val="150000"/>
              </a:lnSpc>
            </a:pPr>
            <a:r>
              <a:rPr lang="en-IE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Recycling of </a:t>
            </a:r>
            <a:r>
              <a:rPr lang="en-IE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digestate</a:t>
            </a:r>
            <a:endParaRPr lang="en-IE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IE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Reduction in fugitive emissions (2.4% vs 1.2%)</a:t>
            </a:r>
          </a:p>
          <a:p>
            <a:pPr lvl="1">
              <a:lnSpc>
                <a:spcPct val="150000"/>
              </a:lnSpc>
            </a:pPr>
            <a:r>
              <a:rPr lang="en-IE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Co-digestion with slurry</a:t>
            </a:r>
          </a:p>
          <a:p>
            <a:pPr lvl="1">
              <a:lnSpc>
                <a:spcPct val="150000"/>
              </a:lnSpc>
            </a:pPr>
            <a:r>
              <a:rPr lang="en-IE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Inclusion of a manure credit (can result in &gt;100% savings)</a:t>
            </a:r>
          </a:p>
          <a:p>
            <a:pPr lvl="1">
              <a:lnSpc>
                <a:spcPct val="150000"/>
              </a:lnSpc>
            </a:pPr>
            <a:endParaRPr lang="en-I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Current analysis is quantifying economics of grass-based </a:t>
            </a:r>
            <a:r>
              <a:rPr lang="en-I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biomethane</a:t>
            </a:r>
            <a:endParaRPr lang="en-I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32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gasc PPT option 3">
  <a:themeElements>
    <a:clrScheme name="Teagasc">
      <a:dk1>
        <a:sysClr val="windowText" lastClr="000000"/>
      </a:dk1>
      <a:lt1>
        <a:sysClr val="window" lastClr="FFFFFF"/>
      </a:lt1>
      <a:dk2>
        <a:srgbClr val="007944"/>
      </a:dk2>
      <a:lt2>
        <a:srgbClr val="EEECE1"/>
      </a:lt2>
      <a:accent1>
        <a:srgbClr val="359828"/>
      </a:accent1>
      <a:accent2>
        <a:srgbClr val="AFC124"/>
      </a:accent2>
      <a:accent3>
        <a:srgbClr val="D2612C"/>
      </a:accent3>
      <a:accent4>
        <a:srgbClr val="9D0F1E"/>
      </a:accent4>
      <a:accent5>
        <a:srgbClr val="583213"/>
      </a:accent5>
      <a:accent6>
        <a:srgbClr val="8F692F"/>
      </a:accent6>
      <a:hlink>
        <a:srgbClr val="D2612C"/>
      </a:hlink>
      <a:folHlink>
        <a:srgbClr val="E9E73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Teagasc">
      <a:dk1>
        <a:sysClr val="windowText" lastClr="000000"/>
      </a:dk1>
      <a:lt1>
        <a:sysClr val="window" lastClr="FFFFFF"/>
      </a:lt1>
      <a:dk2>
        <a:srgbClr val="007944"/>
      </a:dk2>
      <a:lt2>
        <a:srgbClr val="EEECE1"/>
      </a:lt2>
      <a:accent1>
        <a:srgbClr val="359828"/>
      </a:accent1>
      <a:accent2>
        <a:srgbClr val="AFC124"/>
      </a:accent2>
      <a:accent3>
        <a:srgbClr val="D2612C"/>
      </a:accent3>
      <a:accent4>
        <a:srgbClr val="9D0F1E"/>
      </a:accent4>
      <a:accent5>
        <a:srgbClr val="583213"/>
      </a:accent5>
      <a:accent6>
        <a:srgbClr val="8F692F"/>
      </a:accent6>
      <a:hlink>
        <a:srgbClr val="D2612C"/>
      </a:hlink>
      <a:folHlink>
        <a:srgbClr val="E9E73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Teagasc PPT option 3.pot</Template>
  <TotalTime>10859</TotalTime>
  <Words>879</Words>
  <Application>Microsoft Office PowerPoint</Application>
  <PresentationFormat>Widescreen</PresentationFormat>
  <Paragraphs>157</Paragraphs>
  <Slides>13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ＭＳ Ｐゴシック</vt:lpstr>
      <vt:lpstr>Arial</vt:lpstr>
      <vt:lpstr>Calibri</vt:lpstr>
      <vt:lpstr>Lucida Grande</vt:lpstr>
      <vt:lpstr>Times New Roman</vt:lpstr>
      <vt:lpstr>Verdana</vt:lpstr>
      <vt:lpstr>Wingdings</vt:lpstr>
      <vt:lpstr>ヒラギノ角ゴ Pro W3</vt:lpstr>
      <vt:lpstr>Teagasc PPT option 3</vt:lpstr>
      <vt:lpstr>2_Office Theme</vt:lpstr>
      <vt:lpstr>Teagasc research for AD biomethane  Paul Crosson Teagasc Grange  Presentation at the REGATRACE Knowledge Exchange Event   1 June 2022</vt:lpstr>
      <vt:lpstr>PowerPoint Presentation</vt:lpstr>
      <vt:lpstr>Teagasc Grange</vt:lpstr>
      <vt:lpstr>Overview of Current Teagasc AD Research</vt:lpstr>
      <vt:lpstr>Availability of feedstock from grasslands</vt:lpstr>
      <vt:lpstr>GHG emissions association with AD plant construction (Teagasc Grange)</vt:lpstr>
      <vt:lpstr>PowerPoint Presentation</vt:lpstr>
      <vt:lpstr>Sustainability of grass biomethane (Teagasc Grange)</vt:lpstr>
      <vt:lpstr>Sustainability of grass biomethane – scenario analysis</vt:lpstr>
      <vt:lpstr>Grange anaerobic digestor</vt:lpstr>
      <vt:lpstr>FLEET : Farm Level Economic, Environmental and Transport modelling of feedstocks for AD  (Teagasc Ashtown) </vt:lpstr>
      <vt:lpstr>PowerPoint Presentation</vt:lpstr>
      <vt:lpstr>PowerPoint Presentation</vt:lpstr>
    </vt:vector>
  </TitlesOfParts>
  <Company>Principle - Design Consultants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Judy</dc:creator>
  <cp:lastModifiedBy>Paul Crosson</cp:lastModifiedBy>
  <cp:revision>319</cp:revision>
  <cp:lastPrinted>2020-01-24T08:44:22Z</cp:lastPrinted>
  <dcterms:created xsi:type="dcterms:W3CDTF">2012-01-19T13:12:49Z</dcterms:created>
  <dcterms:modified xsi:type="dcterms:W3CDTF">2022-05-30T21:30:00Z</dcterms:modified>
</cp:coreProperties>
</file>