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4" r:id="rId6"/>
  </p:sldMasterIdLst>
  <p:notesMasterIdLst>
    <p:notesMasterId r:id="rId20"/>
  </p:notesMasterIdLst>
  <p:sldIdLst>
    <p:sldId id="335" r:id="rId7"/>
    <p:sldId id="380" r:id="rId8"/>
    <p:sldId id="387" r:id="rId9"/>
    <p:sldId id="388" r:id="rId10"/>
    <p:sldId id="310" r:id="rId11"/>
    <p:sldId id="376" r:id="rId12"/>
    <p:sldId id="375" r:id="rId13"/>
    <p:sldId id="377" r:id="rId14"/>
    <p:sldId id="383" r:id="rId15"/>
    <p:sldId id="386" r:id="rId16"/>
    <p:sldId id="311" r:id="rId17"/>
    <p:sldId id="381" r:id="rId18"/>
    <p:sldId id="385" r:id="rId19"/>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Pflüger" initials="SP" lastIdx="3" clrIdx="0">
    <p:extLst>
      <p:ext uri="{19B8F6BF-5375-455C-9EA6-DF929625EA0E}">
        <p15:presenceInfo xmlns:p15="http://schemas.microsoft.com/office/powerpoint/2012/main" userId="S::pfluger@europeanbiogas.eu::4fa86fa6-2fa3-4fc1-b398-ce2035d433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568"/>
    <a:srgbClr val="F8BA43"/>
    <a:srgbClr val="99CC00"/>
    <a:srgbClr val="00A091"/>
    <a:srgbClr val="BF9000"/>
    <a:srgbClr val="BCD136"/>
    <a:srgbClr val="575756"/>
    <a:srgbClr val="85BF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BDC43-5A74-4FFE-BC14-6289DFBCA536}" v="2239" dt="2022-05-31T09:01:02.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1" autoAdjust="0"/>
    <p:restoredTop sz="93077" autoAdjust="0"/>
  </p:normalViewPr>
  <p:slideViewPr>
    <p:cSldViewPr snapToGrid="0">
      <p:cViewPr varScale="1">
        <p:scale>
          <a:sx n="59" d="100"/>
          <a:sy n="59" d="100"/>
        </p:scale>
        <p:origin x="472"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26D0F3-FF7C-4791-AF0D-B354F34BEDD3}"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GB"/>
        </a:p>
      </dgm:t>
    </dgm:pt>
    <dgm:pt modelId="{3FC10310-432C-4CF8-B93C-B296815FC72F}">
      <dgm:prSet phldrT="[Text]" custT="1"/>
      <dgm:spPr>
        <a:solidFill>
          <a:srgbClr val="00A091"/>
        </a:solidFill>
      </dgm:spPr>
      <dgm:t>
        <a:bodyPr anchor="t"/>
        <a:lstStyle/>
        <a:p>
          <a:r>
            <a:rPr lang="en-US" sz="1800" b="1" dirty="0">
              <a:latin typeface="Calibri" panose="020F0502020204030204" pitchFamily="34" charset="0"/>
              <a:cs typeface="Calibri" panose="020F0502020204030204" pitchFamily="34" charset="0"/>
            </a:rPr>
            <a:t>Climate change mitigation</a:t>
          </a:r>
          <a:endParaRPr lang="en-US" sz="18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Enhancing the climate benefits of biomethane production with substitution of fossil CO2 by biogenic CO2</a:t>
          </a:r>
          <a:endParaRPr lang="en-GB" sz="1600" dirty="0">
            <a:latin typeface="Calibri" panose="020F0502020204030204" pitchFamily="34" charset="0"/>
            <a:cs typeface="Calibri" panose="020F0502020204030204" pitchFamily="34" charset="0"/>
          </a:endParaRPr>
        </a:p>
      </dgm:t>
    </dgm:pt>
    <dgm:pt modelId="{7B24E0A1-90CA-420C-9461-DDDF142E37EE}" type="parTrans" cxnId="{90C78B49-C233-4BF5-B4E8-D43E7A008300}">
      <dgm:prSet/>
      <dgm:spPr/>
      <dgm:t>
        <a:bodyPr/>
        <a:lstStyle/>
        <a:p>
          <a:endParaRPr lang="en-GB"/>
        </a:p>
      </dgm:t>
    </dgm:pt>
    <dgm:pt modelId="{97F33A37-8EA4-45AF-BD43-4025E0E7A5FE}" type="sibTrans" cxnId="{90C78B49-C233-4BF5-B4E8-D43E7A008300}">
      <dgm:prSet/>
      <dgm:spPr/>
      <dgm:t>
        <a:bodyPr/>
        <a:lstStyle/>
        <a:p>
          <a:endParaRPr lang="en-GB"/>
        </a:p>
      </dgm:t>
    </dgm:pt>
    <dgm:pt modelId="{F2C94A7F-C64A-4881-A43A-654797EB2BB6}">
      <dgm:prSet phldrT="[Text]" custT="1"/>
      <dgm:spPr>
        <a:solidFill>
          <a:srgbClr val="53B568"/>
        </a:solidFill>
      </dgm:spPr>
      <dgm:t>
        <a:bodyPr anchor="t"/>
        <a:lstStyle/>
        <a:p>
          <a:r>
            <a:rPr lang="en-US" sz="1800" b="1" dirty="0">
              <a:latin typeface="Calibri" panose="020F0502020204030204" pitchFamily="34" charset="0"/>
              <a:cs typeface="Calibri" panose="020F0502020204030204" pitchFamily="34" charset="0"/>
            </a:rPr>
            <a:t>Circular economy (resource-efficiency)</a:t>
          </a:r>
        </a:p>
        <a:p>
          <a:r>
            <a:rPr lang="en-US" sz="1600" dirty="0">
              <a:latin typeface="Calibri" panose="020F0502020204030204" pitchFamily="34" charset="0"/>
              <a:cs typeface="Calibri" panose="020F0502020204030204" pitchFamily="34" charset="0"/>
            </a:rPr>
            <a:t>Recycling CO2 with local value chains</a:t>
          </a:r>
          <a:endParaRPr lang="en-GB" sz="1600" dirty="0">
            <a:latin typeface="Calibri" panose="020F0502020204030204" pitchFamily="34" charset="0"/>
            <a:cs typeface="Calibri" panose="020F0502020204030204" pitchFamily="34" charset="0"/>
          </a:endParaRPr>
        </a:p>
      </dgm:t>
    </dgm:pt>
    <dgm:pt modelId="{2B221DB2-A958-438E-A991-095D7F6E0A4A}" type="parTrans" cxnId="{F1DE0A99-4D19-4433-AA1E-8777D22ABFBB}">
      <dgm:prSet/>
      <dgm:spPr/>
      <dgm:t>
        <a:bodyPr/>
        <a:lstStyle/>
        <a:p>
          <a:endParaRPr lang="en-GB"/>
        </a:p>
      </dgm:t>
    </dgm:pt>
    <dgm:pt modelId="{076F122B-72C5-41B9-904C-6DB64501353A}" type="sibTrans" cxnId="{F1DE0A99-4D19-4433-AA1E-8777D22ABFBB}">
      <dgm:prSet/>
      <dgm:spPr/>
      <dgm:t>
        <a:bodyPr/>
        <a:lstStyle/>
        <a:p>
          <a:endParaRPr lang="en-GB"/>
        </a:p>
      </dgm:t>
    </dgm:pt>
    <dgm:pt modelId="{788CD75A-5E3C-4420-AD6D-C19C22C3BB6F}">
      <dgm:prSet phldrT="[Text]" custT="1"/>
      <dgm:spPr>
        <a:solidFill>
          <a:srgbClr val="F8BA43"/>
        </a:solidFill>
      </dgm:spPr>
      <dgm:t>
        <a:bodyPr anchor="t"/>
        <a:lstStyle/>
        <a:p>
          <a:r>
            <a:rPr lang="en-US" sz="1800" b="1" dirty="0">
              <a:latin typeface="Calibri" panose="020F0502020204030204" pitchFamily="34" charset="0"/>
              <a:cs typeface="Calibri" panose="020F0502020204030204" pitchFamily="34" charset="0"/>
            </a:rPr>
            <a:t>Bioeconomy</a:t>
          </a:r>
        </a:p>
        <a:p>
          <a:r>
            <a:rPr lang="en-US" sz="1600" dirty="0">
              <a:latin typeface="Calibri" panose="020F0502020204030204" pitchFamily="34" charset="0"/>
              <a:cs typeface="Calibri" panose="020F0502020204030204" pitchFamily="34" charset="0"/>
            </a:rPr>
            <a:t>Sustainable provision of carbon </a:t>
          </a:r>
          <a:r>
            <a:rPr lang="en-US" sz="1600" u="none" dirty="0">
              <a:latin typeface="Calibri" panose="020F0502020204030204" pitchFamily="34" charset="0"/>
              <a:cs typeface="Calibri" panose="020F0502020204030204" pitchFamily="34" charset="0"/>
            </a:rPr>
            <a:t>for food and feed, energy and materials</a:t>
          </a:r>
          <a:endParaRPr lang="en-GB" sz="1600" u="none" dirty="0">
            <a:latin typeface="Calibri" panose="020F0502020204030204" pitchFamily="34" charset="0"/>
            <a:cs typeface="Calibri" panose="020F0502020204030204" pitchFamily="34" charset="0"/>
          </a:endParaRPr>
        </a:p>
      </dgm:t>
    </dgm:pt>
    <dgm:pt modelId="{1B689B92-CD78-466A-803C-66A9E66768B8}" type="parTrans" cxnId="{48E30C5D-AECA-40EA-AFA6-0C8F63E7EF44}">
      <dgm:prSet/>
      <dgm:spPr/>
      <dgm:t>
        <a:bodyPr/>
        <a:lstStyle/>
        <a:p>
          <a:endParaRPr lang="en-GB"/>
        </a:p>
      </dgm:t>
    </dgm:pt>
    <dgm:pt modelId="{8AD5300B-F344-4529-9981-336DD8C2322C}" type="sibTrans" cxnId="{48E30C5D-AECA-40EA-AFA6-0C8F63E7EF44}">
      <dgm:prSet/>
      <dgm:spPr/>
      <dgm:t>
        <a:bodyPr/>
        <a:lstStyle/>
        <a:p>
          <a:endParaRPr lang="en-GB"/>
        </a:p>
      </dgm:t>
    </dgm:pt>
    <dgm:pt modelId="{1F9698D8-3BCE-4256-B755-819C0A77E9B1}" type="pres">
      <dgm:prSet presAssocID="{F726D0F3-FF7C-4791-AF0D-B354F34BEDD3}" presName="Name0" presStyleCnt="0">
        <dgm:presLayoutVars>
          <dgm:chPref val="1"/>
          <dgm:dir/>
          <dgm:animOne val="branch"/>
          <dgm:animLvl val="lvl"/>
          <dgm:resizeHandles/>
        </dgm:presLayoutVars>
      </dgm:prSet>
      <dgm:spPr/>
    </dgm:pt>
    <dgm:pt modelId="{61B181F6-C96B-4991-8CA2-12559ADFCCEE}" type="pres">
      <dgm:prSet presAssocID="{3FC10310-432C-4CF8-B93C-B296815FC72F}" presName="vertOne" presStyleCnt="0"/>
      <dgm:spPr/>
    </dgm:pt>
    <dgm:pt modelId="{336563AD-4B3B-470D-ACE9-7BEDC748D545}" type="pres">
      <dgm:prSet presAssocID="{3FC10310-432C-4CF8-B93C-B296815FC72F}" presName="txOne" presStyleLbl="node0" presStyleIdx="0" presStyleCnt="3">
        <dgm:presLayoutVars>
          <dgm:chPref val="3"/>
        </dgm:presLayoutVars>
      </dgm:prSet>
      <dgm:spPr/>
    </dgm:pt>
    <dgm:pt modelId="{2A54FA1E-A6D2-4EFD-AEA7-8F4144706AD4}" type="pres">
      <dgm:prSet presAssocID="{3FC10310-432C-4CF8-B93C-B296815FC72F}" presName="horzOne" presStyleCnt="0"/>
      <dgm:spPr/>
    </dgm:pt>
    <dgm:pt modelId="{11BF7E05-6195-49B7-B6F1-7E2AEFA11EC9}" type="pres">
      <dgm:prSet presAssocID="{97F33A37-8EA4-45AF-BD43-4025E0E7A5FE}" presName="sibSpaceOne" presStyleCnt="0"/>
      <dgm:spPr/>
    </dgm:pt>
    <dgm:pt modelId="{F0ECCD7F-B42D-4CB7-9FDD-829D500492EE}" type="pres">
      <dgm:prSet presAssocID="{F2C94A7F-C64A-4881-A43A-654797EB2BB6}" presName="vertOne" presStyleCnt="0"/>
      <dgm:spPr/>
    </dgm:pt>
    <dgm:pt modelId="{BF922111-88FA-4610-A60C-039BABBD3EEE}" type="pres">
      <dgm:prSet presAssocID="{F2C94A7F-C64A-4881-A43A-654797EB2BB6}" presName="txOne" presStyleLbl="node0" presStyleIdx="1" presStyleCnt="3">
        <dgm:presLayoutVars>
          <dgm:chPref val="3"/>
        </dgm:presLayoutVars>
      </dgm:prSet>
      <dgm:spPr/>
    </dgm:pt>
    <dgm:pt modelId="{CC22745B-437E-42F3-9F7A-43265D82AC28}" type="pres">
      <dgm:prSet presAssocID="{F2C94A7F-C64A-4881-A43A-654797EB2BB6}" presName="horzOne" presStyleCnt="0"/>
      <dgm:spPr/>
    </dgm:pt>
    <dgm:pt modelId="{944297A8-FEEF-466F-8B11-DEA0E146DD6F}" type="pres">
      <dgm:prSet presAssocID="{076F122B-72C5-41B9-904C-6DB64501353A}" presName="sibSpaceOne" presStyleCnt="0"/>
      <dgm:spPr/>
    </dgm:pt>
    <dgm:pt modelId="{4BA43649-CA1B-4455-BC3A-967235286B8E}" type="pres">
      <dgm:prSet presAssocID="{788CD75A-5E3C-4420-AD6D-C19C22C3BB6F}" presName="vertOne" presStyleCnt="0"/>
      <dgm:spPr/>
    </dgm:pt>
    <dgm:pt modelId="{35C797AD-EDE2-448B-9344-99787F463D8C}" type="pres">
      <dgm:prSet presAssocID="{788CD75A-5E3C-4420-AD6D-C19C22C3BB6F}" presName="txOne" presStyleLbl="node0" presStyleIdx="2" presStyleCnt="3">
        <dgm:presLayoutVars>
          <dgm:chPref val="3"/>
        </dgm:presLayoutVars>
      </dgm:prSet>
      <dgm:spPr/>
    </dgm:pt>
    <dgm:pt modelId="{14EF0806-6B39-48B6-94A2-DA6CD8492617}" type="pres">
      <dgm:prSet presAssocID="{788CD75A-5E3C-4420-AD6D-C19C22C3BB6F}" presName="horzOne" presStyleCnt="0"/>
      <dgm:spPr/>
    </dgm:pt>
  </dgm:ptLst>
  <dgm:cxnLst>
    <dgm:cxn modelId="{02F40914-22B6-4C40-9EC2-BD5E14A5032C}" type="presOf" srcId="{788CD75A-5E3C-4420-AD6D-C19C22C3BB6F}" destId="{35C797AD-EDE2-448B-9344-99787F463D8C}" srcOrd="0" destOrd="0" presId="urn:microsoft.com/office/officeart/2005/8/layout/architecture"/>
    <dgm:cxn modelId="{3F628741-A5C6-4086-BFF7-54EF952DF84F}" type="presOf" srcId="{F2C94A7F-C64A-4881-A43A-654797EB2BB6}" destId="{BF922111-88FA-4610-A60C-039BABBD3EEE}" srcOrd="0" destOrd="0" presId="urn:microsoft.com/office/officeart/2005/8/layout/architecture"/>
    <dgm:cxn modelId="{5013FD45-28FE-45CC-A0D1-AD71123AC31E}" type="presOf" srcId="{3FC10310-432C-4CF8-B93C-B296815FC72F}" destId="{336563AD-4B3B-470D-ACE9-7BEDC748D545}" srcOrd="0" destOrd="0" presId="urn:microsoft.com/office/officeart/2005/8/layout/architecture"/>
    <dgm:cxn modelId="{90C78B49-C233-4BF5-B4E8-D43E7A008300}" srcId="{F726D0F3-FF7C-4791-AF0D-B354F34BEDD3}" destId="{3FC10310-432C-4CF8-B93C-B296815FC72F}" srcOrd="0" destOrd="0" parTransId="{7B24E0A1-90CA-420C-9461-DDDF142E37EE}" sibTransId="{97F33A37-8EA4-45AF-BD43-4025E0E7A5FE}"/>
    <dgm:cxn modelId="{48E30C5D-AECA-40EA-AFA6-0C8F63E7EF44}" srcId="{F726D0F3-FF7C-4791-AF0D-B354F34BEDD3}" destId="{788CD75A-5E3C-4420-AD6D-C19C22C3BB6F}" srcOrd="2" destOrd="0" parTransId="{1B689B92-CD78-466A-803C-66A9E66768B8}" sibTransId="{8AD5300B-F344-4529-9981-336DD8C2322C}"/>
    <dgm:cxn modelId="{F1DE0A99-4D19-4433-AA1E-8777D22ABFBB}" srcId="{F726D0F3-FF7C-4791-AF0D-B354F34BEDD3}" destId="{F2C94A7F-C64A-4881-A43A-654797EB2BB6}" srcOrd="1" destOrd="0" parTransId="{2B221DB2-A958-438E-A991-095D7F6E0A4A}" sibTransId="{076F122B-72C5-41B9-904C-6DB64501353A}"/>
    <dgm:cxn modelId="{75C3E1BC-4124-4473-99B1-8D2737559A03}" type="presOf" srcId="{F726D0F3-FF7C-4791-AF0D-B354F34BEDD3}" destId="{1F9698D8-3BCE-4256-B755-819C0A77E9B1}" srcOrd="0" destOrd="0" presId="urn:microsoft.com/office/officeart/2005/8/layout/architecture"/>
    <dgm:cxn modelId="{E1076952-22DF-489F-BB81-99C5F45C9101}" type="presParOf" srcId="{1F9698D8-3BCE-4256-B755-819C0A77E9B1}" destId="{61B181F6-C96B-4991-8CA2-12559ADFCCEE}" srcOrd="0" destOrd="0" presId="urn:microsoft.com/office/officeart/2005/8/layout/architecture"/>
    <dgm:cxn modelId="{9321550A-588C-4FEA-8AC4-6ED2429F60C3}" type="presParOf" srcId="{61B181F6-C96B-4991-8CA2-12559ADFCCEE}" destId="{336563AD-4B3B-470D-ACE9-7BEDC748D545}" srcOrd="0" destOrd="0" presId="urn:microsoft.com/office/officeart/2005/8/layout/architecture"/>
    <dgm:cxn modelId="{39B9D6C6-A62F-4F1E-9344-DF4334FE9CF2}" type="presParOf" srcId="{61B181F6-C96B-4991-8CA2-12559ADFCCEE}" destId="{2A54FA1E-A6D2-4EFD-AEA7-8F4144706AD4}" srcOrd="1" destOrd="0" presId="urn:microsoft.com/office/officeart/2005/8/layout/architecture"/>
    <dgm:cxn modelId="{A92D5C4C-6B7D-439C-BB48-4ADA78340462}" type="presParOf" srcId="{1F9698D8-3BCE-4256-B755-819C0A77E9B1}" destId="{11BF7E05-6195-49B7-B6F1-7E2AEFA11EC9}" srcOrd="1" destOrd="0" presId="urn:microsoft.com/office/officeart/2005/8/layout/architecture"/>
    <dgm:cxn modelId="{D92970D0-14D2-49F8-9B7F-4E6B344F5A5E}" type="presParOf" srcId="{1F9698D8-3BCE-4256-B755-819C0A77E9B1}" destId="{F0ECCD7F-B42D-4CB7-9FDD-829D500492EE}" srcOrd="2" destOrd="0" presId="urn:microsoft.com/office/officeart/2005/8/layout/architecture"/>
    <dgm:cxn modelId="{FEB81482-B5B8-4DF9-989F-489C39C2A3EF}" type="presParOf" srcId="{F0ECCD7F-B42D-4CB7-9FDD-829D500492EE}" destId="{BF922111-88FA-4610-A60C-039BABBD3EEE}" srcOrd="0" destOrd="0" presId="urn:microsoft.com/office/officeart/2005/8/layout/architecture"/>
    <dgm:cxn modelId="{385F7B34-3F11-4044-B87C-D6ABCC2C9A4E}" type="presParOf" srcId="{F0ECCD7F-B42D-4CB7-9FDD-829D500492EE}" destId="{CC22745B-437E-42F3-9F7A-43265D82AC28}" srcOrd="1" destOrd="0" presId="urn:microsoft.com/office/officeart/2005/8/layout/architecture"/>
    <dgm:cxn modelId="{3B191674-0342-4BAB-97AC-6C65F3A48E8C}" type="presParOf" srcId="{1F9698D8-3BCE-4256-B755-819C0A77E9B1}" destId="{944297A8-FEEF-466F-8B11-DEA0E146DD6F}" srcOrd="3" destOrd="0" presId="urn:microsoft.com/office/officeart/2005/8/layout/architecture"/>
    <dgm:cxn modelId="{3220E7DB-0FEC-4DA2-98B9-9740A748B031}" type="presParOf" srcId="{1F9698D8-3BCE-4256-B755-819C0A77E9B1}" destId="{4BA43649-CA1B-4455-BC3A-967235286B8E}" srcOrd="4" destOrd="0" presId="urn:microsoft.com/office/officeart/2005/8/layout/architecture"/>
    <dgm:cxn modelId="{710F4C72-C797-4B9D-A272-21D45704BF06}" type="presParOf" srcId="{4BA43649-CA1B-4455-BC3A-967235286B8E}" destId="{35C797AD-EDE2-448B-9344-99787F463D8C}" srcOrd="0" destOrd="0" presId="urn:microsoft.com/office/officeart/2005/8/layout/architecture"/>
    <dgm:cxn modelId="{EFABE3EB-4650-4FC8-A0E4-06FDCA163027}" type="presParOf" srcId="{4BA43649-CA1B-4455-BC3A-967235286B8E}" destId="{14EF0806-6B39-48B6-94A2-DA6CD8492617}"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9D35160-A6FA-4B3B-9B40-3228F0B9A2D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5982D8AD-730C-424E-99D2-9FA25018E57F}">
      <dgm:prSet phldrT="[Text]" custT="1"/>
      <dgm:spPr>
        <a:solidFill>
          <a:srgbClr val="00A091"/>
        </a:solidFill>
      </dgm:spPr>
      <dgm:t>
        <a:bodyPr/>
        <a:lstStyle/>
        <a:p>
          <a:r>
            <a:rPr lang="en-US" sz="1800" b="1" dirty="0"/>
            <a:t>Renewable fuels (Power to gas)</a:t>
          </a:r>
          <a:endParaRPr lang="en-GB" sz="2400" b="1" dirty="0"/>
        </a:p>
      </dgm:t>
    </dgm:pt>
    <dgm:pt modelId="{3756A403-8BAC-4EA0-B14E-DA65462C2BD9}" type="parTrans" cxnId="{E496AE16-BF84-48DE-8B8E-03476A898862}">
      <dgm:prSet/>
      <dgm:spPr/>
      <dgm:t>
        <a:bodyPr/>
        <a:lstStyle/>
        <a:p>
          <a:endParaRPr lang="en-GB"/>
        </a:p>
      </dgm:t>
    </dgm:pt>
    <dgm:pt modelId="{DB162C39-9124-402B-A56E-5A5C67AE61BF}" type="sibTrans" cxnId="{E496AE16-BF84-48DE-8B8E-03476A898862}">
      <dgm:prSet/>
      <dgm:spPr/>
      <dgm:t>
        <a:bodyPr/>
        <a:lstStyle/>
        <a:p>
          <a:endParaRPr lang="en-GB"/>
        </a:p>
      </dgm:t>
    </dgm:pt>
    <dgm:pt modelId="{A218C896-2CFD-4687-AFFC-DCFF32C25730}">
      <dgm:prSet phldrT="[Text]" custT="1"/>
      <dgm:spPr>
        <a:solidFill>
          <a:srgbClr val="00A091">
            <a:alpha val="45098"/>
          </a:srgbClr>
        </a:solidFill>
      </dgm:spPr>
      <dgm:t>
        <a:bodyPr/>
        <a:lstStyle/>
        <a:p>
          <a:r>
            <a:rPr lang="en-US" sz="1400" dirty="0"/>
            <a:t>Converting H2 into synthetic methane to transport in existing networks without retrofitting anything</a:t>
          </a:r>
          <a:endParaRPr lang="en-GB" sz="1400" dirty="0"/>
        </a:p>
      </dgm:t>
    </dgm:pt>
    <dgm:pt modelId="{344BBFC8-C454-4BD1-8DFF-DCDE08C8A1A9}" type="parTrans" cxnId="{7A804F98-9C01-4C33-8735-8EA56D755438}">
      <dgm:prSet/>
      <dgm:spPr/>
      <dgm:t>
        <a:bodyPr/>
        <a:lstStyle/>
        <a:p>
          <a:endParaRPr lang="en-GB"/>
        </a:p>
      </dgm:t>
    </dgm:pt>
    <dgm:pt modelId="{25449AAA-B936-40C3-ABB6-222D65F0D982}" type="sibTrans" cxnId="{7A804F98-9C01-4C33-8735-8EA56D755438}">
      <dgm:prSet/>
      <dgm:spPr/>
      <dgm:t>
        <a:bodyPr/>
        <a:lstStyle/>
        <a:p>
          <a:endParaRPr lang="en-GB"/>
        </a:p>
      </dgm:t>
    </dgm:pt>
    <dgm:pt modelId="{0D47E278-E1B1-47DF-9BB0-497C54404EB7}">
      <dgm:prSet phldrT="[Text]" custT="1"/>
      <dgm:spPr>
        <a:solidFill>
          <a:srgbClr val="53B568"/>
        </a:solidFill>
      </dgm:spPr>
      <dgm:t>
        <a:bodyPr/>
        <a:lstStyle/>
        <a:p>
          <a:r>
            <a:rPr lang="en-US" sz="1800" b="1" i="0" dirty="0"/>
            <a:t>Polymer manufacturing</a:t>
          </a:r>
          <a:endParaRPr lang="en-GB" sz="1800" b="1" i="0" dirty="0"/>
        </a:p>
      </dgm:t>
    </dgm:pt>
    <dgm:pt modelId="{3780D8D0-C982-4FD0-887C-A190CE1AF4DE}" type="parTrans" cxnId="{62E20F11-BC49-4FAC-9B76-6AF1B404362F}">
      <dgm:prSet/>
      <dgm:spPr/>
      <dgm:t>
        <a:bodyPr/>
        <a:lstStyle/>
        <a:p>
          <a:endParaRPr lang="en-GB"/>
        </a:p>
      </dgm:t>
    </dgm:pt>
    <dgm:pt modelId="{39451986-19D4-4C28-B032-D5C68FBDB198}" type="sibTrans" cxnId="{62E20F11-BC49-4FAC-9B76-6AF1B404362F}">
      <dgm:prSet/>
      <dgm:spPr/>
      <dgm:t>
        <a:bodyPr/>
        <a:lstStyle/>
        <a:p>
          <a:endParaRPr lang="en-GB"/>
        </a:p>
      </dgm:t>
    </dgm:pt>
    <dgm:pt modelId="{ED921E0D-C8AD-414B-82C2-62D50B18D859}">
      <dgm:prSet phldrT="[Text]"/>
      <dgm:spPr>
        <a:solidFill>
          <a:srgbClr val="53B568">
            <a:alpha val="45098"/>
          </a:srgbClr>
        </a:solidFill>
      </dgm:spPr>
      <dgm:t>
        <a:bodyPr/>
        <a:lstStyle/>
        <a:p>
          <a:r>
            <a:rPr lang="en-US" dirty="0"/>
            <a:t>Direct integration of CO2 in the chemical structure or integration by hydrogenation of CO2</a:t>
          </a:r>
          <a:endParaRPr lang="en-GB" dirty="0"/>
        </a:p>
      </dgm:t>
    </dgm:pt>
    <dgm:pt modelId="{D2481206-4852-48B3-B5B0-03222C5D89FD}" type="parTrans" cxnId="{085B99FD-9F23-40F8-9D2B-6DB6145C2F90}">
      <dgm:prSet/>
      <dgm:spPr/>
      <dgm:t>
        <a:bodyPr/>
        <a:lstStyle/>
        <a:p>
          <a:endParaRPr lang="en-GB"/>
        </a:p>
      </dgm:t>
    </dgm:pt>
    <dgm:pt modelId="{801A5B6F-FDE3-4633-88DF-BA3009CAD48A}" type="sibTrans" cxnId="{085B99FD-9F23-40F8-9D2B-6DB6145C2F90}">
      <dgm:prSet/>
      <dgm:spPr/>
      <dgm:t>
        <a:bodyPr/>
        <a:lstStyle/>
        <a:p>
          <a:endParaRPr lang="en-GB"/>
        </a:p>
      </dgm:t>
    </dgm:pt>
    <dgm:pt modelId="{E1C7EC65-CF92-447C-9B43-A29CA5D9B362}">
      <dgm:prSet phldrT="[Text]" custT="1"/>
      <dgm:spPr>
        <a:solidFill>
          <a:srgbClr val="BCD136"/>
        </a:solidFill>
      </dgm:spPr>
      <dgm:t>
        <a:bodyPr lIns="36000" rIns="36000"/>
        <a:lstStyle/>
        <a:p>
          <a:r>
            <a:rPr lang="en-US" sz="1800" b="1" i="0" dirty="0"/>
            <a:t>Inert gas in a European semiconductor industry</a:t>
          </a:r>
          <a:endParaRPr lang="en-GB" sz="1800" b="1" i="0" dirty="0"/>
        </a:p>
      </dgm:t>
    </dgm:pt>
    <dgm:pt modelId="{6CB264A5-CC16-43F5-A6EC-FCA9C46FE483}" type="parTrans" cxnId="{7B9177F0-D90D-4DF9-A16E-482360FC7B61}">
      <dgm:prSet/>
      <dgm:spPr/>
      <dgm:t>
        <a:bodyPr/>
        <a:lstStyle/>
        <a:p>
          <a:endParaRPr lang="en-GB"/>
        </a:p>
      </dgm:t>
    </dgm:pt>
    <dgm:pt modelId="{4C0AB2C9-B0F9-435A-8B37-95FD24172865}" type="sibTrans" cxnId="{7B9177F0-D90D-4DF9-A16E-482360FC7B61}">
      <dgm:prSet/>
      <dgm:spPr/>
      <dgm:t>
        <a:bodyPr/>
        <a:lstStyle/>
        <a:p>
          <a:endParaRPr lang="en-GB"/>
        </a:p>
      </dgm:t>
    </dgm:pt>
    <dgm:pt modelId="{C2721F46-6936-4228-815D-D3D70DE22CDC}">
      <dgm:prSet phldrT="[Text]"/>
      <dgm:spPr>
        <a:solidFill>
          <a:srgbClr val="BCD136">
            <a:alpha val="45098"/>
          </a:srgbClr>
        </a:solidFill>
      </dgm:spPr>
      <dgm:t>
        <a:bodyPr/>
        <a:lstStyle/>
        <a:p>
          <a:r>
            <a:rPr lang="en-US" dirty="0"/>
            <a:t>Ultra-high purity cleaning agent</a:t>
          </a:r>
          <a:endParaRPr lang="en-GB" dirty="0"/>
        </a:p>
      </dgm:t>
    </dgm:pt>
    <dgm:pt modelId="{3B6DB613-99D7-4064-813B-FC2A995FFE99}" type="parTrans" cxnId="{03FA59FA-A71B-4253-BCAB-8B5617B7BCD7}">
      <dgm:prSet/>
      <dgm:spPr/>
      <dgm:t>
        <a:bodyPr/>
        <a:lstStyle/>
        <a:p>
          <a:endParaRPr lang="en-GB"/>
        </a:p>
      </dgm:t>
    </dgm:pt>
    <dgm:pt modelId="{983958E2-F7E7-4459-979C-88FE66F63A32}" type="sibTrans" cxnId="{03FA59FA-A71B-4253-BCAB-8B5617B7BCD7}">
      <dgm:prSet/>
      <dgm:spPr/>
      <dgm:t>
        <a:bodyPr/>
        <a:lstStyle/>
        <a:p>
          <a:endParaRPr lang="en-GB"/>
        </a:p>
      </dgm:t>
    </dgm:pt>
    <dgm:pt modelId="{B6AAC5FF-6D25-4D74-AB05-59FB8FB227C4}">
      <dgm:prSet phldrT="[Text]" custT="1"/>
      <dgm:spPr>
        <a:solidFill>
          <a:srgbClr val="F8BA43"/>
        </a:solidFill>
      </dgm:spPr>
      <dgm:t>
        <a:bodyPr/>
        <a:lstStyle/>
        <a:p>
          <a:r>
            <a:rPr lang="en-US" sz="1800" b="1" dirty="0"/>
            <a:t>Algae/Micro-algae culture</a:t>
          </a:r>
          <a:endParaRPr lang="en-GB" sz="1800" b="1" dirty="0"/>
        </a:p>
      </dgm:t>
    </dgm:pt>
    <dgm:pt modelId="{C90A5300-418E-4A93-877F-EFAE22BE4F2C}" type="parTrans" cxnId="{4BEE51E6-9C25-4490-AAAC-79D47A2E88D8}">
      <dgm:prSet/>
      <dgm:spPr/>
      <dgm:t>
        <a:bodyPr/>
        <a:lstStyle/>
        <a:p>
          <a:endParaRPr lang="en-GB"/>
        </a:p>
      </dgm:t>
    </dgm:pt>
    <dgm:pt modelId="{52D49CB3-54E4-4922-A715-B3A59B837C52}" type="sibTrans" cxnId="{4BEE51E6-9C25-4490-AAAC-79D47A2E88D8}">
      <dgm:prSet/>
      <dgm:spPr/>
      <dgm:t>
        <a:bodyPr/>
        <a:lstStyle/>
        <a:p>
          <a:endParaRPr lang="en-GB"/>
        </a:p>
      </dgm:t>
    </dgm:pt>
    <dgm:pt modelId="{AB30D3F6-AE37-487F-987C-B04A92003E98}">
      <dgm:prSet phldrT="[Text]" custT="1"/>
      <dgm:spPr>
        <a:solidFill>
          <a:srgbClr val="00A091">
            <a:alpha val="45098"/>
          </a:srgbClr>
        </a:solidFill>
      </dgm:spPr>
      <dgm:t>
        <a:bodyPr/>
        <a:lstStyle/>
        <a:p>
          <a:r>
            <a:rPr lang="en-US" sz="1400" dirty="0"/>
            <a:t>Power-to-Gas technology </a:t>
          </a:r>
          <a:r>
            <a:rPr lang="en-US" sz="1400" dirty="0" err="1"/>
            <a:t>optimises</a:t>
          </a:r>
          <a:r>
            <a:rPr lang="en-US" sz="1400" dirty="0"/>
            <a:t> the integration of renewable electricity into the overall energy system</a:t>
          </a:r>
          <a:endParaRPr lang="en-GB" sz="1400" dirty="0"/>
        </a:p>
      </dgm:t>
    </dgm:pt>
    <dgm:pt modelId="{C945AB29-605B-4423-916B-107A66101EC3}" type="parTrans" cxnId="{542ECC84-4976-40A4-87D9-9BAA0F3DA3DA}">
      <dgm:prSet/>
      <dgm:spPr/>
      <dgm:t>
        <a:bodyPr/>
        <a:lstStyle/>
        <a:p>
          <a:endParaRPr lang="en-GB"/>
        </a:p>
      </dgm:t>
    </dgm:pt>
    <dgm:pt modelId="{577902F0-FBAF-4946-A054-83FDAEEF8BF0}" type="sibTrans" cxnId="{542ECC84-4976-40A4-87D9-9BAA0F3DA3DA}">
      <dgm:prSet/>
      <dgm:spPr/>
      <dgm:t>
        <a:bodyPr/>
        <a:lstStyle/>
        <a:p>
          <a:endParaRPr lang="en-GB"/>
        </a:p>
      </dgm:t>
    </dgm:pt>
    <dgm:pt modelId="{28C60845-B0A7-48E9-A632-B2E5AF4F2F55}">
      <dgm:prSet phldrT="[Text]"/>
      <dgm:spPr>
        <a:solidFill>
          <a:srgbClr val="F8BA43">
            <a:alpha val="45098"/>
          </a:srgbClr>
        </a:solidFill>
      </dgm:spPr>
      <dgm:t>
        <a:bodyPr/>
        <a:lstStyle/>
        <a:p>
          <a:r>
            <a:rPr lang="en-US" dirty="0"/>
            <a:t>Use of algae/micro-algae for production of biofuels or chemical compounds</a:t>
          </a:r>
          <a:endParaRPr lang="en-GB" dirty="0"/>
        </a:p>
      </dgm:t>
    </dgm:pt>
    <dgm:pt modelId="{366C2ED2-13DE-4DF0-A22E-CADA18AB8C68}" type="parTrans" cxnId="{999D99A1-3920-4C43-B702-213AB597E498}">
      <dgm:prSet/>
      <dgm:spPr/>
      <dgm:t>
        <a:bodyPr/>
        <a:lstStyle/>
        <a:p>
          <a:endParaRPr lang="en-GB"/>
        </a:p>
      </dgm:t>
    </dgm:pt>
    <dgm:pt modelId="{6FF4B7BE-C5B7-4256-8440-97EA194ED47E}" type="sibTrans" cxnId="{999D99A1-3920-4C43-B702-213AB597E498}">
      <dgm:prSet/>
      <dgm:spPr/>
      <dgm:t>
        <a:bodyPr/>
        <a:lstStyle/>
        <a:p>
          <a:endParaRPr lang="en-GB"/>
        </a:p>
      </dgm:t>
    </dgm:pt>
    <dgm:pt modelId="{623FD3C8-F3E5-4832-B06D-7F57E9659BC6}">
      <dgm:prSet phldrT="[Text]" custT="1"/>
      <dgm:spPr>
        <a:solidFill>
          <a:schemeClr val="accent4">
            <a:lumMod val="75000"/>
          </a:schemeClr>
        </a:solidFill>
      </dgm:spPr>
      <dgm:t>
        <a:bodyPr/>
        <a:lstStyle/>
        <a:p>
          <a:r>
            <a:rPr lang="en-US" sz="1800" b="1" dirty="0"/>
            <a:t>Building materials</a:t>
          </a:r>
          <a:endParaRPr lang="en-GB" sz="1800" b="1" dirty="0"/>
        </a:p>
      </dgm:t>
    </dgm:pt>
    <dgm:pt modelId="{B119D621-0452-4EE7-BD6B-24028D3C2111}" type="parTrans" cxnId="{41F72874-2523-4D2E-8453-B800860D2165}">
      <dgm:prSet/>
      <dgm:spPr/>
      <dgm:t>
        <a:bodyPr/>
        <a:lstStyle/>
        <a:p>
          <a:endParaRPr lang="en-GB"/>
        </a:p>
      </dgm:t>
    </dgm:pt>
    <dgm:pt modelId="{CFBAD869-E822-498B-A763-B87AFE99712F}" type="sibTrans" cxnId="{41F72874-2523-4D2E-8453-B800860D2165}">
      <dgm:prSet/>
      <dgm:spPr/>
      <dgm:t>
        <a:bodyPr/>
        <a:lstStyle/>
        <a:p>
          <a:endParaRPr lang="en-GB"/>
        </a:p>
      </dgm:t>
    </dgm:pt>
    <dgm:pt modelId="{EBDB20A1-B633-4B5C-AC65-29ED33FD0A85}">
      <dgm:prSet phldrT="[Text]" custT="1"/>
      <dgm:spPr>
        <a:solidFill>
          <a:srgbClr val="BF9000">
            <a:alpha val="45098"/>
          </a:srgbClr>
        </a:solidFill>
      </dgm:spPr>
      <dgm:t>
        <a:bodyPr/>
        <a:lstStyle/>
        <a:p>
          <a:r>
            <a:rPr lang="en-US" sz="1400" dirty="0"/>
            <a:t>Concrete curing</a:t>
          </a:r>
          <a:endParaRPr lang="en-GB" sz="1400" dirty="0"/>
        </a:p>
      </dgm:t>
    </dgm:pt>
    <dgm:pt modelId="{0FCD7C08-FCD8-49FF-81D7-9C3EE39F0286}" type="parTrans" cxnId="{B55A545B-EC74-44E9-A9D6-6492BA49A5C0}">
      <dgm:prSet/>
      <dgm:spPr/>
      <dgm:t>
        <a:bodyPr/>
        <a:lstStyle/>
        <a:p>
          <a:endParaRPr lang="en-GB"/>
        </a:p>
      </dgm:t>
    </dgm:pt>
    <dgm:pt modelId="{62071AE2-5099-423B-B2B2-7D7F25ECA604}" type="sibTrans" cxnId="{B55A545B-EC74-44E9-A9D6-6492BA49A5C0}">
      <dgm:prSet/>
      <dgm:spPr/>
      <dgm:t>
        <a:bodyPr/>
        <a:lstStyle/>
        <a:p>
          <a:endParaRPr lang="en-GB"/>
        </a:p>
      </dgm:t>
    </dgm:pt>
    <dgm:pt modelId="{622CF2CB-7ABA-4AE0-814B-835EAC1AF907}">
      <dgm:prSet phldrT="[Text]" custT="1"/>
      <dgm:spPr>
        <a:solidFill>
          <a:srgbClr val="BF9000">
            <a:alpha val="45098"/>
          </a:srgbClr>
        </a:solidFill>
      </dgm:spPr>
      <dgm:t>
        <a:bodyPr/>
        <a:lstStyle/>
        <a:p>
          <a:r>
            <a:rPr lang="en-US" sz="1400" dirty="0"/>
            <a:t>Mineral recycling: chemical reaction with mineral waste such as </a:t>
          </a:r>
          <a:r>
            <a:rPr lang="en-GB" sz="1400" dirty="0"/>
            <a:t>coal fly ash, steel slag, cement-kiln dust, bauxite residue and mine tailings</a:t>
          </a:r>
        </a:p>
      </dgm:t>
    </dgm:pt>
    <dgm:pt modelId="{BA3CE146-E663-4EAB-B2F2-0505B06CBF36}" type="parTrans" cxnId="{1BF93E7B-D2C9-4733-AF70-CB2C478CBCC8}">
      <dgm:prSet/>
      <dgm:spPr/>
      <dgm:t>
        <a:bodyPr/>
        <a:lstStyle/>
        <a:p>
          <a:endParaRPr lang="en-GB"/>
        </a:p>
      </dgm:t>
    </dgm:pt>
    <dgm:pt modelId="{389EFB69-13B1-4B6C-94A9-2D158B93D681}" type="sibTrans" cxnId="{1BF93E7B-D2C9-4733-AF70-CB2C478CBCC8}">
      <dgm:prSet/>
      <dgm:spPr/>
      <dgm:t>
        <a:bodyPr/>
        <a:lstStyle/>
        <a:p>
          <a:endParaRPr lang="en-GB"/>
        </a:p>
      </dgm:t>
    </dgm:pt>
    <dgm:pt modelId="{F822D8B7-FC67-4085-B96E-403B28F6BD40}">
      <dgm:prSet phldrT="[Text]"/>
      <dgm:spPr>
        <a:solidFill>
          <a:srgbClr val="53B568">
            <a:alpha val="45098"/>
          </a:srgbClr>
        </a:solidFill>
      </dgm:spPr>
      <dgm:t>
        <a:bodyPr/>
        <a:lstStyle/>
        <a:p>
          <a:r>
            <a:rPr lang="en-US" dirty="0"/>
            <a:t>Stable sequestration of CO2 in materials</a:t>
          </a:r>
          <a:endParaRPr lang="en-GB" dirty="0"/>
        </a:p>
      </dgm:t>
    </dgm:pt>
    <dgm:pt modelId="{F4D9721A-BE81-41C2-AF85-EADEBF0EE1D1}" type="parTrans" cxnId="{B19968DC-B351-4245-AFBB-FD0BA5744016}">
      <dgm:prSet/>
      <dgm:spPr/>
      <dgm:t>
        <a:bodyPr/>
        <a:lstStyle/>
        <a:p>
          <a:endParaRPr lang="en-GB"/>
        </a:p>
      </dgm:t>
    </dgm:pt>
    <dgm:pt modelId="{7D20C17E-9FC1-4B01-9755-FCF9142FB617}" type="sibTrans" cxnId="{B19968DC-B351-4245-AFBB-FD0BA5744016}">
      <dgm:prSet/>
      <dgm:spPr/>
      <dgm:t>
        <a:bodyPr/>
        <a:lstStyle/>
        <a:p>
          <a:endParaRPr lang="en-GB"/>
        </a:p>
      </dgm:t>
    </dgm:pt>
    <dgm:pt modelId="{84A49DDC-C8D3-4768-BA0F-8CA1EFD93AE6}">
      <dgm:prSet phldrT="[Text]"/>
      <dgm:spPr>
        <a:solidFill>
          <a:srgbClr val="F8BA43">
            <a:alpha val="45098"/>
          </a:srgbClr>
        </a:solidFill>
      </dgm:spPr>
      <dgm:t>
        <a:bodyPr/>
        <a:lstStyle/>
        <a:p>
          <a:r>
            <a:rPr lang="en-US" dirty="0"/>
            <a:t>Bio-CO2 as a biological input to microalgae used as a </a:t>
          </a:r>
          <a:r>
            <a:rPr lang="en-GB" dirty="0"/>
            <a:t>tertiary biotreatment of wastewaters</a:t>
          </a:r>
        </a:p>
      </dgm:t>
    </dgm:pt>
    <dgm:pt modelId="{40882AB9-E8A6-4552-8190-779D83DEDEEB}" type="parTrans" cxnId="{6B2384CD-DB39-4539-9CA6-CB5975888829}">
      <dgm:prSet/>
      <dgm:spPr/>
      <dgm:t>
        <a:bodyPr/>
        <a:lstStyle/>
        <a:p>
          <a:endParaRPr lang="en-GB"/>
        </a:p>
      </dgm:t>
    </dgm:pt>
    <dgm:pt modelId="{EF19CF37-A15C-47A7-BEB9-318783EDBFBB}" type="sibTrans" cxnId="{6B2384CD-DB39-4539-9CA6-CB5975888829}">
      <dgm:prSet/>
      <dgm:spPr/>
      <dgm:t>
        <a:bodyPr/>
        <a:lstStyle/>
        <a:p>
          <a:endParaRPr lang="en-GB"/>
        </a:p>
      </dgm:t>
    </dgm:pt>
    <dgm:pt modelId="{A2A4D1CC-BBB4-47EC-AF8E-6FE3593BB964}" type="pres">
      <dgm:prSet presAssocID="{B9D35160-A6FA-4B3B-9B40-3228F0B9A2D8}" presName="Name0" presStyleCnt="0">
        <dgm:presLayoutVars>
          <dgm:dir/>
          <dgm:animLvl val="lvl"/>
          <dgm:resizeHandles val="exact"/>
        </dgm:presLayoutVars>
      </dgm:prSet>
      <dgm:spPr/>
    </dgm:pt>
    <dgm:pt modelId="{21B510D8-B408-4D54-8412-5236AD9F9B23}" type="pres">
      <dgm:prSet presAssocID="{5982D8AD-730C-424E-99D2-9FA25018E57F}" presName="linNode" presStyleCnt="0"/>
      <dgm:spPr/>
    </dgm:pt>
    <dgm:pt modelId="{078DF141-A0F7-4A03-820C-438CA81248B1}" type="pres">
      <dgm:prSet presAssocID="{5982D8AD-730C-424E-99D2-9FA25018E57F}" presName="parentText" presStyleLbl="node1" presStyleIdx="0" presStyleCnt="5" custScaleX="61177">
        <dgm:presLayoutVars>
          <dgm:chMax val="1"/>
          <dgm:bulletEnabled val="1"/>
        </dgm:presLayoutVars>
      </dgm:prSet>
      <dgm:spPr/>
    </dgm:pt>
    <dgm:pt modelId="{3B274F2A-10CD-4FAE-9FB4-5A80D00A81FD}" type="pres">
      <dgm:prSet presAssocID="{5982D8AD-730C-424E-99D2-9FA25018E57F}" presName="descendantText" presStyleLbl="alignAccFollowNode1" presStyleIdx="0" presStyleCnt="5" custScaleY="145890">
        <dgm:presLayoutVars>
          <dgm:bulletEnabled val="1"/>
        </dgm:presLayoutVars>
      </dgm:prSet>
      <dgm:spPr/>
    </dgm:pt>
    <dgm:pt modelId="{C7104BFD-121A-4B01-80AF-1EC7A7952F84}" type="pres">
      <dgm:prSet presAssocID="{DB162C39-9124-402B-A56E-5A5C67AE61BF}" presName="sp" presStyleCnt="0"/>
      <dgm:spPr/>
    </dgm:pt>
    <dgm:pt modelId="{DF01DC8C-72C4-445C-87C4-B4EE661FD386}" type="pres">
      <dgm:prSet presAssocID="{0D47E278-E1B1-47DF-9BB0-497C54404EB7}" presName="linNode" presStyleCnt="0"/>
      <dgm:spPr/>
    </dgm:pt>
    <dgm:pt modelId="{340E24D5-1246-462A-A4EF-88C7087E0AE2}" type="pres">
      <dgm:prSet presAssocID="{0D47E278-E1B1-47DF-9BB0-497C54404EB7}" presName="parentText" presStyleLbl="node1" presStyleIdx="1" presStyleCnt="5" custScaleX="61177">
        <dgm:presLayoutVars>
          <dgm:chMax val="1"/>
          <dgm:bulletEnabled val="1"/>
        </dgm:presLayoutVars>
      </dgm:prSet>
      <dgm:spPr/>
    </dgm:pt>
    <dgm:pt modelId="{4919EED4-C01B-45CF-B43B-755388A5BE61}" type="pres">
      <dgm:prSet presAssocID="{0D47E278-E1B1-47DF-9BB0-497C54404EB7}" presName="descendantText" presStyleLbl="alignAccFollowNode1" presStyleIdx="1" presStyleCnt="5">
        <dgm:presLayoutVars>
          <dgm:bulletEnabled val="1"/>
        </dgm:presLayoutVars>
      </dgm:prSet>
      <dgm:spPr/>
    </dgm:pt>
    <dgm:pt modelId="{7E54C4E0-B478-4323-A181-310D17B2EDE2}" type="pres">
      <dgm:prSet presAssocID="{39451986-19D4-4C28-B032-D5C68FBDB198}" presName="sp" presStyleCnt="0"/>
      <dgm:spPr/>
    </dgm:pt>
    <dgm:pt modelId="{ACACAD79-F38D-44E5-A6A4-F8DF7EEF2132}" type="pres">
      <dgm:prSet presAssocID="{E1C7EC65-CF92-447C-9B43-A29CA5D9B362}" presName="linNode" presStyleCnt="0"/>
      <dgm:spPr/>
    </dgm:pt>
    <dgm:pt modelId="{D58D3977-93FE-4023-997F-6FCB94B1DE24}" type="pres">
      <dgm:prSet presAssocID="{E1C7EC65-CF92-447C-9B43-A29CA5D9B362}" presName="parentText" presStyleLbl="node1" presStyleIdx="2" presStyleCnt="5" custScaleX="61177">
        <dgm:presLayoutVars>
          <dgm:chMax val="1"/>
          <dgm:bulletEnabled val="1"/>
        </dgm:presLayoutVars>
      </dgm:prSet>
      <dgm:spPr/>
    </dgm:pt>
    <dgm:pt modelId="{07997114-008E-4402-BD34-F6CC996ED9F4}" type="pres">
      <dgm:prSet presAssocID="{E1C7EC65-CF92-447C-9B43-A29CA5D9B362}" presName="descendantText" presStyleLbl="alignAccFollowNode1" presStyleIdx="2" presStyleCnt="5">
        <dgm:presLayoutVars>
          <dgm:bulletEnabled val="1"/>
        </dgm:presLayoutVars>
      </dgm:prSet>
      <dgm:spPr/>
    </dgm:pt>
    <dgm:pt modelId="{DD29B335-C400-4CC3-8850-5D30BFA03F42}" type="pres">
      <dgm:prSet presAssocID="{4C0AB2C9-B0F9-435A-8B37-95FD24172865}" presName="sp" presStyleCnt="0"/>
      <dgm:spPr/>
    </dgm:pt>
    <dgm:pt modelId="{1A4BB188-7FC4-4BED-8473-3E830CFF9BB1}" type="pres">
      <dgm:prSet presAssocID="{B6AAC5FF-6D25-4D74-AB05-59FB8FB227C4}" presName="linNode" presStyleCnt="0"/>
      <dgm:spPr/>
    </dgm:pt>
    <dgm:pt modelId="{F3305EB8-97C3-4B97-A48F-C86DF7D64F1B}" type="pres">
      <dgm:prSet presAssocID="{B6AAC5FF-6D25-4D74-AB05-59FB8FB227C4}" presName="parentText" presStyleLbl="node1" presStyleIdx="3" presStyleCnt="5" custScaleX="60120">
        <dgm:presLayoutVars>
          <dgm:chMax val="1"/>
          <dgm:bulletEnabled val="1"/>
        </dgm:presLayoutVars>
      </dgm:prSet>
      <dgm:spPr/>
    </dgm:pt>
    <dgm:pt modelId="{AB698653-A133-4A34-8E4F-4290FF64F103}" type="pres">
      <dgm:prSet presAssocID="{B6AAC5FF-6D25-4D74-AB05-59FB8FB227C4}" presName="descendantText" presStyleLbl="alignAccFollowNode1" presStyleIdx="3" presStyleCnt="5" custScaleX="99384">
        <dgm:presLayoutVars>
          <dgm:bulletEnabled val="1"/>
        </dgm:presLayoutVars>
      </dgm:prSet>
      <dgm:spPr/>
    </dgm:pt>
    <dgm:pt modelId="{DA8B3C6E-C4E3-4CA0-80DF-2998573631F0}" type="pres">
      <dgm:prSet presAssocID="{52D49CB3-54E4-4922-A715-B3A59B837C52}" presName="sp" presStyleCnt="0"/>
      <dgm:spPr/>
    </dgm:pt>
    <dgm:pt modelId="{74EE2D0E-3F41-491D-A2A5-9404EB4E53AC}" type="pres">
      <dgm:prSet presAssocID="{623FD3C8-F3E5-4832-B06D-7F57E9659BC6}" presName="linNode" presStyleCnt="0"/>
      <dgm:spPr/>
    </dgm:pt>
    <dgm:pt modelId="{090AF2FC-BD3B-41A7-8F68-DAB46660EFF1}" type="pres">
      <dgm:prSet presAssocID="{623FD3C8-F3E5-4832-B06D-7F57E9659BC6}" presName="parentText" presStyleLbl="node1" presStyleIdx="4" presStyleCnt="5" custScaleX="60356">
        <dgm:presLayoutVars>
          <dgm:chMax val="1"/>
          <dgm:bulletEnabled val="1"/>
        </dgm:presLayoutVars>
      </dgm:prSet>
      <dgm:spPr/>
    </dgm:pt>
    <dgm:pt modelId="{9CC89D05-9F93-49A6-B0D6-A75514660A24}" type="pres">
      <dgm:prSet presAssocID="{623FD3C8-F3E5-4832-B06D-7F57E9659BC6}" presName="descendantText" presStyleLbl="alignAccFollowNode1" presStyleIdx="4" presStyleCnt="5" custScaleX="100892">
        <dgm:presLayoutVars>
          <dgm:bulletEnabled val="1"/>
        </dgm:presLayoutVars>
      </dgm:prSet>
      <dgm:spPr/>
    </dgm:pt>
  </dgm:ptLst>
  <dgm:cxnLst>
    <dgm:cxn modelId="{47DB280B-79BD-4F9A-867E-2394531D3E6F}" type="presOf" srcId="{622CF2CB-7ABA-4AE0-814B-835EAC1AF907}" destId="{9CC89D05-9F93-49A6-B0D6-A75514660A24}" srcOrd="0" destOrd="1" presId="urn:microsoft.com/office/officeart/2005/8/layout/vList5"/>
    <dgm:cxn modelId="{62E20F11-BC49-4FAC-9B76-6AF1B404362F}" srcId="{B9D35160-A6FA-4B3B-9B40-3228F0B9A2D8}" destId="{0D47E278-E1B1-47DF-9BB0-497C54404EB7}" srcOrd="1" destOrd="0" parTransId="{3780D8D0-C982-4FD0-887C-A190CE1AF4DE}" sibTransId="{39451986-19D4-4C28-B032-D5C68FBDB198}"/>
    <dgm:cxn modelId="{FA7BA512-A315-47B4-AF05-F2BA2D23F012}" type="presOf" srcId="{5982D8AD-730C-424E-99D2-9FA25018E57F}" destId="{078DF141-A0F7-4A03-820C-438CA81248B1}" srcOrd="0" destOrd="0" presId="urn:microsoft.com/office/officeart/2005/8/layout/vList5"/>
    <dgm:cxn modelId="{E496AE16-BF84-48DE-8B8E-03476A898862}" srcId="{B9D35160-A6FA-4B3B-9B40-3228F0B9A2D8}" destId="{5982D8AD-730C-424E-99D2-9FA25018E57F}" srcOrd="0" destOrd="0" parTransId="{3756A403-8BAC-4EA0-B14E-DA65462C2BD9}" sibTransId="{DB162C39-9124-402B-A56E-5A5C67AE61BF}"/>
    <dgm:cxn modelId="{BD51C725-2806-4E9F-B512-55C86507A98E}" type="presOf" srcId="{F822D8B7-FC67-4085-B96E-403B28F6BD40}" destId="{4919EED4-C01B-45CF-B43B-755388A5BE61}" srcOrd="0" destOrd="1" presId="urn:microsoft.com/office/officeart/2005/8/layout/vList5"/>
    <dgm:cxn modelId="{8A872044-734D-4B83-B1BD-E7C5C2A488EF}" type="presOf" srcId="{E1C7EC65-CF92-447C-9B43-A29CA5D9B362}" destId="{D58D3977-93FE-4023-997F-6FCB94B1DE24}" srcOrd="0" destOrd="0" presId="urn:microsoft.com/office/officeart/2005/8/layout/vList5"/>
    <dgm:cxn modelId="{B7A7D85A-A2D6-4794-B9B4-EF802340E8CB}" type="presOf" srcId="{623FD3C8-F3E5-4832-B06D-7F57E9659BC6}" destId="{090AF2FC-BD3B-41A7-8F68-DAB46660EFF1}" srcOrd="0" destOrd="0" presId="urn:microsoft.com/office/officeart/2005/8/layout/vList5"/>
    <dgm:cxn modelId="{B55A545B-EC74-44E9-A9D6-6492BA49A5C0}" srcId="{623FD3C8-F3E5-4832-B06D-7F57E9659BC6}" destId="{EBDB20A1-B633-4B5C-AC65-29ED33FD0A85}" srcOrd="0" destOrd="0" parTransId="{0FCD7C08-FCD8-49FF-81D7-9C3EE39F0286}" sibTransId="{62071AE2-5099-423B-B2B2-7D7F25ECA604}"/>
    <dgm:cxn modelId="{0CB24A6E-8D52-4F9B-B8A8-0ECA04E8F103}" type="presOf" srcId="{B6AAC5FF-6D25-4D74-AB05-59FB8FB227C4}" destId="{F3305EB8-97C3-4B97-A48F-C86DF7D64F1B}" srcOrd="0" destOrd="0" presId="urn:microsoft.com/office/officeart/2005/8/layout/vList5"/>
    <dgm:cxn modelId="{41F72874-2523-4D2E-8453-B800860D2165}" srcId="{B9D35160-A6FA-4B3B-9B40-3228F0B9A2D8}" destId="{623FD3C8-F3E5-4832-B06D-7F57E9659BC6}" srcOrd="4" destOrd="0" parTransId="{B119D621-0452-4EE7-BD6B-24028D3C2111}" sibTransId="{CFBAD869-E822-498B-A763-B87AFE99712F}"/>
    <dgm:cxn modelId="{1BF93E7B-D2C9-4733-AF70-CB2C478CBCC8}" srcId="{623FD3C8-F3E5-4832-B06D-7F57E9659BC6}" destId="{622CF2CB-7ABA-4AE0-814B-835EAC1AF907}" srcOrd="1" destOrd="0" parTransId="{BA3CE146-E663-4EAB-B2F2-0505B06CBF36}" sibTransId="{389EFB69-13B1-4B6C-94A9-2D158B93D681}"/>
    <dgm:cxn modelId="{542ECC84-4976-40A4-87D9-9BAA0F3DA3DA}" srcId="{5982D8AD-730C-424E-99D2-9FA25018E57F}" destId="{AB30D3F6-AE37-487F-987C-B04A92003E98}" srcOrd="1" destOrd="0" parTransId="{C945AB29-605B-4423-916B-107A66101EC3}" sibTransId="{577902F0-FBAF-4946-A054-83FDAEEF8BF0}"/>
    <dgm:cxn modelId="{86D05096-2B3E-43F3-94FE-C307C7890453}" type="presOf" srcId="{0D47E278-E1B1-47DF-9BB0-497C54404EB7}" destId="{340E24D5-1246-462A-A4EF-88C7087E0AE2}" srcOrd="0" destOrd="0" presId="urn:microsoft.com/office/officeart/2005/8/layout/vList5"/>
    <dgm:cxn modelId="{D2973297-5A0A-488F-A655-E9A4A0F50146}" type="presOf" srcId="{84A49DDC-C8D3-4768-BA0F-8CA1EFD93AE6}" destId="{AB698653-A133-4A34-8E4F-4290FF64F103}" srcOrd="0" destOrd="0" presId="urn:microsoft.com/office/officeart/2005/8/layout/vList5"/>
    <dgm:cxn modelId="{7A804F98-9C01-4C33-8735-8EA56D755438}" srcId="{5982D8AD-730C-424E-99D2-9FA25018E57F}" destId="{A218C896-2CFD-4687-AFFC-DCFF32C25730}" srcOrd="0" destOrd="0" parTransId="{344BBFC8-C454-4BD1-8DFF-DCDE08C8A1A9}" sibTransId="{25449AAA-B936-40C3-ABB6-222D65F0D982}"/>
    <dgm:cxn modelId="{14C60D9E-7334-4EDB-A06E-FF5143047D4C}" type="presOf" srcId="{EBDB20A1-B633-4B5C-AC65-29ED33FD0A85}" destId="{9CC89D05-9F93-49A6-B0D6-A75514660A24}" srcOrd="0" destOrd="0" presId="urn:microsoft.com/office/officeart/2005/8/layout/vList5"/>
    <dgm:cxn modelId="{999D99A1-3920-4C43-B702-213AB597E498}" srcId="{B6AAC5FF-6D25-4D74-AB05-59FB8FB227C4}" destId="{28C60845-B0A7-48E9-A632-B2E5AF4F2F55}" srcOrd="1" destOrd="0" parTransId="{366C2ED2-13DE-4DF0-A22E-CADA18AB8C68}" sibTransId="{6FF4B7BE-C5B7-4256-8440-97EA194ED47E}"/>
    <dgm:cxn modelId="{2AA024A9-8F11-413B-8FBF-E8F085A76C85}" type="presOf" srcId="{C2721F46-6936-4228-815D-D3D70DE22CDC}" destId="{07997114-008E-4402-BD34-F6CC996ED9F4}" srcOrd="0" destOrd="0" presId="urn:microsoft.com/office/officeart/2005/8/layout/vList5"/>
    <dgm:cxn modelId="{C8FF44AF-2B6A-4067-B4DC-DE4F72301985}" type="presOf" srcId="{ED921E0D-C8AD-414B-82C2-62D50B18D859}" destId="{4919EED4-C01B-45CF-B43B-755388A5BE61}" srcOrd="0" destOrd="0" presId="urn:microsoft.com/office/officeart/2005/8/layout/vList5"/>
    <dgm:cxn modelId="{46D778B2-6025-47B5-BCCF-0B5FF0F171C5}" type="presOf" srcId="{A218C896-2CFD-4687-AFFC-DCFF32C25730}" destId="{3B274F2A-10CD-4FAE-9FB4-5A80D00A81FD}" srcOrd="0" destOrd="0" presId="urn:microsoft.com/office/officeart/2005/8/layout/vList5"/>
    <dgm:cxn modelId="{E293F6BC-4897-4F2F-95D4-DAC8900BF725}" type="presOf" srcId="{28C60845-B0A7-48E9-A632-B2E5AF4F2F55}" destId="{AB698653-A133-4A34-8E4F-4290FF64F103}" srcOrd="0" destOrd="1" presId="urn:microsoft.com/office/officeart/2005/8/layout/vList5"/>
    <dgm:cxn modelId="{5423A2C6-053E-482E-A06C-A924684221A3}" type="presOf" srcId="{AB30D3F6-AE37-487F-987C-B04A92003E98}" destId="{3B274F2A-10CD-4FAE-9FB4-5A80D00A81FD}" srcOrd="0" destOrd="1" presId="urn:microsoft.com/office/officeart/2005/8/layout/vList5"/>
    <dgm:cxn modelId="{9891BECB-4B95-4A67-8455-8BB8B7D5527C}" type="presOf" srcId="{B9D35160-A6FA-4B3B-9B40-3228F0B9A2D8}" destId="{A2A4D1CC-BBB4-47EC-AF8E-6FE3593BB964}" srcOrd="0" destOrd="0" presId="urn:microsoft.com/office/officeart/2005/8/layout/vList5"/>
    <dgm:cxn modelId="{6B2384CD-DB39-4539-9CA6-CB5975888829}" srcId="{B6AAC5FF-6D25-4D74-AB05-59FB8FB227C4}" destId="{84A49DDC-C8D3-4768-BA0F-8CA1EFD93AE6}" srcOrd="0" destOrd="0" parTransId="{40882AB9-E8A6-4552-8190-779D83DEDEEB}" sibTransId="{EF19CF37-A15C-47A7-BEB9-318783EDBFBB}"/>
    <dgm:cxn modelId="{B19968DC-B351-4245-AFBB-FD0BA5744016}" srcId="{0D47E278-E1B1-47DF-9BB0-497C54404EB7}" destId="{F822D8B7-FC67-4085-B96E-403B28F6BD40}" srcOrd="1" destOrd="0" parTransId="{F4D9721A-BE81-41C2-AF85-EADEBF0EE1D1}" sibTransId="{7D20C17E-9FC1-4B01-9755-FCF9142FB617}"/>
    <dgm:cxn modelId="{4BEE51E6-9C25-4490-AAAC-79D47A2E88D8}" srcId="{B9D35160-A6FA-4B3B-9B40-3228F0B9A2D8}" destId="{B6AAC5FF-6D25-4D74-AB05-59FB8FB227C4}" srcOrd="3" destOrd="0" parTransId="{C90A5300-418E-4A93-877F-EFAE22BE4F2C}" sibTransId="{52D49CB3-54E4-4922-A715-B3A59B837C52}"/>
    <dgm:cxn modelId="{7B9177F0-D90D-4DF9-A16E-482360FC7B61}" srcId="{B9D35160-A6FA-4B3B-9B40-3228F0B9A2D8}" destId="{E1C7EC65-CF92-447C-9B43-A29CA5D9B362}" srcOrd="2" destOrd="0" parTransId="{6CB264A5-CC16-43F5-A6EC-FCA9C46FE483}" sibTransId="{4C0AB2C9-B0F9-435A-8B37-95FD24172865}"/>
    <dgm:cxn modelId="{03FA59FA-A71B-4253-BCAB-8B5617B7BCD7}" srcId="{E1C7EC65-CF92-447C-9B43-A29CA5D9B362}" destId="{C2721F46-6936-4228-815D-D3D70DE22CDC}" srcOrd="0" destOrd="0" parTransId="{3B6DB613-99D7-4064-813B-FC2A995FFE99}" sibTransId="{983958E2-F7E7-4459-979C-88FE66F63A32}"/>
    <dgm:cxn modelId="{085B99FD-9F23-40F8-9D2B-6DB6145C2F90}" srcId="{0D47E278-E1B1-47DF-9BB0-497C54404EB7}" destId="{ED921E0D-C8AD-414B-82C2-62D50B18D859}" srcOrd="0" destOrd="0" parTransId="{D2481206-4852-48B3-B5B0-03222C5D89FD}" sibTransId="{801A5B6F-FDE3-4633-88DF-BA3009CAD48A}"/>
    <dgm:cxn modelId="{FF588730-9A5D-467C-B3E8-6D28EE12BF3C}" type="presParOf" srcId="{A2A4D1CC-BBB4-47EC-AF8E-6FE3593BB964}" destId="{21B510D8-B408-4D54-8412-5236AD9F9B23}" srcOrd="0" destOrd="0" presId="urn:microsoft.com/office/officeart/2005/8/layout/vList5"/>
    <dgm:cxn modelId="{51DB2F11-36F4-4052-A1DC-4FBB5D6B8134}" type="presParOf" srcId="{21B510D8-B408-4D54-8412-5236AD9F9B23}" destId="{078DF141-A0F7-4A03-820C-438CA81248B1}" srcOrd="0" destOrd="0" presId="urn:microsoft.com/office/officeart/2005/8/layout/vList5"/>
    <dgm:cxn modelId="{72125A64-A6C2-4775-9BC8-7A36465DCCB3}" type="presParOf" srcId="{21B510D8-B408-4D54-8412-5236AD9F9B23}" destId="{3B274F2A-10CD-4FAE-9FB4-5A80D00A81FD}" srcOrd="1" destOrd="0" presId="urn:microsoft.com/office/officeart/2005/8/layout/vList5"/>
    <dgm:cxn modelId="{4AC38593-A08B-4C23-A11D-DE50495AF513}" type="presParOf" srcId="{A2A4D1CC-BBB4-47EC-AF8E-6FE3593BB964}" destId="{C7104BFD-121A-4B01-80AF-1EC7A7952F84}" srcOrd="1" destOrd="0" presId="urn:microsoft.com/office/officeart/2005/8/layout/vList5"/>
    <dgm:cxn modelId="{2E9D853A-2990-473C-8B34-28F5B5DFE343}" type="presParOf" srcId="{A2A4D1CC-BBB4-47EC-AF8E-6FE3593BB964}" destId="{DF01DC8C-72C4-445C-87C4-B4EE661FD386}" srcOrd="2" destOrd="0" presId="urn:microsoft.com/office/officeart/2005/8/layout/vList5"/>
    <dgm:cxn modelId="{55F9EE22-9184-4FAA-9542-8E474FD938A3}" type="presParOf" srcId="{DF01DC8C-72C4-445C-87C4-B4EE661FD386}" destId="{340E24D5-1246-462A-A4EF-88C7087E0AE2}" srcOrd="0" destOrd="0" presId="urn:microsoft.com/office/officeart/2005/8/layout/vList5"/>
    <dgm:cxn modelId="{42D6E09A-62DB-47DF-ADC7-B4E652A48911}" type="presParOf" srcId="{DF01DC8C-72C4-445C-87C4-B4EE661FD386}" destId="{4919EED4-C01B-45CF-B43B-755388A5BE61}" srcOrd="1" destOrd="0" presId="urn:microsoft.com/office/officeart/2005/8/layout/vList5"/>
    <dgm:cxn modelId="{0BACE3A5-A404-412F-BC8C-4BCC9DE81F51}" type="presParOf" srcId="{A2A4D1CC-BBB4-47EC-AF8E-6FE3593BB964}" destId="{7E54C4E0-B478-4323-A181-310D17B2EDE2}" srcOrd="3" destOrd="0" presId="urn:microsoft.com/office/officeart/2005/8/layout/vList5"/>
    <dgm:cxn modelId="{07C70CA2-87FE-4FE0-B647-A486A13D6310}" type="presParOf" srcId="{A2A4D1CC-BBB4-47EC-AF8E-6FE3593BB964}" destId="{ACACAD79-F38D-44E5-A6A4-F8DF7EEF2132}" srcOrd="4" destOrd="0" presId="urn:microsoft.com/office/officeart/2005/8/layout/vList5"/>
    <dgm:cxn modelId="{5CB1AF5F-E834-46A7-A250-E077D115421B}" type="presParOf" srcId="{ACACAD79-F38D-44E5-A6A4-F8DF7EEF2132}" destId="{D58D3977-93FE-4023-997F-6FCB94B1DE24}" srcOrd="0" destOrd="0" presId="urn:microsoft.com/office/officeart/2005/8/layout/vList5"/>
    <dgm:cxn modelId="{43CA1AF1-6960-49BF-A218-4EED15226523}" type="presParOf" srcId="{ACACAD79-F38D-44E5-A6A4-F8DF7EEF2132}" destId="{07997114-008E-4402-BD34-F6CC996ED9F4}" srcOrd="1" destOrd="0" presId="urn:microsoft.com/office/officeart/2005/8/layout/vList5"/>
    <dgm:cxn modelId="{428A9182-8C9D-473D-957F-C08A330746EC}" type="presParOf" srcId="{A2A4D1CC-BBB4-47EC-AF8E-6FE3593BB964}" destId="{DD29B335-C400-4CC3-8850-5D30BFA03F42}" srcOrd="5" destOrd="0" presId="urn:microsoft.com/office/officeart/2005/8/layout/vList5"/>
    <dgm:cxn modelId="{59C597B5-635E-494E-B975-41379B644CC1}" type="presParOf" srcId="{A2A4D1CC-BBB4-47EC-AF8E-6FE3593BB964}" destId="{1A4BB188-7FC4-4BED-8473-3E830CFF9BB1}" srcOrd="6" destOrd="0" presId="urn:microsoft.com/office/officeart/2005/8/layout/vList5"/>
    <dgm:cxn modelId="{57468943-FC13-4ADB-B249-6856965990EB}" type="presParOf" srcId="{1A4BB188-7FC4-4BED-8473-3E830CFF9BB1}" destId="{F3305EB8-97C3-4B97-A48F-C86DF7D64F1B}" srcOrd="0" destOrd="0" presId="urn:microsoft.com/office/officeart/2005/8/layout/vList5"/>
    <dgm:cxn modelId="{FF7F478C-DFCB-400C-9C8F-CCADBE43B250}" type="presParOf" srcId="{1A4BB188-7FC4-4BED-8473-3E830CFF9BB1}" destId="{AB698653-A133-4A34-8E4F-4290FF64F103}" srcOrd="1" destOrd="0" presId="urn:microsoft.com/office/officeart/2005/8/layout/vList5"/>
    <dgm:cxn modelId="{F2F739A4-03EE-4F30-A5B3-BD94DEE64084}" type="presParOf" srcId="{A2A4D1CC-BBB4-47EC-AF8E-6FE3593BB964}" destId="{DA8B3C6E-C4E3-4CA0-80DF-2998573631F0}" srcOrd="7" destOrd="0" presId="urn:microsoft.com/office/officeart/2005/8/layout/vList5"/>
    <dgm:cxn modelId="{AEE87F53-1987-4D1F-924C-43AD1F2E59E1}" type="presParOf" srcId="{A2A4D1CC-BBB4-47EC-AF8E-6FE3593BB964}" destId="{74EE2D0E-3F41-491D-A2A5-9404EB4E53AC}" srcOrd="8" destOrd="0" presId="urn:microsoft.com/office/officeart/2005/8/layout/vList5"/>
    <dgm:cxn modelId="{559A4188-AC10-4932-9D96-7DEBF9647923}" type="presParOf" srcId="{74EE2D0E-3F41-491D-A2A5-9404EB4E53AC}" destId="{090AF2FC-BD3B-41A7-8F68-DAB46660EFF1}" srcOrd="0" destOrd="0" presId="urn:microsoft.com/office/officeart/2005/8/layout/vList5"/>
    <dgm:cxn modelId="{E4440682-E81B-4C97-911C-60F8C21A2191}" type="presParOf" srcId="{74EE2D0E-3F41-491D-A2A5-9404EB4E53AC}" destId="{9CC89D05-9F93-49A6-B0D6-A75514660A2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D4C927-043E-41D5-9F4C-4D878315FB0B}" type="doc">
      <dgm:prSet loTypeId="urn:microsoft.com/office/officeart/2005/8/layout/hProcess9" loCatId="process" qsTypeId="urn:microsoft.com/office/officeart/2005/8/quickstyle/simple1" qsCatId="simple" csTypeId="urn:microsoft.com/office/officeart/2005/8/colors/accent1_2" csCatId="accent1" phldr="1"/>
      <dgm:spPr/>
    </dgm:pt>
    <dgm:pt modelId="{892584B4-4E03-4EE5-931A-0CE26D11BBD5}">
      <dgm:prSet phldrT="[Text]" custT="1"/>
      <dgm:spPr>
        <a:solidFill>
          <a:srgbClr val="00A091"/>
        </a:solidFill>
      </dgm:spPr>
      <dgm:t>
        <a:bodyPr/>
        <a:lstStyle/>
        <a:p>
          <a:r>
            <a:rPr lang="en-US" sz="1800" dirty="0"/>
            <a:t>Publication of the Biogenic CO2 White Paper (end of June 2022)</a:t>
          </a:r>
          <a:endParaRPr lang="en-GB" sz="1800" dirty="0"/>
        </a:p>
      </dgm:t>
    </dgm:pt>
    <dgm:pt modelId="{E8A3B423-A537-49F6-95DA-99B51892849E}" type="parTrans" cxnId="{56103800-597E-442E-9BF1-25C6CA573AAC}">
      <dgm:prSet/>
      <dgm:spPr/>
      <dgm:t>
        <a:bodyPr/>
        <a:lstStyle/>
        <a:p>
          <a:endParaRPr lang="en-GB"/>
        </a:p>
      </dgm:t>
    </dgm:pt>
    <dgm:pt modelId="{73CFBC76-FFE3-4C81-9989-333CBCF9FE41}" type="sibTrans" cxnId="{56103800-597E-442E-9BF1-25C6CA573AAC}">
      <dgm:prSet/>
      <dgm:spPr/>
      <dgm:t>
        <a:bodyPr/>
        <a:lstStyle/>
        <a:p>
          <a:endParaRPr lang="en-GB"/>
        </a:p>
      </dgm:t>
    </dgm:pt>
    <dgm:pt modelId="{EF089FF6-7984-4C70-9297-C575CCED8B24}">
      <dgm:prSet phldrT="[Text]" custT="1"/>
      <dgm:spPr>
        <a:solidFill>
          <a:srgbClr val="53B568"/>
        </a:solidFill>
      </dgm:spPr>
      <dgm:t>
        <a:bodyPr/>
        <a:lstStyle/>
        <a:p>
          <a:r>
            <a:rPr lang="en-US" sz="1800" dirty="0"/>
            <a:t>Advocacy effort on the legislative framework </a:t>
          </a:r>
          <a:endParaRPr lang="en-GB" sz="1800" dirty="0"/>
        </a:p>
      </dgm:t>
    </dgm:pt>
    <dgm:pt modelId="{DD603CAE-D16A-4B1E-A2E0-4A921EAB3C77}" type="parTrans" cxnId="{F72A6FC9-8581-40EC-8E2E-66342D7266D0}">
      <dgm:prSet/>
      <dgm:spPr/>
      <dgm:t>
        <a:bodyPr/>
        <a:lstStyle/>
        <a:p>
          <a:endParaRPr lang="en-GB"/>
        </a:p>
      </dgm:t>
    </dgm:pt>
    <dgm:pt modelId="{FF2BB391-3953-4F8C-92DB-995A18BCA753}" type="sibTrans" cxnId="{F72A6FC9-8581-40EC-8E2E-66342D7266D0}">
      <dgm:prSet/>
      <dgm:spPr/>
      <dgm:t>
        <a:bodyPr/>
        <a:lstStyle/>
        <a:p>
          <a:endParaRPr lang="en-GB"/>
        </a:p>
      </dgm:t>
    </dgm:pt>
    <dgm:pt modelId="{BFBDA536-DB5E-407D-8003-434D4E961092}">
      <dgm:prSet phldrT="[Text]" custT="1"/>
      <dgm:spPr>
        <a:solidFill>
          <a:srgbClr val="BCD136"/>
        </a:solidFill>
      </dgm:spPr>
      <dgm:t>
        <a:bodyPr/>
        <a:lstStyle/>
        <a:p>
          <a:r>
            <a:rPr lang="en-US" sz="1800" dirty="0"/>
            <a:t>Identifying the best business models</a:t>
          </a:r>
          <a:endParaRPr lang="en-GB" sz="1800" dirty="0"/>
        </a:p>
      </dgm:t>
    </dgm:pt>
    <dgm:pt modelId="{98FAC607-401A-4BB1-8EDB-925160E522EB}" type="parTrans" cxnId="{155B1DC0-AD35-4ACE-81AD-34FBC6BFBB92}">
      <dgm:prSet/>
      <dgm:spPr/>
      <dgm:t>
        <a:bodyPr/>
        <a:lstStyle/>
        <a:p>
          <a:endParaRPr lang="en-GB"/>
        </a:p>
      </dgm:t>
    </dgm:pt>
    <dgm:pt modelId="{CD424089-2907-4808-A3B6-A191E453F1F7}" type="sibTrans" cxnId="{155B1DC0-AD35-4ACE-81AD-34FBC6BFBB92}">
      <dgm:prSet/>
      <dgm:spPr/>
      <dgm:t>
        <a:bodyPr/>
        <a:lstStyle/>
        <a:p>
          <a:endParaRPr lang="en-GB"/>
        </a:p>
      </dgm:t>
    </dgm:pt>
    <dgm:pt modelId="{BC8F80C2-9400-4549-9F44-9F5781AD248D}">
      <dgm:prSet phldrT="[Text]" custT="1"/>
      <dgm:spPr>
        <a:solidFill>
          <a:srgbClr val="F8BA43"/>
        </a:solidFill>
      </dgm:spPr>
      <dgm:t>
        <a:bodyPr/>
        <a:lstStyle/>
        <a:p>
          <a:r>
            <a:rPr lang="en-US" sz="1800" dirty="0"/>
            <a:t>Raising awareness among industrial end-users</a:t>
          </a:r>
          <a:endParaRPr lang="en-GB" sz="1800" dirty="0"/>
        </a:p>
      </dgm:t>
    </dgm:pt>
    <dgm:pt modelId="{BFA31514-8609-46F0-99D6-30B16B792B72}" type="parTrans" cxnId="{A38B5C2B-8D66-479D-9B4D-3428FD4AC813}">
      <dgm:prSet/>
      <dgm:spPr/>
      <dgm:t>
        <a:bodyPr/>
        <a:lstStyle/>
        <a:p>
          <a:endParaRPr lang="en-GB"/>
        </a:p>
      </dgm:t>
    </dgm:pt>
    <dgm:pt modelId="{65F90A38-0F86-4D4D-935C-2852F42898E7}" type="sibTrans" cxnId="{A38B5C2B-8D66-479D-9B4D-3428FD4AC813}">
      <dgm:prSet/>
      <dgm:spPr/>
      <dgm:t>
        <a:bodyPr/>
        <a:lstStyle/>
        <a:p>
          <a:endParaRPr lang="en-GB"/>
        </a:p>
      </dgm:t>
    </dgm:pt>
    <dgm:pt modelId="{BB00C725-5FC6-40EC-8D77-F3D4656FD0A3}" type="pres">
      <dgm:prSet presAssocID="{C3D4C927-043E-41D5-9F4C-4D878315FB0B}" presName="CompostProcess" presStyleCnt="0">
        <dgm:presLayoutVars>
          <dgm:dir/>
          <dgm:resizeHandles val="exact"/>
        </dgm:presLayoutVars>
      </dgm:prSet>
      <dgm:spPr/>
    </dgm:pt>
    <dgm:pt modelId="{2FCCF7A4-36FE-48CC-98A7-E174AB094730}" type="pres">
      <dgm:prSet presAssocID="{C3D4C927-043E-41D5-9F4C-4D878315FB0B}" presName="arrow" presStyleLbl="bgShp" presStyleIdx="0" presStyleCnt="1" custScaleX="117647"/>
      <dgm:spPr>
        <a:solidFill>
          <a:schemeClr val="bg2"/>
        </a:solidFill>
      </dgm:spPr>
    </dgm:pt>
    <dgm:pt modelId="{6EF365AE-B540-47BB-9351-92264A82FDBC}" type="pres">
      <dgm:prSet presAssocID="{C3D4C927-043E-41D5-9F4C-4D878315FB0B}" presName="linearProcess" presStyleCnt="0"/>
      <dgm:spPr/>
    </dgm:pt>
    <dgm:pt modelId="{EB85D747-1ACF-4109-9E98-4ED3326F275B}" type="pres">
      <dgm:prSet presAssocID="{892584B4-4E03-4EE5-931A-0CE26D11BBD5}" presName="textNode" presStyleLbl="node1" presStyleIdx="0" presStyleCnt="4">
        <dgm:presLayoutVars>
          <dgm:bulletEnabled val="1"/>
        </dgm:presLayoutVars>
      </dgm:prSet>
      <dgm:spPr/>
    </dgm:pt>
    <dgm:pt modelId="{073D22AA-EB3D-4B14-BED3-E06F3692F886}" type="pres">
      <dgm:prSet presAssocID="{73CFBC76-FFE3-4C81-9989-333CBCF9FE41}" presName="sibTrans" presStyleCnt="0"/>
      <dgm:spPr/>
    </dgm:pt>
    <dgm:pt modelId="{76C4BBE1-2536-4EE0-B51A-71A1D194DDE5}" type="pres">
      <dgm:prSet presAssocID="{EF089FF6-7984-4C70-9297-C575CCED8B24}" presName="textNode" presStyleLbl="node1" presStyleIdx="1" presStyleCnt="4">
        <dgm:presLayoutVars>
          <dgm:bulletEnabled val="1"/>
        </dgm:presLayoutVars>
      </dgm:prSet>
      <dgm:spPr/>
    </dgm:pt>
    <dgm:pt modelId="{380E8057-E285-466B-B8EA-40F915AF909B}" type="pres">
      <dgm:prSet presAssocID="{FF2BB391-3953-4F8C-92DB-995A18BCA753}" presName="sibTrans" presStyleCnt="0"/>
      <dgm:spPr/>
    </dgm:pt>
    <dgm:pt modelId="{44E93A53-1316-4548-9C0E-809EB4BDDDAA}" type="pres">
      <dgm:prSet presAssocID="{BFBDA536-DB5E-407D-8003-434D4E961092}" presName="textNode" presStyleLbl="node1" presStyleIdx="2" presStyleCnt="4">
        <dgm:presLayoutVars>
          <dgm:bulletEnabled val="1"/>
        </dgm:presLayoutVars>
      </dgm:prSet>
      <dgm:spPr/>
    </dgm:pt>
    <dgm:pt modelId="{44BB720C-3C4C-40A7-970A-C31C1586BC03}" type="pres">
      <dgm:prSet presAssocID="{CD424089-2907-4808-A3B6-A191E453F1F7}" presName="sibTrans" presStyleCnt="0"/>
      <dgm:spPr/>
    </dgm:pt>
    <dgm:pt modelId="{74036680-5F92-4D01-B6D9-BDA381880A04}" type="pres">
      <dgm:prSet presAssocID="{BC8F80C2-9400-4549-9F44-9F5781AD248D}" presName="textNode" presStyleLbl="node1" presStyleIdx="3" presStyleCnt="4">
        <dgm:presLayoutVars>
          <dgm:bulletEnabled val="1"/>
        </dgm:presLayoutVars>
      </dgm:prSet>
      <dgm:spPr/>
    </dgm:pt>
  </dgm:ptLst>
  <dgm:cxnLst>
    <dgm:cxn modelId="{56103800-597E-442E-9BF1-25C6CA573AAC}" srcId="{C3D4C927-043E-41D5-9F4C-4D878315FB0B}" destId="{892584B4-4E03-4EE5-931A-0CE26D11BBD5}" srcOrd="0" destOrd="0" parTransId="{E8A3B423-A537-49F6-95DA-99B51892849E}" sibTransId="{73CFBC76-FFE3-4C81-9989-333CBCF9FE41}"/>
    <dgm:cxn modelId="{A38B5C2B-8D66-479D-9B4D-3428FD4AC813}" srcId="{C3D4C927-043E-41D5-9F4C-4D878315FB0B}" destId="{BC8F80C2-9400-4549-9F44-9F5781AD248D}" srcOrd="3" destOrd="0" parTransId="{BFA31514-8609-46F0-99D6-30B16B792B72}" sibTransId="{65F90A38-0F86-4D4D-935C-2852F42898E7}"/>
    <dgm:cxn modelId="{58EFE63B-B130-4B3F-A213-60CE39FDD260}" type="presOf" srcId="{BFBDA536-DB5E-407D-8003-434D4E961092}" destId="{44E93A53-1316-4548-9C0E-809EB4BDDDAA}" srcOrd="0" destOrd="0" presId="urn:microsoft.com/office/officeart/2005/8/layout/hProcess9"/>
    <dgm:cxn modelId="{AB59CE82-1A92-4C55-9880-9B0F44C34BCB}" type="presOf" srcId="{EF089FF6-7984-4C70-9297-C575CCED8B24}" destId="{76C4BBE1-2536-4EE0-B51A-71A1D194DDE5}" srcOrd="0" destOrd="0" presId="urn:microsoft.com/office/officeart/2005/8/layout/hProcess9"/>
    <dgm:cxn modelId="{B9B26C8D-10ED-425E-8194-5E55B3CDED12}" type="presOf" srcId="{892584B4-4E03-4EE5-931A-0CE26D11BBD5}" destId="{EB85D747-1ACF-4109-9E98-4ED3326F275B}" srcOrd="0" destOrd="0" presId="urn:microsoft.com/office/officeart/2005/8/layout/hProcess9"/>
    <dgm:cxn modelId="{2176A591-051C-424B-B667-3E06EC431941}" type="presOf" srcId="{BC8F80C2-9400-4549-9F44-9F5781AD248D}" destId="{74036680-5F92-4D01-B6D9-BDA381880A04}" srcOrd="0" destOrd="0" presId="urn:microsoft.com/office/officeart/2005/8/layout/hProcess9"/>
    <dgm:cxn modelId="{155B1DC0-AD35-4ACE-81AD-34FBC6BFBB92}" srcId="{C3D4C927-043E-41D5-9F4C-4D878315FB0B}" destId="{BFBDA536-DB5E-407D-8003-434D4E961092}" srcOrd="2" destOrd="0" parTransId="{98FAC607-401A-4BB1-8EDB-925160E522EB}" sibTransId="{CD424089-2907-4808-A3B6-A191E453F1F7}"/>
    <dgm:cxn modelId="{F72A6FC9-8581-40EC-8E2E-66342D7266D0}" srcId="{C3D4C927-043E-41D5-9F4C-4D878315FB0B}" destId="{EF089FF6-7984-4C70-9297-C575CCED8B24}" srcOrd="1" destOrd="0" parTransId="{DD603CAE-D16A-4B1E-A2E0-4A921EAB3C77}" sibTransId="{FF2BB391-3953-4F8C-92DB-995A18BCA753}"/>
    <dgm:cxn modelId="{879526FF-947A-4C34-A1EB-A33DC4BFE690}" type="presOf" srcId="{C3D4C927-043E-41D5-9F4C-4D878315FB0B}" destId="{BB00C725-5FC6-40EC-8D77-F3D4656FD0A3}" srcOrd="0" destOrd="0" presId="urn:microsoft.com/office/officeart/2005/8/layout/hProcess9"/>
    <dgm:cxn modelId="{EBD62E1B-4032-4469-8119-35322E9B33B4}" type="presParOf" srcId="{BB00C725-5FC6-40EC-8D77-F3D4656FD0A3}" destId="{2FCCF7A4-36FE-48CC-98A7-E174AB094730}" srcOrd="0" destOrd="0" presId="urn:microsoft.com/office/officeart/2005/8/layout/hProcess9"/>
    <dgm:cxn modelId="{1C35EA65-1F35-47D8-A46B-F35C56FF5DC4}" type="presParOf" srcId="{BB00C725-5FC6-40EC-8D77-F3D4656FD0A3}" destId="{6EF365AE-B540-47BB-9351-92264A82FDBC}" srcOrd="1" destOrd="0" presId="urn:microsoft.com/office/officeart/2005/8/layout/hProcess9"/>
    <dgm:cxn modelId="{FA172DE2-5639-4F5B-BF41-EC15EEDA790B}" type="presParOf" srcId="{6EF365AE-B540-47BB-9351-92264A82FDBC}" destId="{EB85D747-1ACF-4109-9E98-4ED3326F275B}" srcOrd="0" destOrd="0" presId="urn:microsoft.com/office/officeart/2005/8/layout/hProcess9"/>
    <dgm:cxn modelId="{7467FB02-68DB-4E41-A1B4-CF46A24B2B79}" type="presParOf" srcId="{6EF365AE-B540-47BB-9351-92264A82FDBC}" destId="{073D22AA-EB3D-4B14-BED3-E06F3692F886}" srcOrd="1" destOrd="0" presId="urn:microsoft.com/office/officeart/2005/8/layout/hProcess9"/>
    <dgm:cxn modelId="{0FDC9C25-229F-4ECF-BE47-216B9664CF29}" type="presParOf" srcId="{6EF365AE-B540-47BB-9351-92264A82FDBC}" destId="{76C4BBE1-2536-4EE0-B51A-71A1D194DDE5}" srcOrd="2" destOrd="0" presId="urn:microsoft.com/office/officeart/2005/8/layout/hProcess9"/>
    <dgm:cxn modelId="{D8F3CB1A-AB8C-4038-9943-5E818D459E11}" type="presParOf" srcId="{6EF365AE-B540-47BB-9351-92264A82FDBC}" destId="{380E8057-E285-466B-B8EA-40F915AF909B}" srcOrd="3" destOrd="0" presId="urn:microsoft.com/office/officeart/2005/8/layout/hProcess9"/>
    <dgm:cxn modelId="{ED72EC40-9152-48D6-A0EB-E6059C68E632}" type="presParOf" srcId="{6EF365AE-B540-47BB-9351-92264A82FDBC}" destId="{44E93A53-1316-4548-9C0E-809EB4BDDDAA}" srcOrd="4" destOrd="0" presId="urn:microsoft.com/office/officeart/2005/8/layout/hProcess9"/>
    <dgm:cxn modelId="{507C6CCD-9CD2-4CB8-BC5C-BD4F3BECCA4F}" type="presParOf" srcId="{6EF365AE-B540-47BB-9351-92264A82FDBC}" destId="{44BB720C-3C4C-40A7-970A-C31C1586BC03}" srcOrd="5" destOrd="0" presId="urn:microsoft.com/office/officeart/2005/8/layout/hProcess9"/>
    <dgm:cxn modelId="{4CB46067-8D15-424A-805E-55A5E8B7D8A4}" type="presParOf" srcId="{6EF365AE-B540-47BB-9351-92264A82FDBC}" destId="{74036680-5F92-4D01-B6D9-BDA381880A04}" srcOrd="6"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63AD-4B3B-470D-ACE9-7BEDC748D545}">
      <dsp:nvSpPr>
        <dsp:cNvPr id="0" name=""/>
        <dsp:cNvSpPr/>
      </dsp:nvSpPr>
      <dsp:spPr>
        <a:xfrm>
          <a:off x="4995" y="0"/>
          <a:ext cx="2020149" cy="2821519"/>
        </a:xfrm>
        <a:prstGeom prst="roundRect">
          <a:avLst>
            <a:gd name="adj" fmla="val 10000"/>
          </a:avLst>
        </a:prstGeom>
        <a:solidFill>
          <a:srgbClr val="00A0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Climate change mitigation</a:t>
          </a:r>
          <a:endParaRPr lang="en-US" sz="1800"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 Enhancing the climate benefits of biomethane production with substitution of fossil CO2 by biogenic CO2</a:t>
          </a:r>
          <a:endParaRPr lang="en-GB" sz="1600" kern="1200" dirty="0">
            <a:latin typeface="Calibri" panose="020F0502020204030204" pitchFamily="34" charset="0"/>
            <a:cs typeface="Calibri" panose="020F0502020204030204" pitchFamily="34" charset="0"/>
          </a:endParaRPr>
        </a:p>
      </dsp:txBody>
      <dsp:txXfrm>
        <a:off x="64163" y="59168"/>
        <a:ext cx="1901813" cy="2703183"/>
      </dsp:txXfrm>
    </dsp:sp>
    <dsp:sp modelId="{BF922111-88FA-4610-A60C-039BABBD3EEE}">
      <dsp:nvSpPr>
        <dsp:cNvPr id="0" name=""/>
        <dsp:cNvSpPr/>
      </dsp:nvSpPr>
      <dsp:spPr>
        <a:xfrm>
          <a:off x="2364530" y="0"/>
          <a:ext cx="2020149" cy="2821519"/>
        </a:xfrm>
        <a:prstGeom prst="roundRect">
          <a:avLst>
            <a:gd name="adj" fmla="val 10000"/>
          </a:avLst>
        </a:prstGeom>
        <a:solidFill>
          <a:srgbClr val="53B5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Circular economy (resource-efficiency)</a:t>
          </a:r>
        </a:p>
        <a:p>
          <a:pPr marL="0" lvl="0" indent="0" algn="ctr" defTabSz="8001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Recycling CO2 with local value chains</a:t>
          </a:r>
          <a:endParaRPr lang="en-GB" sz="1600" kern="1200" dirty="0">
            <a:latin typeface="Calibri" panose="020F0502020204030204" pitchFamily="34" charset="0"/>
            <a:cs typeface="Calibri" panose="020F0502020204030204" pitchFamily="34" charset="0"/>
          </a:endParaRPr>
        </a:p>
      </dsp:txBody>
      <dsp:txXfrm>
        <a:off x="2423698" y="59168"/>
        <a:ext cx="1901813" cy="2703183"/>
      </dsp:txXfrm>
    </dsp:sp>
    <dsp:sp modelId="{35C797AD-EDE2-448B-9344-99787F463D8C}">
      <dsp:nvSpPr>
        <dsp:cNvPr id="0" name=""/>
        <dsp:cNvSpPr/>
      </dsp:nvSpPr>
      <dsp:spPr>
        <a:xfrm>
          <a:off x="4724065" y="0"/>
          <a:ext cx="2020149" cy="2821519"/>
        </a:xfrm>
        <a:prstGeom prst="roundRect">
          <a:avLst>
            <a:gd name="adj" fmla="val 10000"/>
          </a:avLst>
        </a:prstGeom>
        <a:solidFill>
          <a:srgbClr val="F8BA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Bioeconomy</a:t>
          </a:r>
        </a:p>
        <a:p>
          <a:pPr marL="0" lvl="0" indent="0" algn="ctr" defTabSz="8001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Sustainable provision of carbon </a:t>
          </a:r>
          <a:r>
            <a:rPr lang="en-US" sz="1600" u="none" kern="1200" dirty="0">
              <a:latin typeface="Calibri" panose="020F0502020204030204" pitchFamily="34" charset="0"/>
              <a:cs typeface="Calibri" panose="020F0502020204030204" pitchFamily="34" charset="0"/>
            </a:rPr>
            <a:t>for food and feed, energy and materials</a:t>
          </a:r>
          <a:endParaRPr lang="en-GB" sz="1600" u="none" kern="1200" dirty="0">
            <a:latin typeface="Calibri" panose="020F0502020204030204" pitchFamily="34" charset="0"/>
            <a:cs typeface="Calibri" panose="020F0502020204030204" pitchFamily="34" charset="0"/>
          </a:endParaRPr>
        </a:p>
      </dsp:txBody>
      <dsp:txXfrm>
        <a:off x="4783233" y="59168"/>
        <a:ext cx="1901813" cy="2703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74F2A-10CD-4FAE-9FB4-5A80D00A81FD}">
      <dsp:nvSpPr>
        <dsp:cNvPr id="0" name=""/>
        <dsp:cNvSpPr/>
      </dsp:nvSpPr>
      <dsp:spPr>
        <a:xfrm rot="5400000">
          <a:off x="6085763" y="-2968227"/>
          <a:ext cx="969961" cy="6907382"/>
        </a:xfrm>
        <a:prstGeom prst="round2SameRect">
          <a:avLst/>
        </a:prstGeom>
        <a:solidFill>
          <a:srgbClr val="00A091">
            <a:alpha val="45098"/>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Converting H2 into synthetic methane to transport in existing networks without retrofitting anything</a:t>
          </a:r>
          <a:endParaRPr lang="en-GB" sz="1400" kern="1200" dirty="0"/>
        </a:p>
        <a:p>
          <a:pPr marL="114300" lvl="1" indent="-114300" algn="l" defTabSz="622300">
            <a:lnSpc>
              <a:spcPct val="90000"/>
            </a:lnSpc>
            <a:spcBef>
              <a:spcPct val="0"/>
            </a:spcBef>
            <a:spcAft>
              <a:spcPct val="15000"/>
            </a:spcAft>
            <a:buChar char="•"/>
          </a:pPr>
          <a:r>
            <a:rPr lang="en-US" sz="1400" kern="1200" dirty="0"/>
            <a:t>Power-to-Gas technology </a:t>
          </a:r>
          <a:r>
            <a:rPr lang="en-US" sz="1400" kern="1200" dirty="0" err="1"/>
            <a:t>optimises</a:t>
          </a:r>
          <a:r>
            <a:rPr lang="en-US" sz="1400" kern="1200" dirty="0"/>
            <a:t> the integration of renewable electricity into the overall energy system</a:t>
          </a:r>
          <a:endParaRPr lang="en-GB" sz="1400" kern="1200" dirty="0"/>
        </a:p>
      </dsp:txBody>
      <dsp:txXfrm rot="-5400000">
        <a:off x="3117053" y="47833"/>
        <a:ext cx="6860032" cy="875261"/>
      </dsp:txXfrm>
    </dsp:sp>
    <dsp:sp modelId="{078DF141-A0F7-4A03-820C-438CA81248B1}">
      <dsp:nvSpPr>
        <dsp:cNvPr id="0" name=""/>
        <dsp:cNvSpPr/>
      </dsp:nvSpPr>
      <dsp:spPr>
        <a:xfrm>
          <a:off x="740080" y="69927"/>
          <a:ext cx="2376972" cy="831072"/>
        </a:xfrm>
        <a:prstGeom prst="roundRect">
          <a:avLst/>
        </a:prstGeom>
        <a:solidFill>
          <a:srgbClr val="00A0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Renewable fuels (Power to gas)</a:t>
          </a:r>
          <a:endParaRPr lang="en-GB" sz="2400" b="1" kern="1200" dirty="0"/>
        </a:p>
      </dsp:txBody>
      <dsp:txXfrm>
        <a:off x="780650" y="110497"/>
        <a:ext cx="2295832" cy="749932"/>
      </dsp:txXfrm>
    </dsp:sp>
    <dsp:sp modelId="{4919EED4-C01B-45CF-B43B-755388A5BE61}">
      <dsp:nvSpPr>
        <dsp:cNvPr id="0" name=""/>
        <dsp:cNvSpPr/>
      </dsp:nvSpPr>
      <dsp:spPr>
        <a:xfrm rot="5400000">
          <a:off x="6244014" y="-2029532"/>
          <a:ext cx="664858" cy="6914134"/>
        </a:xfrm>
        <a:prstGeom prst="round2SameRect">
          <a:avLst/>
        </a:prstGeom>
        <a:solidFill>
          <a:srgbClr val="53B568">
            <a:alpha val="45098"/>
          </a:srgb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Direct integration of CO2 in the chemical structure or integration by hydrogenation of CO2</a:t>
          </a:r>
          <a:endParaRPr lang="en-GB" sz="1400" kern="1200" dirty="0"/>
        </a:p>
        <a:p>
          <a:pPr marL="114300" lvl="1" indent="-114300" algn="l" defTabSz="622300">
            <a:lnSpc>
              <a:spcPct val="90000"/>
            </a:lnSpc>
            <a:spcBef>
              <a:spcPct val="0"/>
            </a:spcBef>
            <a:spcAft>
              <a:spcPct val="15000"/>
            </a:spcAft>
            <a:buChar char="•"/>
          </a:pPr>
          <a:r>
            <a:rPr lang="en-US" sz="1400" kern="1200" dirty="0"/>
            <a:t>Stable sequestration of CO2 in materials</a:t>
          </a:r>
          <a:endParaRPr lang="en-GB" sz="1400" kern="1200" dirty="0"/>
        </a:p>
      </dsp:txBody>
      <dsp:txXfrm rot="-5400000">
        <a:off x="3119376" y="1127562"/>
        <a:ext cx="6881678" cy="599946"/>
      </dsp:txXfrm>
    </dsp:sp>
    <dsp:sp modelId="{340E24D5-1246-462A-A4EF-88C7087E0AE2}">
      <dsp:nvSpPr>
        <dsp:cNvPr id="0" name=""/>
        <dsp:cNvSpPr/>
      </dsp:nvSpPr>
      <dsp:spPr>
        <a:xfrm>
          <a:off x="740080" y="1011998"/>
          <a:ext cx="2379296" cy="831072"/>
        </a:xfrm>
        <a:prstGeom prst="roundRect">
          <a:avLst/>
        </a:prstGeom>
        <a:solidFill>
          <a:srgbClr val="53B5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i="0" kern="1200" dirty="0"/>
            <a:t>Polymer manufacturing</a:t>
          </a:r>
          <a:endParaRPr lang="en-GB" sz="1800" b="1" i="0" kern="1200" dirty="0"/>
        </a:p>
      </dsp:txBody>
      <dsp:txXfrm>
        <a:off x="780650" y="1052568"/>
        <a:ext cx="2298156" cy="749932"/>
      </dsp:txXfrm>
    </dsp:sp>
    <dsp:sp modelId="{07997114-008E-4402-BD34-F6CC996ED9F4}">
      <dsp:nvSpPr>
        <dsp:cNvPr id="0" name=""/>
        <dsp:cNvSpPr/>
      </dsp:nvSpPr>
      <dsp:spPr>
        <a:xfrm rot="5400000">
          <a:off x="6244014" y="-1156905"/>
          <a:ext cx="664858" cy="6914134"/>
        </a:xfrm>
        <a:prstGeom prst="round2SameRect">
          <a:avLst/>
        </a:prstGeom>
        <a:solidFill>
          <a:srgbClr val="BCD136">
            <a:alpha val="45098"/>
          </a:srgb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Ultra-high purity cleaning agent</a:t>
          </a:r>
          <a:endParaRPr lang="en-GB" sz="1400" kern="1200" dirty="0"/>
        </a:p>
      </dsp:txBody>
      <dsp:txXfrm rot="-5400000">
        <a:off x="3119376" y="2000189"/>
        <a:ext cx="6881678" cy="599946"/>
      </dsp:txXfrm>
    </dsp:sp>
    <dsp:sp modelId="{D58D3977-93FE-4023-997F-6FCB94B1DE24}">
      <dsp:nvSpPr>
        <dsp:cNvPr id="0" name=""/>
        <dsp:cNvSpPr/>
      </dsp:nvSpPr>
      <dsp:spPr>
        <a:xfrm>
          <a:off x="740080" y="1884625"/>
          <a:ext cx="2379296" cy="831072"/>
        </a:xfrm>
        <a:prstGeom prst="roundRect">
          <a:avLst/>
        </a:prstGeom>
        <a:solidFill>
          <a:srgbClr val="BCD1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4290" rIns="36000" bIns="34290" numCol="1" spcCol="1270" anchor="ctr" anchorCtr="0">
          <a:noAutofit/>
        </a:bodyPr>
        <a:lstStyle/>
        <a:p>
          <a:pPr marL="0" lvl="0" indent="0" algn="ctr" defTabSz="800100">
            <a:lnSpc>
              <a:spcPct val="90000"/>
            </a:lnSpc>
            <a:spcBef>
              <a:spcPct val="0"/>
            </a:spcBef>
            <a:spcAft>
              <a:spcPct val="35000"/>
            </a:spcAft>
            <a:buNone/>
          </a:pPr>
          <a:r>
            <a:rPr lang="en-US" sz="1800" b="1" i="0" kern="1200" dirty="0"/>
            <a:t>Inert gas in a European semiconductor industry</a:t>
          </a:r>
          <a:endParaRPr lang="en-GB" sz="1800" b="1" i="0" kern="1200" dirty="0"/>
        </a:p>
      </dsp:txBody>
      <dsp:txXfrm>
        <a:off x="780650" y="1925195"/>
        <a:ext cx="2298156" cy="749932"/>
      </dsp:txXfrm>
    </dsp:sp>
    <dsp:sp modelId="{AB698653-A133-4A34-8E4F-4290FF64F103}">
      <dsp:nvSpPr>
        <dsp:cNvPr id="0" name=""/>
        <dsp:cNvSpPr/>
      </dsp:nvSpPr>
      <dsp:spPr>
        <a:xfrm rot="5400000">
          <a:off x="6181610" y="-262983"/>
          <a:ext cx="664858" cy="6871543"/>
        </a:xfrm>
        <a:prstGeom prst="round2SameRect">
          <a:avLst/>
        </a:prstGeom>
        <a:solidFill>
          <a:srgbClr val="F8BA43">
            <a:alpha val="45098"/>
          </a:srgb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Bio-CO2 as a biological input to microalgae used as a </a:t>
          </a:r>
          <a:r>
            <a:rPr lang="en-GB" sz="1400" kern="1200" dirty="0"/>
            <a:t>tertiary biotreatment of wastewaters</a:t>
          </a:r>
        </a:p>
        <a:p>
          <a:pPr marL="114300" lvl="1" indent="-114300" algn="l" defTabSz="622300">
            <a:lnSpc>
              <a:spcPct val="90000"/>
            </a:lnSpc>
            <a:spcBef>
              <a:spcPct val="0"/>
            </a:spcBef>
            <a:spcAft>
              <a:spcPct val="15000"/>
            </a:spcAft>
            <a:buChar char="•"/>
          </a:pPr>
          <a:r>
            <a:rPr lang="en-US" sz="1400" kern="1200" dirty="0"/>
            <a:t>Use of algae/micro-algae for production of biofuels or chemical compounds</a:t>
          </a:r>
          <a:endParaRPr lang="en-GB" sz="1400" kern="1200" dirty="0"/>
        </a:p>
      </dsp:txBody>
      <dsp:txXfrm rot="-5400000">
        <a:off x="3078268" y="2872815"/>
        <a:ext cx="6839087" cy="599946"/>
      </dsp:txXfrm>
    </dsp:sp>
    <dsp:sp modelId="{F3305EB8-97C3-4B97-A48F-C86DF7D64F1B}">
      <dsp:nvSpPr>
        <dsp:cNvPr id="0" name=""/>
        <dsp:cNvSpPr/>
      </dsp:nvSpPr>
      <dsp:spPr>
        <a:xfrm>
          <a:off x="740080" y="2757251"/>
          <a:ext cx="2338187" cy="831072"/>
        </a:xfrm>
        <a:prstGeom prst="roundRect">
          <a:avLst/>
        </a:prstGeom>
        <a:solidFill>
          <a:srgbClr val="F8BA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Algae/Micro-algae culture</a:t>
          </a:r>
          <a:endParaRPr lang="en-GB" sz="1800" b="1" kern="1200" dirty="0"/>
        </a:p>
      </dsp:txBody>
      <dsp:txXfrm>
        <a:off x="780650" y="2797821"/>
        <a:ext cx="2257047" cy="749932"/>
      </dsp:txXfrm>
    </dsp:sp>
    <dsp:sp modelId="{9CC89D05-9F93-49A6-B0D6-A75514660A24}">
      <dsp:nvSpPr>
        <dsp:cNvPr id="0" name=""/>
        <dsp:cNvSpPr/>
      </dsp:nvSpPr>
      <dsp:spPr>
        <a:xfrm rot="5400000">
          <a:off x="6242921" y="557510"/>
          <a:ext cx="664858" cy="6975808"/>
        </a:xfrm>
        <a:prstGeom prst="round2SameRect">
          <a:avLst/>
        </a:prstGeom>
        <a:solidFill>
          <a:srgbClr val="BF9000">
            <a:alpha val="45098"/>
          </a:srgb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Concrete curing</a:t>
          </a:r>
          <a:endParaRPr lang="en-GB" sz="1400" kern="1200" dirty="0"/>
        </a:p>
        <a:p>
          <a:pPr marL="114300" lvl="1" indent="-114300" algn="l" defTabSz="622300">
            <a:lnSpc>
              <a:spcPct val="90000"/>
            </a:lnSpc>
            <a:spcBef>
              <a:spcPct val="0"/>
            </a:spcBef>
            <a:spcAft>
              <a:spcPct val="15000"/>
            </a:spcAft>
            <a:buChar char="•"/>
          </a:pPr>
          <a:r>
            <a:rPr lang="en-US" sz="1400" kern="1200" dirty="0"/>
            <a:t>Mineral recycling: chemical reaction with mineral waste such as </a:t>
          </a:r>
          <a:r>
            <a:rPr lang="en-GB" sz="1400" kern="1200" dirty="0"/>
            <a:t>coal fly ash, steel slag, cement-kiln dust, bauxite residue and mine tailings</a:t>
          </a:r>
        </a:p>
      </dsp:txBody>
      <dsp:txXfrm rot="-5400000">
        <a:off x="3087446" y="3745441"/>
        <a:ext cx="6943352" cy="599946"/>
      </dsp:txXfrm>
    </dsp:sp>
    <dsp:sp modelId="{090AF2FC-BD3B-41A7-8F68-DAB46660EFF1}">
      <dsp:nvSpPr>
        <dsp:cNvPr id="0" name=""/>
        <dsp:cNvSpPr/>
      </dsp:nvSpPr>
      <dsp:spPr>
        <a:xfrm>
          <a:off x="740080" y="3629877"/>
          <a:ext cx="2347365" cy="831072"/>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Building materials</a:t>
          </a:r>
          <a:endParaRPr lang="en-GB" sz="1800" b="1" kern="1200" dirty="0"/>
        </a:p>
      </dsp:txBody>
      <dsp:txXfrm>
        <a:off x="780650" y="3670447"/>
        <a:ext cx="2266225" cy="7499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CF7A4-36FE-48CC-98A7-E174AB094730}">
      <dsp:nvSpPr>
        <dsp:cNvPr id="0" name=""/>
        <dsp:cNvSpPr/>
      </dsp:nvSpPr>
      <dsp:spPr>
        <a:xfrm>
          <a:off x="2" y="0"/>
          <a:ext cx="9694858" cy="2926291"/>
        </a:xfrm>
        <a:prstGeom prst="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EB85D747-1ACF-4109-9E98-4ED3326F275B}">
      <dsp:nvSpPr>
        <dsp:cNvPr id="0" name=""/>
        <dsp:cNvSpPr/>
      </dsp:nvSpPr>
      <dsp:spPr>
        <a:xfrm>
          <a:off x="3313" y="877887"/>
          <a:ext cx="2152941" cy="1170516"/>
        </a:xfrm>
        <a:prstGeom prst="roundRect">
          <a:avLst/>
        </a:prstGeom>
        <a:solidFill>
          <a:srgbClr val="00A0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Publication of the Biogenic CO2 White Paper (end of June 2022)</a:t>
          </a:r>
          <a:endParaRPr lang="en-GB" sz="1800" kern="1200" dirty="0"/>
        </a:p>
      </dsp:txBody>
      <dsp:txXfrm>
        <a:off x="60453" y="935027"/>
        <a:ext cx="2038661" cy="1056236"/>
      </dsp:txXfrm>
    </dsp:sp>
    <dsp:sp modelId="{76C4BBE1-2536-4EE0-B51A-71A1D194DDE5}">
      <dsp:nvSpPr>
        <dsp:cNvPr id="0" name=""/>
        <dsp:cNvSpPr/>
      </dsp:nvSpPr>
      <dsp:spPr>
        <a:xfrm>
          <a:off x="2515078" y="877887"/>
          <a:ext cx="2152941" cy="1170516"/>
        </a:xfrm>
        <a:prstGeom prst="roundRect">
          <a:avLst/>
        </a:prstGeom>
        <a:solidFill>
          <a:srgbClr val="53B5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Advocacy effort on the legislative framework </a:t>
          </a:r>
          <a:endParaRPr lang="en-GB" sz="1800" kern="1200" dirty="0"/>
        </a:p>
      </dsp:txBody>
      <dsp:txXfrm>
        <a:off x="2572218" y="935027"/>
        <a:ext cx="2038661" cy="1056236"/>
      </dsp:txXfrm>
    </dsp:sp>
    <dsp:sp modelId="{44E93A53-1316-4548-9C0E-809EB4BDDDAA}">
      <dsp:nvSpPr>
        <dsp:cNvPr id="0" name=""/>
        <dsp:cNvSpPr/>
      </dsp:nvSpPr>
      <dsp:spPr>
        <a:xfrm>
          <a:off x="5026843" y="877887"/>
          <a:ext cx="2152941" cy="1170516"/>
        </a:xfrm>
        <a:prstGeom prst="roundRect">
          <a:avLst/>
        </a:prstGeom>
        <a:solidFill>
          <a:srgbClr val="BCD1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Identifying the best business models</a:t>
          </a:r>
          <a:endParaRPr lang="en-GB" sz="1800" kern="1200" dirty="0"/>
        </a:p>
      </dsp:txBody>
      <dsp:txXfrm>
        <a:off x="5083983" y="935027"/>
        <a:ext cx="2038661" cy="1056236"/>
      </dsp:txXfrm>
    </dsp:sp>
    <dsp:sp modelId="{74036680-5F92-4D01-B6D9-BDA381880A04}">
      <dsp:nvSpPr>
        <dsp:cNvPr id="0" name=""/>
        <dsp:cNvSpPr/>
      </dsp:nvSpPr>
      <dsp:spPr>
        <a:xfrm>
          <a:off x="7538608" y="877887"/>
          <a:ext cx="2152941" cy="1170516"/>
        </a:xfrm>
        <a:prstGeom prst="roundRect">
          <a:avLst/>
        </a:prstGeom>
        <a:solidFill>
          <a:srgbClr val="F8BA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Raising awareness among industrial end-users</a:t>
          </a:r>
          <a:endParaRPr lang="en-GB" sz="1800" kern="1200" dirty="0"/>
        </a:p>
      </dsp:txBody>
      <dsp:txXfrm>
        <a:off x="7595748" y="935027"/>
        <a:ext cx="2038661" cy="1056236"/>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CE198-A10E-482A-8E61-28066219EBB6}" type="datetimeFigureOut">
              <a:rPr lang="en-BE" smtClean="0"/>
              <a:t>6/1/22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B487E-FC41-420C-BA8D-98A80E8A2613}" type="slidenum">
              <a:rPr lang="en-BE" smtClean="0"/>
              <a:t>‹#›</a:t>
            </a:fld>
            <a:endParaRPr lang="en-BE"/>
          </a:p>
        </p:txBody>
      </p:sp>
    </p:spTree>
    <p:extLst>
      <p:ext uri="{BB962C8B-B14F-4D97-AF65-F5344CB8AC3E}">
        <p14:creationId xmlns:p14="http://schemas.microsoft.com/office/powerpoint/2010/main" val="64459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EB487E-FC41-420C-BA8D-98A80E8A2613}" type="slidenum">
              <a:rPr lang="en-BE" smtClean="0"/>
              <a:t>3</a:t>
            </a:fld>
            <a:endParaRPr lang="en-BE"/>
          </a:p>
        </p:txBody>
      </p:sp>
    </p:spTree>
    <p:extLst>
      <p:ext uri="{BB962C8B-B14F-4D97-AF65-F5344CB8AC3E}">
        <p14:creationId xmlns:p14="http://schemas.microsoft.com/office/powerpoint/2010/main" val="176664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EB487E-FC41-420C-BA8D-98A80E8A2613}" type="slidenum">
              <a:rPr lang="en-BE" smtClean="0"/>
              <a:t>4</a:t>
            </a:fld>
            <a:endParaRPr lang="en-BE"/>
          </a:p>
        </p:txBody>
      </p:sp>
    </p:spTree>
    <p:extLst>
      <p:ext uri="{BB962C8B-B14F-4D97-AF65-F5344CB8AC3E}">
        <p14:creationId xmlns:p14="http://schemas.microsoft.com/office/powerpoint/2010/main" val="133296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EB487E-FC41-420C-BA8D-98A80E8A2613}" type="slidenum">
              <a:rPr lang="en-BE" smtClean="0"/>
              <a:t>7</a:t>
            </a:fld>
            <a:endParaRPr lang="en-BE"/>
          </a:p>
        </p:txBody>
      </p:sp>
    </p:spTree>
    <p:extLst>
      <p:ext uri="{BB962C8B-B14F-4D97-AF65-F5344CB8AC3E}">
        <p14:creationId xmlns:p14="http://schemas.microsoft.com/office/powerpoint/2010/main" val="230122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EB487E-FC41-420C-BA8D-98A80E8A2613}" type="slidenum">
              <a:rPr lang="en-BE" smtClean="0"/>
              <a:t>9</a:t>
            </a:fld>
            <a:endParaRPr lang="en-BE"/>
          </a:p>
        </p:txBody>
      </p:sp>
    </p:spTree>
    <p:extLst>
      <p:ext uri="{BB962C8B-B14F-4D97-AF65-F5344CB8AC3E}">
        <p14:creationId xmlns:p14="http://schemas.microsoft.com/office/powerpoint/2010/main" val="270742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ln/>
                <a:latin typeface="Runda Normal" panose="02000000000000000000" pitchFamily="50" charset="0"/>
                <a:cs typeface="Calibri" panose="020F0502020204030204" pitchFamily="34" charset="0"/>
              </a:rPr>
              <a:t>Metha</a:t>
            </a:r>
            <a:r>
              <a:rPr lang="en-GB" sz="1200" dirty="0">
                <a:ln/>
                <a:latin typeface="Runda Normal" panose="02000000000000000000" pitchFamily="50" charset="0"/>
                <a:cs typeface="Calibri" panose="020F0502020204030204" pitchFamily="34" charset="0"/>
              </a:rPr>
              <a:t> </a:t>
            </a:r>
            <a:r>
              <a:rPr lang="en-GB" sz="1200" dirty="0" err="1">
                <a:ln/>
                <a:latin typeface="Runda Normal" panose="02000000000000000000" pitchFamily="50" charset="0"/>
                <a:cs typeface="Calibri" panose="020F0502020204030204" pitchFamily="34" charset="0"/>
              </a:rPr>
              <a:t>Treil</a:t>
            </a:r>
            <a:r>
              <a:rPr lang="en-GB" sz="1200" dirty="0">
                <a:ln/>
                <a:latin typeface="Runda Normal" panose="02000000000000000000" pitchFamily="50" charset="0"/>
                <a:cs typeface="Calibri" panose="020F0502020204030204" pitchFamily="34" charset="0"/>
              </a:rPr>
              <a:t> is located in Loire-Atlantique, western France, and specialises in the production of gaseous fuels. SAS </a:t>
            </a:r>
            <a:r>
              <a:rPr lang="en-GB" sz="1200" dirty="0" err="1">
                <a:ln/>
                <a:latin typeface="Runda Normal" panose="02000000000000000000" pitchFamily="50" charset="0"/>
                <a:cs typeface="Calibri" panose="020F0502020204030204" pitchFamily="34" charset="0"/>
              </a:rPr>
              <a:t>Metha</a:t>
            </a:r>
            <a:r>
              <a:rPr lang="en-GB" sz="1200" dirty="0">
                <a:ln/>
                <a:latin typeface="Runda Normal" panose="02000000000000000000" pitchFamily="50" charset="0"/>
                <a:cs typeface="Calibri" panose="020F0502020204030204" pitchFamily="34" charset="0"/>
              </a:rPr>
              <a:t> </a:t>
            </a:r>
            <a:r>
              <a:rPr lang="en-GB" sz="1200" dirty="0" err="1">
                <a:ln/>
                <a:latin typeface="Runda Normal" panose="02000000000000000000" pitchFamily="50" charset="0"/>
                <a:cs typeface="Calibri" panose="020F0502020204030204" pitchFamily="34" charset="0"/>
              </a:rPr>
              <a:t>Treil</a:t>
            </a:r>
            <a:r>
              <a:rPr lang="en-GB" sz="1200" dirty="0">
                <a:ln/>
                <a:latin typeface="Runda Normal" panose="02000000000000000000" pitchFamily="50" charset="0"/>
                <a:cs typeface="Calibri" panose="020F0502020204030204" pitchFamily="34" charset="0"/>
              </a:rPr>
              <a:t> brings together farmers and market gardeners on an anaerobic digestion unit, where three farms provide inputs for AD, and at least one of the two market gardeners uses CO2 for the growth of its greenhouse crops. The anaerobic digestion plant includes, among other technology, two 1,800 m³ digesters, that are fed by livestock effluents, silage from cover crops or corn and vegetable by-products. Biomethane upgrading is carried out using membrane filtration technology. The bioCO2 recovery process recovers the lean gas at the outlet of the upgrading module, and through a succession of thermodynamic and physical operations, isolates the CO2 in the liquid phase. 1500 ton/year of CO2 are produced. The CO2 is stored in a vertical tank, before being transported, once or twice a week, to the greenhouse site in Saint-</a:t>
            </a:r>
            <a:r>
              <a:rPr lang="en-GB" sz="1200" dirty="0" err="1">
                <a:ln/>
                <a:latin typeface="Runda Normal" panose="02000000000000000000" pitchFamily="50" charset="0"/>
                <a:cs typeface="Calibri" panose="020F0502020204030204" pitchFamily="34" charset="0"/>
              </a:rPr>
              <a:t>Philbert</a:t>
            </a:r>
            <a:r>
              <a:rPr lang="en-GB" sz="1200" dirty="0">
                <a:ln/>
                <a:latin typeface="Runda Normal" panose="02000000000000000000" pitchFamily="50" charset="0"/>
                <a:cs typeface="Calibri" panose="020F0502020204030204" pitchFamily="34" charset="0"/>
              </a:rPr>
              <a:t>-de-Grand-Lieu.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n/>
              <a:latin typeface="Runda Normal" panose="02000000000000000000" pitchFamily="50"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n/>
                <a:latin typeface="Runda Normal" panose="02000000000000000000" pitchFamily="50" charset="0"/>
                <a:cs typeface="Calibri" panose="020F0502020204030204" pitchFamily="34" charset="0"/>
              </a:rPr>
              <a:t>The biomethane plant in </a:t>
            </a:r>
            <a:r>
              <a:rPr lang="en-GB" sz="1200" dirty="0" err="1">
                <a:ln/>
                <a:latin typeface="Runda Normal" panose="02000000000000000000" pitchFamily="50" charset="0"/>
                <a:cs typeface="Calibri" panose="020F0502020204030204" pitchFamily="34" charset="0"/>
              </a:rPr>
              <a:t>Korskro</a:t>
            </a:r>
            <a:r>
              <a:rPr lang="en-GB" sz="1200" dirty="0">
                <a:ln/>
                <a:latin typeface="Runda Normal" panose="02000000000000000000" pitchFamily="50" charset="0"/>
                <a:cs typeface="Calibri" panose="020F0502020204030204" pitchFamily="34" charset="0"/>
              </a:rPr>
              <a:t>, Denmark is under operation since 2019. It processes about 500,000 tons of biomass annually, of which around 75% is manure and litter from cattle, pigs, and minks. This plant recently upgraded its production size and added a carbon capture unit. The total capacity of biomethane production increased from 22 million m³ (in 2019) to 49 million m³ biomethane. The CO₂ separated in the biogas upgrading process is now captured and processed. After purification, the biogenic CO₂ is used in the food industry and beyond. Annually 16,250 tons of bio-CO₂ is captured and utilised, which is equal to 25% of the Danish CO₂ demand.</a:t>
            </a:r>
            <a:endParaRPr lang="en-US" sz="1200" i="1" dirty="0">
              <a:ln/>
              <a:latin typeface="Runda Normal" panose="02000000000000000000" pitchFamily="50"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n/>
              <a:latin typeface="Runda Normal" panose="02000000000000000000" pitchFamily="50"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AEB487E-FC41-420C-BA8D-98A80E8A2613}" type="slidenum">
              <a:rPr lang="en-BE" smtClean="0"/>
              <a:t>10</a:t>
            </a:fld>
            <a:endParaRPr lang="en-BE"/>
          </a:p>
        </p:txBody>
      </p:sp>
    </p:spTree>
    <p:extLst>
      <p:ext uri="{BB962C8B-B14F-4D97-AF65-F5344CB8AC3E}">
        <p14:creationId xmlns:p14="http://schemas.microsoft.com/office/powerpoint/2010/main" val="31195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ln/>
                <a:latin typeface="Runda Normal" panose="02000000000000000000" pitchFamily="50" charset="0"/>
                <a:cs typeface="Calibri" panose="020F0502020204030204" pitchFamily="34" charset="0"/>
              </a:rPr>
              <a:t>Metha</a:t>
            </a:r>
            <a:r>
              <a:rPr lang="en-GB" sz="1200" dirty="0">
                <a:ln/>
                <a:latin typeface="Runda Normal" panose="02000000000000000000" pitchFamily="50" charset="0"/>
                <a:cs typeface="Calibri" panose="020F0502020204030204" pitchFamily="34" charset="0"/>
              </a:rPr>
              <a:t> </a:t>
            </a:r>
            <a:r>
              <a:rPr lang="en-GB" sz="1200" dirty="0" err="1">
                <a:ln/>
                <a:latin typeface="Runda Normal" panose="02000000000000000000" pitchFamily="50" charset="0"/>
                <a:cs typeface="Calibri" panose="020F0502020204030204" pitchFamily="34" charset="0"/>
              </a:rPr>
              <a:t>Treil</a:t>
            </a:r>
            <a:r>
              <a:rPr lang="en-GB" sz="1200" dirty="0">
                <a:ln/>
                <a:latin typeface="Runda Normal" panose="02000000000000000000" pitchFamily="50" charset="0"/>
                <a:cs typeface="Calibri" panose="020F0502020204030204" pitchFamily="34" charset="0"/>
              </a:rPr>
              <a:t> is located in Loire-Atlantique, western France, and specialises in the production of gaseous fuels. SAS </a:t>
            </a:r>
            <a:r>
              <a:rPr lang="en-GB" sz="1200" dirty="0" err="1">
                <a:ln/>
                <a:latin typeface="Runda Normal" panose="02000000000000000000" pitchFamily="50" charset="0"/>
                <a:cs typeface="Calibri" panose="020F0502020204030204" pitchFamily="34" charset="0"/>
              </a:rPr>
              <a:t>Metha</a:t>
            </a:r>
            <a:r>
              <a:rPr lang="en-GB" sz="1200" dirty="0">
                <a:ln/>
                <a:latin typeface="Runda Normal" panose="02000000000000000000" pitchFamily="50" charset="0"/>
                <a:cs typeface="Calibri" panose="020F0502020204030204" pitchFamily="34" charset="0"/>
              </a:rPr>
              <a:t> </a:t>
            </a:r>
            <a:r>
              <a:rPr lang="en-GB" sz="1200" dirty="0" err="1">
                <a:ln/>
                <a:latin typeface="Runda Normal" panose="02000000000000000000" pitchFamily="50" charset="0"/>
                <a:cs typeface="Calibri" panose="020F0502020204030204" pitchFamily="34" charset="0"/>
              </a:rPr>
              <a:t>Treil</a:t>
            </a:r>
            <a:r>
              <a:rPr lang="en-GB" sz="1200" dirty="0">
                <a:ln/>
                <a:latin typeface="Runda Normal" panose="02000000000000000000" pitchFamily="50" charset="0"/>
                <a:cs typeface="Calibri" panose="020F0502020204030204" pitchFamily="34" charset="0"/>
              </a:rPr>
              <a:t> brings together farmers and market gardeners on an anaerobic digestion unit, where three farms provide inputs for AD, and at least one of the two market gardeners uses CO2 for the growth of its greenhouse crops. The anaerobic digestion plant includes, among other technology, two 1,800 m³ digesters, that are fed by livestock effluents, silage from cover crops or corn and vegetable by-products. Biomethane upgrading is carried out using membrane filtration technology. The bioCO2 recovery process recovers the lean gas at the outlet of the upgrading module, and through a succession of thermodynamic and physical operations, isolates the CO2 in the liquid phase. 1500 ton/year of CO2 are produced. The CO2 is stored in a vertical tank, before being transported, once or twice a week, to the greenhouse site in Saint-</a:t>
            </a:r>
            <a:r>
              <a:rPr lang="en-GB" sz="1200" dirty="0" err="1">
                <a:ln/>
                <a:latin typeface="Runda Normal" panose="02000000000000000000" pitchFamily="50" charset="0"/>
                <a:cs typeface="Calibri" panose="020F0502020204030204" pitchFamily="34" charset="0"/>
              </a:rPr>
              <a:t>Philbert</a:t>
            </a:r>
            <a:r>
              <a:rPr lang="en-GB" sz="1200" dirty="0">
                <a:ln/>
                <a:latin typeface="Runda Normal" panose="02000000000000000000" pitchFamily="50" charset="0"/>
                <a:cs typeface="Calibri" panose="020F0502020204030204" pitchFamily="34" charset="0"/>
              </a:rPr>
              <a:t>-de-Grand-Lieu.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n/>
              <a:latin typeface="Runda Normal" panose="02000000000000000000" pitchFamily="50"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n/>
                <a:latin typeface="Runda Normal" panose="02000000000000000000" pitchFamily="50" charset="0"/>
                <a:cs typeface="Calibri" panose="020F0502020204030204" pitchFamily="34" charset="0"/>
              </a:rPr>
              <a:t>The biomethane plant in </a:t>
            </a:r>
            <a:r>
              <a:rPr lang="en-GB" sz="1200" dirty="0" err="1">
                <a:ln/>
                <a:latin typeface="Runda Normal" panose="02000000000000000000" pitchFamily="50" charset="0"/>
                <a:cs typeface="Calibri" panose="020F0502020204030204" pitchFamily="34" charset="0"/>
              </a:rPr>
              <a:t>Korskro</a:t>
            </a:r>
            <a:r>
              <a:rPr lang="en-GB" sz="1200" dirty="0">
                <a:ln/>
                <a:latin typeface="Runda Normal" panose="02000000000000000000" pitchFamily="50" charset="0"/>
                <a:cs typeface="Calibri" panose="020F0502020204030204" pitchFamily="34" charset="0"/>
              </a:rPr>
              <a:t>, Denmark is under operation since 2019. It processes about 500,000 tons of biomass annually, of which around 75% is manure and litter from cattle, pigs, and minks. This plant recently upgraded its production size and added a carbon capture unit. The total capacity of biomethane production increased from 22 million m³ (in 2019) to 49 million m³ biomethane. The CO₂ separated in the biogas upgrading process is now captured and processed. After purification, the biogenic CO₂ is used in the food industry and beyond. Annually 16,250 tons of bio-CO₂ is captured and utilised, which is equal to 25% of the Danish CO₂ demand.</a:t>
            </a:r>
            <a:endParaRPr lang="en-US" sz="1200" i="1" dirty="0">
              <a:ln/>
              <a:latin typeface="Runda Normal" panose="02000000000000000000" pitchFamily="50"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n/>
              <a:latin typeface="Runda Normal" panose="02000000000000000000" pitchFamily="50"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AEB487E-FC41-420C-BA8D-98A80E8A2613}" type="slidenum">
              <a:rPr lang="en-BE" smtClean="0"/>
              <a:t>11</a:t>
            </a:fld>
            <a:endParaRPr lang="en-BE"/>
          </a:p>
        </p:txBody>
      </p:sp>
    </p:spTree>
    <p:extLst>
      <p:ext uri="{BB962C8B-B14F-4D97-AF65-F5344CB8AC3E}">
        <p14:creationId xmlns:p14="http://schemas.microsoft.com/office/powerpoint/2010/main" val="20192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EB487E-FC41-420C-BA8D-98A80E8A2613}" type="slidenum">
              <a:rPr lang="en-BE" smtClean="0"/>
              <a:t>12</a:t>
            </a:fld>
            <a:endParaRPr lang="en-BE"/>
          </a:p>
        </p:txBody>
      </p:sp>
    </p:spTree>
    <p:extLst>
      <p:ext uri="{BB962C8B-B14F-4D97-AF65-F5344CB8AC3E}">
        <p14:creationId xmlns:p14="http://schemas.microsoft.com/office/powerpoint/2010/main" val="87370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4224D38-CA73-3046-A784-B5B994A591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68"/>
            <a:ext cx="12282616" cy="6850864"/>
          </a:xfrm>
          <a:prstGeom prst="rect">
            <a:avLst/>
          </a:prstGeom>
        </p:spPr>
      </p:pic>
      <p:sp>
        <p:nvSpPr>
          <p:cNvPr id="7" name="TextBox 6">
            <a:extLst>
              <a:ext uri="{FF2B5EF4-FFF2-40B4-BE49-F238E27FC236}">
                <a16:creationId xmlns:a16="http://schemas.microsoft.com/office/drawing/2014/main" id="{959CE9AB-09A6-084E-8BB6-BF3336037B5A}"/>
              </a:ext>
            </a:extLst>
          </p:cNvPr>
          <p:cNvSpPr txBox="1"/>
          <p:nvPr userDrawn="1"/>
        </p:nvSpPr>
        <p:spPr>
          <a:xfrm>
            <a:off x="667907" y="5650871"/>
            <a:ext cx="7201715" cy="584775"/>
          </a:xfrm>
          <a:prstGeom prst="rect">
            <a:avLst/>
          </a:prstGeom>
          <a:noFill/>
        </p:spPr>
        <p:txBody>
          <a:bodyPr wrap="none" rtlCol="0">
            <a:spAutoFit/>
          </a:bodyPr>
          <a:lstStyle/>
          <a:p>
            <a:r>
              <a:rPr lang="en-US" sz="3200" baseline="0" dirty="0">
                <a:solidFill>
                  <a:schemeClr val="bg1"/>
                </a:solidFill>
                <a:latin typeface="Runda Normal" panose="02000000000000000000" pitchFamily="2" charset="77"/>
              </a:rPr>
              <a:t>The voice of renewable gas in Europe</a:t>
            </a:r>
          </a:p>
        </p:txBody>
      </p:sp>
      <p:pic>
        <p:nvPicPr>
          <p:cNvPr id="5" name="Picture 4" descr="Logo&#10;&#10;Description automatically generated">
            <a:extLst>
              <a:ext uri="{FF2B5EF4-FFF2-40B4-BE49-F238E27FC236}">
                <a16:creationId xmlns:a16="http://schemas.microsoft.com/office/drawing/2014/main" id="{2079463E-D424-3C49-812A-364958DA58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086" y="588395"/>
            <a:ext cx="2515385" cy="1104730"/>
          </a:xfrm>
          <a:prstGeom prst="rect">
            <a:avLst/>
          </a:prstGeom>
        </p:spPr>
      </p:pic>
    </p:spTree>
    <p:extLst>
      <p:ext uri="{BB962C8B-B14F-4D97-AF65-F5344CB8AC3E}">
        <p14:creationId xmlns:p14="http://schemas.microsoft.com/office/powerpoint/2010/main" val="158328091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Slide with watermark and tex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B39856-C01B-7B48-9A5F-EF17FD3C0E6A}"/>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pic>
        <p:nvPicPr>
          <p:cNvPr id="7" name="Picture 6" descr="Logo&#10;&#10;Description automatically generated">
            <a:extLst>
              <a:ext uri="{FF2B5EF4-FFF2-40B4-BE49-F238E27FC236}">
                <a16:creationId xmlns:a16="http://schemas.microsoft.com/office/drawing/2014/main" id="{90AF528A-AAC2-9B49-A65A-040F3D7D0A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9" name="Picture 8" descr="Background pattern&#10;&#10;Description automatically generated">
            <a:extLst>
              <a:ext uri="{FF2B5EF4-FFF2-40B4-BE49-F238E27FC236}">
                <a16:creationId xmlns:a16="http://schemas.microsoft.com/office/drawing/2014/main" id="{F033141E-2DC2-4F43-BE4B-8C2B727D2C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335802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Plain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CE44FE-8965-C841-BC7C-4A749D4F6FB9}"/>
              </a:ext>
            </a:extLst>
          </p:cNvPr>
          <p:cNvSpPr txBox="1"/>
          <p:nvPr userDrawn="1"/>
        </p:nvSpPr>
        <p:spPr>
          <a:xfrm>
            <a:off x="403747" y="280649"/>
            <a:ext cx="2384820" cy="492443"/>
          </a:xfrm>
          <a:prstGeom prst="rect">
            <a:avLst/>
          </a:prstGeom>
          <a:noFill/>
        </p:spPr>
        <p:txBody>
          <a:bodyPr wrap="none" rtlCol="0">
            <a:spAutoFit/>
          </a:bodyPr>
          <a:lstStyle/>
          <a:p>
            <a:r>
              <a:rPr lang="en-US" sz="2600" baseline="0" dirty="0">
                <a:solidFill>
                  <a:srgbClr val="00A091"/>
                </a:solidFill>
                <a:latin typeface="Runda Normal" panose="02000000000000000000" pitchFamily="2" charset="77"/>
              </a:rPr>
              <a:t>Slide title here</a:t>
            </a:r>
          </a:p>
        </p:txBody>
      </p:sp>
      <p:pic>
        <p:nvPicPr>
          <p:cNvPr id="9" name="Picture 8">
            <a:extLst>
              <a:ext uri="{FF2B5EF4-FFF2-40B4-BE49-F238E27FC236}">
                <a16:creationId xmlns:a16="http://schemas.microsoft.com/office/drawing/2014/main" id="{D5BE8829-4DA7-294E-86ED-711D5EB236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3068" y="305371"/>
            <a:ext cx="951816" cy="417169"/>
          </a:xfrm>
          <a:prstGeom prst="rect">
            <a:avLst/>
          </a:prstGeom>
        </p:spPr>
      </p:pic>
      <p:cxnSp>
        <p:nvCxnSpPr>
          <p:cNvPr id="10" name="Straight Connector 9">
            <a:extLst>
              <a:ext uri="{FF2B5EF4-FFF2-40B4-BE49-F238E27FC236}">
                <a16:creationId xmlns:a16="http://schemas.microsoft.com/office/drawing/2014/main" id="{357BD0FD-7C87-1747-B031-134027E0BEF1}"/>
              </a:ext>
            </a:extLst>
          </p:cNvPr>
          <p:cNvCxnSpPr>
            <a:cxnSpLocks/>
          </p:cNvCxnSpPr>
          <p:nvPr userDrawn="1"/>
        </p:nvCxnSpPr>
        <p:spPr>
          <a:xfrm>
            <a:off x="0" y="6253615"/>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2099DDA-0674-2240-A8AE-885B5AD4E8EC}"/>
              </a:ext>
            </a:extLst>
          </p:cNvPr>
          <p:cNvSpPr txBox="1"/>
          <p:nvPr userDrawn="1"/>
        </p:nvSpPr>
        <p:spPr>
          <a:xfrm>
            <a:off x="11618520" y="6420949"/>
            <a:ext cx="285656" cy="246221"/>
          </a:xfrm>
          <a:prstGeom prst="rect">
            <a:avLst/>
          </a:prstGeom>
          <a:noFill/>
        </p:spPr>
        <p:txBody>
          <a:bodyPr wrap="none" rtlCol="0">
            <a:spAutoFit/>
          </a:bodyPr>
          <a:lstStyle/>
          <a:p>
            <a:pPr algn="r"/>
            <a:r>
              <a:rPr lang="en-US" sz="1000" b="1" i="0" baseline="0" dirty="0">
                <a:solidFill>
                  <a:srgbClr val="00A091"/>
                </a:solidFill>
                <a:latin typeface="Runda Bold" panose="02000000000000000000" pitchFamily="2" charset="77"/>
              </a:rPr>
              <a:t>#</a:t>
            </a:r>
          </a:p>
        </p:txBody>
      </p:sp>
      <p:cxnSp>
        <p:nvCxnSpPr>
          <p:cNvPr id="13" name="Straight Connector 12">
            <a:extLst>
              <a:ext uri="{FF2B5EF4-FFF2-40B4-BE49-F238E27FC236}">
                <a16:creationId xmlns:a16="http://schemas.microsoft.com/office/drawing/2014/main" id="{0B7733D9-428C-D64F-B708-29AF927C9808}"/>
              </a:ext>
            </a:extLst>
          </p:cNvPr>
          <p:cNvCxnSpPr>
            <a:cxnSpLocks/>
          </p:cNvCxnSpPr>
          <p:nvPr userDrawn="1"/>
        </p:nvCxnSpPr>
        <p:spPr>
          <a:xfrm>
            <a:off x="0" y="981902"/>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CE48C27-575E-B94E-851D-F595438503B1}"/>
              </a:ext>
            </a:extLst>
          </p:cNvPr>
          <p:cNvSpPr txBox="1"/>
          <p:nvPr userDrawn="1"/>
        </p:nvSpPr>
        <p:spPr>
          <a:xfrm>
            <a:off x="9919319" y="6422608"/>
            <a:ext cx="1665841" cy="246221"/>
          </a:xfrm>
          <a:prstGeom prst="rect">
            <a:avLst/>
          </a:prstGeom>
          <a:noFill/>
        </p:spPr>
        <p:txBody>
          <a:bodyPr wrap="none" rtlCol="0">
            <a:spAutoFit/>
          </a:bodyPr>
          <a:lstStyle/>
          <a:p>
            <a:pPr algn="r"/>
            <a:r>
              <a:rPr lang="en-US" sz="1000" b="1" baseline="0" dirty="0" err="1">
                <a:solidFill>
                  <a:srgbClr val="00A091"/>
                </a:solidFill>
                <a:latin typeface="Runda Normal" panose="02000000000000000000" pitchFamily="2" charset="77"/>
              </a:rPr>
              <a:t>www.europeanbiogas.eu</a:t>
            </a:r>
            <a:endParaRPr lang="en-US" sz="1000" b="1" baseline="0" dirty="0">
              <a:solidFill>
                <a:srgbClr val="00A091"/>
              </a:solidFill>
              <a:latin typeface="Runda Normal" panose="02000000000000000000" pitchFamily="2" charset="77"/>
            </a:endParaRPr>
          </a:p>
        </p:txBody>
      </p:sp>
      <p:sp>
        <p:nvSpPr>
          <p:cNvPr id="20" name="TextBox 19">
            <a:extLst>
              <a:ext uri="{FF2B5EF4-FFF2-40B4-BE49-F238E27FC236}">
                <a16:creationId xmlns:a16="http://schemas.microsoft.com/office/drawing/2014/main" id="{80856CB0-2B59-CC42-A304-C60FEA2D00B1}"/>
              </a:ext>
            </a:extLst>
          </p:cNvPr>
          <p:cNvSpPr txBox="1"/>
          <p:nvPr userDrawn="1"/>
        </p:nvSpPr>
        <p:spPr>
          <a:xfrm>
            <a:off x="388871" y="6413692"/>
            <a:ext cx="2388795" cy="246221"/>
          </a:xfrm>
          <a:prstGeom prst="rect">
            <a:avLst/>
          </a:prstGeom>
          <a:noFill/>
        </p:spPr>
        <p:txBody>
          <a:bodyPr wrap="none" rtlCol="0">
            <a:spAutoFit/>
          </a:bodyPr>
          <a:lstStyle/>
          <a:p>
            <a:r>
              <a:rPr lang="en-US" sz="1000" baseline="0" dirty="0">
                <a:solidFill>
                  <a:srgbClr val="00A09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1009020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Slide with watermar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F7A8B-2623-F544-B0E9-D84AF0D906A0}"/>
              </a:ext>
            </a:extLst>
          </p:cNvPr>
          <p:cNvPicPr>
            <a:picLocks noChangeAspect="1"/>
          </p:cNvPicPr>
          <p:nvPr userDrawn="1"/>
        </p:nvPicPr>
        <p:blipFill>
          <a:blip r:embed="rId2">
            <a:alphaModFix amt="5000"/>
          </a:blip>
          <a:stretch>
            <a:fillRect/>
          </a:stretch>
        </p:blipFill>
        <p:spPr>
          <a:xfrm>
            <a:off x="7433104" y="377234"/>
            <a:ext cx="5223777" cy="6683362"/>
          </a:xfrm>
          <a:prstGeom prst="rect">
            <a:avLst/>
          </a:prstGeom>
        </p:spPr>
      </p:pic>
      <p:sp>
        <p:nvSpPr>
          <p:cNvPr id="11" name="TextBox 10">
            <a:extLst>
              <a:ext uri="{FF2B5EF4-FFF2-40B4-BE49-F238E27FC236}">
                <a16:creationId xmlns:a16="http://schemas.microsoft.com/office/drawing/2014/main" id="{1C9BD9B1-5029-924E-A34D-EE0329905350}"/>
              </a:ext>
            </a:extLst>
          </p:cNvPr>
          <p:cNvSpPr txBox="1"/>
          <p:nvPr userDrawn="1"/>
        </p:nvSpPr>
        <p:spPr>
          <a:xfrm>
            <a:off x="403747" y="280649"/>
            <a:ext cx="2384820" cy="492443"/>
          </a:xfrm>
          <a:prstGeom prst="rect">
            <a:avLst/>
          </a:prstGeom>
          <a:noFill/>
        </p:spPr>
        <p:txBody>
          <a:bodyPr wrap="none" rtlCol="0">
            <a:spAutoFit/>
          </a:bodyPr>
          <a:lstStyle/>
          <a:p>
            <a:r>
              <a:rPr lang="en-US" sz="2600" baseline="0" dirty="0">
                <a:solidFill>
                  <a:srgbClr val="00A091"/>
                </a:solidFill>
                <a:latin typeface="Runda Normal" panose="02000000000000000000" pitchFamily="2" charset="77"/>
              </a:rPr>
              <a:t>Slide title here</a:t>
            </a:r>
          </a:p>
        </p:txBody>
      </p:sp>
      <p:cxnSp>
        <p:nvCxnSpPr>
          <p:cNvPr id="15" name="Straight Connector 14">
            <a:extLst>
              <a:ext uri="{FF2B5EF4-FFF2-40B4-BE49-F238E27FC236}">
                <a16:creationId xmlns:a16="http://schemas.microsoft.com/office/drawing/2014/main" id="{90553A1C-F9F9-B348-ADD7-0FEB2C8C00F7}"/>
              </a:ext>
            </a:extLst>
          </p:cNvPr>
          <p:cNvCxnSpPr>
            <a:cxnSpLocks/>
          </p:cNvCxnSpPr>
          <p:nvPr userDrawn="1"/>
        </p:nvCxnSpPr>
        <p:spPr>
          <a:xfrm>
            <a:off x="0" y="6253615"/>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43174F-3791-BA42-AAB7-61B42885A63D}"/>
              </a:ext>
            </a:extLst>
          </p:cNvPr>
          <p:cNvCxnSpPr>
            <a:cxnSpLocks/>
          </p:cNvCxnSpPr>
          <p:nvPr userDrawn="1"/>
        </p:nvCxnSpPr>
        <p:spPr>
          <a:xfrm>
            <a:off x="0" y="981902"/>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B4BB754-73CF-C146-A6BC-48A8EBDF0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63068" y="305371"/>
            <a:ext cx="951816" cy="417169"/>
          </a:xfrm>
          <a:prstGeom prst="rect">
            <a:avLst/>
          </a:prstGeom>
        </p:spPr>
      </p:pic>
      <p:sp>
        <p:nvSpPr>
          <p:cNvPr id="21" name="TextBox 20">
            <a:extLst>
              <a:ext uri="{FF2B5EF4-FFF2-40B4-BE49-F238E27FC236}">
                <a16:creationId xmlns:a16="http://schemas.microsoft.com/office/drawing/2014/main" id="{9F066E6D-0404-CE4F-BD89-E9838D5B33E5}"/>
              </a:ext>
            </a:extLst>
          </p:cNvPr>
          <p:cNvSpPr txBox="1"/>
          <p:nvPr userDrawn="1"/>
        </p:nvSpPr>
        <p:spPr>
          <a:xfrm>
            <a:off x="11618520" y="6420949"/>
            <a:ext cx="285656" cy="246221"/>
          </a:xfrm>
          <a:prstGeom prst="rect">
            <a:avLst/>
          </a:prstGeom>
          <a:noFill/>
        </p:spPr>
        <p:txBody>
          <a:bodyPr wrap="none" rtlCol="0">
            <a:spAutoFit/>
          </a:bodyPr>
          <a:lstStyle/>
          <a:p>
            <a:pPr algn="r"/>
            <a:r>
              <a:rPr lang="en-US" sz="1000" b="1" i="0" baseline="0" dirty="0">
                <a:solidFill>
                  <a:srgbClr val="00A091"/>
                </a:solidFill>
                <a:latin typeface="Runda Bold" panose="02000000000000000000" pitchFamily="2" charset="77"/>
              </a:rPr>
              <a:t>#</a:t>
            </a:r>
          </a:p>
        </p:txBody>
      </p:sp>
      <p:sp>
        <p:nvSpPr>
          <p:cNvPr id="22" name="TextBox 21">
            <a:extLst>
              <a:ext uri="{FF2B5EF4-FFF2-40B4-BE49-F238E27FC236}">
                <a16:creationId xmlns:a16="http://schemas.microsoft.com/office/drawing/2014/main" id="{4C2516AA-BDCC-6245-8A5D-972F645584EF}"/>
              </a:ext>
            </a:extLst>
          </p:cNvPr>
          <p:cNvSpPr txBox="1"/>
          <p:nvPr userDrawn="1"/>
        </p:nvSpPr>
        <p:spPr>
          <a:xfrm>
            <a:off x="9919319" y="6422608"/>
            <a:ext cx="1665841" cy="246221"/>
          </a:xfrm>
          <a:prstGeom prst="rect">
            <a:avLst/>
          </a:prstGeom>
          <a:noFill/>
        </p:spPr>
        <p:txBody>
          <a:bodyPr wrap="none" rtlCol="0">
            <a:spAutoFit/>
          </a:bodyPr>
          <a:lstStyle/>
          <a:p>
            <a:pPr algn="r"/>
            <a:r>
              <a:rPr lang="en-US" sz="1000" b="1" baseline="0" dirty="0" err="1">
                <a:solidFill>
                  <a:srgbClr val="00A091"/>
                </a:solidFill>
                <a:latin typeface="Runda Normal" panose="02000000000000000000" pitchFamily="2" charset="77"/>
              </a:rPr>
              <a:t>www.europeanbiogas.eu</a:t>
            </a:r>
            <a:endParaRPr lang="en-US" sz="1000" b="1" baseline="0" dirty="0">
              <a:solidFill>
                <a:srgbClr val="00A091"/>
              </a:solidFill>
              <a:latin typeface="Runda Normal" panose="02000000000000000000" pitchFamily="2" charset="77"/>
            </a:endParaRPr>
          </a:p>
        </p:txBody>
      </p:sp>
      <p:sp>
        <p:nvSpPr>
          <p:cNvPr id="23" name="TextBox 22">
            <a:extLst>
              <a:ext uri="{FF2B5EF4-FFF2-40B4-BE49-F238E27FC236}">
                <a16:creationId xmlns:a16="http://schemas.microsoft.com/office/drawing/2014/main" id="{70D26373-9A6A-2749-8DF4-F6A49F90A57F}"/>
              </a:ext>
            </a:extLst>
          </p:cNvPr>
          <p:cNvSpPr txBox="1"/>
          <p:nvPr userDrawn="1"/>
        </p:nvSpPr>
        <p:spPr>
          <a:xfrm>
            <a:off x="388871" y="6413692"/>
            <a:ext cx="2388795" cy="246221"/>
          </a:xfrm>
          <a:prstGeom prst="rect">
            <a:avLst/>
          </a:prstGeom>
          <a:noFill/>
        </p:spPr>
        <p:txBody>
          <a:bodyPr wrap="none" rtlCol="0">
            <a:spAutoFit/>
          </a:bodyPr>
          <a:lstStyle/>
          <a:p>
            <a:r>
              <a:rPr lang="en-US" sz="1000" baseline="0" dirty="0">
                <a:solidFill>
                  <a:srgbClr val="00A09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2837866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Plain slide with tex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2F42A7D-BD4A-1D4E-B66A-C0F052DB86B3}"/>
              </a:ext>
            </a:extLst>
          </p:cNvPr>
          <p:cNvSpPr txBox="1"/>
          <p:nvPr userDrawn="1"/>
        </p:nvSpPr>
        <p:spPr>
          <a:xfrm>
            <a:off x="453416" y="1507390"/>
            <a:ext cx="6637666" cy="4355038"/>
          </a:xfrm>
          <a:prstGeom prst="rect">
            <a:avLst/>
          </a:prstGeom>
          <a:noFill/>
        </p:spPr>
        <p:txBody>
          <a:bodyPr wrap="square" rtlCol="0">
            <a:spAutoFit/>
          </a:bodyPr>
          <a:lstStyle/>
          <a:p>
            <a:r>
              <a:rPr lang="en-GB" sz="2000" b="0" i="0" dirty="0">
                <a:solidFill>
                  <a:srgbClr val="85BF5C"/>
                </a:solidFill>
                <a:latin typeface="Runda Normal" panose="02000000000000000000" pitchFamily="2" charset="77"/>
              </a:rPr>
              <a:t>Lorem ipsum </a:t>
            </a:r>
            <a:r>
              <a:rPr lang="en-GB" sz="2000" b="0" i="0" dirty="0" err="1">
                <a:solidFill>
                  <a:srgbClr val="85BF5C"/>
                </a:solidFill>
                <a:latin typeface="Runda Normal" panose="02000000000000000000" pitchFamily="2" charset="77"/>
              </a:rPr>
              <a:t>dolor</a:t>
            </a:r>
            <a:r>
              <a:rPr lang="en-GB" sz="2000" b="0" i="0" dirty="0">
                <a:solidFill>
                  <a:srgbClr val="85BF5C"/>
                </a:solidFill>
                <a:latin typeface="Runda Normal" panose="02000000000000000000" pitchFamily="2" charset="77"/>
              </a:rPr>
              <a:t> sit </a:t>
            </a:r>
            <a:r>
              <a:rPr lang="en-GB" sz="2000" b="0" i="0" dirty="0" err="1">
                <a:solidFill>
                  <a:srgbClr val="85BF5C"/>
                </a:solidFill>
                <a:latin typeface="Runda Normal" panose="02000000000000000000" pitchFamily="2" charset="77"/>
              </a:rPr>
              <a:t>amet</a:t>
            </a:r>
            <a:r>
              <a:rPr lang="en-GB" sz="2000" b="0" i="0" dirty="0">
                <a:solidFill>
                  <a:srgbClr val="85BF5C"/>
                </a:solidFill>
                <a:latin typeface="Runda Normal" panose="02000000000000000000" pitchFamily="2" charset="77"/>
              </a:rPr>
              <a:t>, </a:t>
            </a:r>
            <a:r>
              <a:rPr lang="en-GB" sz="2000" b="0" i="0" dirty="0" err="1">
                <a:solidFill>
                  <a:srgbClr val="85BF5C"/>
                </a:solidFill>
                <a:latin typeface="Runda Normal" panose="02000000000000000000" pitchFamily="2" charset="77"/>
              </a:rPr>
              <a:t>consectetur</a:t>
            </a:r>
            <a:r>
              <a:rPr lang="en-GB" sz="2000" b="0" i="0" dirty="0">
                <a:solidFill>
                  <a:srgbClr val="85BF5C"/>
                </a:solidFill>
                <a:latin typeface="Runda Normal" panose="02000000000000000000" pitchFamily="2" charset="77"/>
              </a:rPr>
              <a:t> </a:t>
            </a:r>
            <a:r>
              <a:rPr lang="en-GB" sz="2000" b="0" i="0" dirty="0" err="1">
                <a:solidFill>
                  <a:srgbClr val="85BF5C"/>
                </a:solidFill>
                <a:latin typeface="Runda Normal" panose="02000000000000000000" pitchFamily="2" charset="77"/>
              </a:rPr>
              <a:t>adipiscing</a:t>
            </a:r>
            <a:r>
              <a:rPr lang="en-GB" sz="2000" b="0" i="0" dirty="0">
                <a:solidFill>
                  <a:srgbClr val="85BF5C"/>
                </a:solidFill>
                <a:latin typeface="Runda Normal" panose="02000000000000000000" pitchFamily="2" charset="77"/>
              </a:rPr>
              <a:t> </a:t>
            </a:r>
            <a:r>
              <a:rPr lang="en-GB" sz="2000" b="0" i="0" dirty="0" err="1">
                <a:solidFill>
                  <a:srgbClr val="85BF5C"/>
                </a:solidFill>
                <a:latin typeface="Runda Normal" panose="02000000000000000000" pitchFamily="2" charset="77"/>
              </a:rPr>
              <a:t>elit</a:t>
            </a:r>
            <a:r>
              <a:rPr lang="en-GB" sz="2000" b="0" i="0" dirty="0">
                <a:solidFill>
                  <a:srgbClr val="85BF5C"/>
                </a:solidFill>
                <a:latin typeface="Runda Normal" panose="02000000000000000000" pitchFamily="2" charset="77"/>
              </a:rPr>
              <a:t>.</a:t>
            </a:r>
          </a:p>
          <a:p>
            <a:endParaRPr lang="en-GB" b="0" i="0" dirty="0">
              <a:solidFill>
                <a:srgbClr val="575756"/>
              </a:solidFill>
              <a:latin typeface="Runda Normal" panose="02000000000000000000" pitchFamily="2" charset="77"/>
            </a:endParaRPr>
          </a:p>
          <a:p>
            <a:r>
              <a:rPr lang="en-GB" sz="1300" b="0" i="0" dirty="0">
                <a:solidFill>
                  <a:srgbClr val="575756"/>
                </a:solidFill>
                <a:latin typeface="Runda Normal" panose="02000000000000000000" pitchFamily="2" charset="77"/>
              </a:rPr>
              <a:t>Ut </a:t>
            </a:r>
            <a:r>
              <a:rPr lang="en-GB" sz="1300" b="0" i="0" dirty="0" err="1">
                <a:solidFill>
                  <a:srgbClr val="575756"/>
                </a:solidFill>
                <a:latin typeface="Runda Normal" panose="02000000000000000000" pitchFamily="2" charset="77"/>
              </a:rPr>
              <a:t>viverra</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massa</a:t>
            </a:r>
            <a:r>
              <a:rPr lang="en-GB" sz="1300" b="0" i="0" dirty="0">
                <a:solidFill>
                  <a:srgbClr val="575756"/>
                </a:solidFill>
                <a:latin typeface="Runda Normal" panose="02000000000000000000" pitchFamily="2" charset="77"/>
              </a:rPr>
              <a:t> id </a:t>
            </a:r>
            <a:r>
              <a:rPr lang="en-GB" sz="1300" b="0" i="0" dirty="0" err="1">
                <a:solidFill>
                  <a:srgbClr val="575756"/>
                </a:solidFill>
                <a:latin typeface="Runda Normal" panose="02000000000000000000" pitchFamily="2" charset="77"/>
              </a:rPr>
              <a:t>tortor</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dapibus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pretium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Praesent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varius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scelerisque</a:t>
            </a:r>
            <a:r>
              <a:rPr lang="en-GB" sz="1300" b="0" i="0" dirty="0">
                <a:solidFill>
                  <a:srgbClr val="575756"/>
                </a:solidFill>
                <a:latin typeface="Runda Normal" panose="02000000000000000000" pitchFamily="2" charset="77"/>
              </a:rPr>
              <a:t> ipsum </a:t>
            </a:r>
            <a:br>
              <a:rPr lang="en-GB" sz="1300" b="0" i="0" dirty="0">
                <a:solidFill>
                  <a:srgbClr val="575756"/>
                </a:solidFill>
                <a:latin typeface="Runda Normal" panose="02000000000000000000" pitchFamily="2" charset="77"/>
              </a:rPr>
            </a:br>
            <a:r>
              <a:rPr lang="en-GB" sz="1300" b="0" i="0" dirty="0">
                <a:solidFill>
                  <a:srgbClr val="575756"/>
                </a:solidFill>
                <a:latin typeface="Runda Normal" panose="02000000000000000000" pitchFamily="2" charset="77"/>
              </a:rPr>
              <a:t>vitae </a:t>
            </a:r>
            <a:r>
              <a:rPr lang="en-GB" sz="1300" b="0" i="0" dirty="0" err="1">
                <a:solidFill>
                  <a:srgbClr val="575756"/>
                </a:solidFill>
                <a:latin typeface="Runda Normal" panose="02000000000000000000" pitchFamily="2" charset="77"/>
              </a:rPr>
              <a:t>dignissim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Praesent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mattis</a:t>
            </a:r>
            <a:r>
              <a:rPr lang="en-GB" sz="1300" b="0" i="0" dirty="0">
                <a:solidFill>
                  <a:srgbClr val="575756"/>
                </a:solidFill>
                <a:latin typeface="Runda Normal" panose="02000000000000000000" pitchFamily="2" charset="77"/>
              </a:rPr>
              <a:t> auctor </a:t>
            </a:r>
            <a:r>
              <a:rPr lang="en-GB" sz="1300" b="0" i="0" dirty="0" err="1">
                <a:solidFill>
                  <a:srgbClr val="575756"/>
                </a:solidFill>
                <a:latin typeface="Runda Normal" panose="02000000000000000000" pitchFamily="2" charset="77"/>
              </a:rPr>
              <a:t>consequat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Aliquam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vel</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pellentesque</a:t>
            </a:r>
            <a:r>
              <a:rPr lang="en-GB" sz="1300" b="0" i="0" dirty="0">
                <a:solidFill>
                  <a:srgbClr val="575756"/>
                </a:solidFill>
                <a:latin typeface="Runda Normal" panose="02000000000000000000" pitchFamily="2" charset="77"/>
              </a:rPr>
              <a:t> libero. </a:t>
            </a:r>
            <a:r>
              <a:rPr lang="en-GB" sz="1300" b="0" i="0" dirty="0" err="1">
                <a:solidFill>
                  <a:srgbClr val="575756"/>
                </a:solidFill>
                <a:latin typeface="Runda Normal" panose="02000000000000000000" pitchFamily="2" charset="77"/>
              </a:rPr>
              <a:t>Curabitur</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sed</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odio</a:t>
            </a:r>
            <a:r>
              <a:rPr lang="en-GB" sz="1300" b="0" i="0" dirty="0">
                <a:solidFill>
                  <a:srgbClr val="575756"/>
                </a:solidFill>
                <a:latin typeface="Runda Normal" panose="02000000000000000000" pitchFamily="2" charset="77"/>
              </a:rPr>
              <a:t> in </a:t>
            </a:r>
            <a:r>
              <a:rPr lang="en-GB" sz="1300" b="0" i="0" dirty="0" err="1">
                <a:solidFill>
                  <a:srgbClr val="575756"/>
                </a:solidFill>
                <a:latin typeface="Runda Normal" panose="02000000000000000000" pitchFamily="2" charset="77"/>
              </a:rPr>
              <a:t>augue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tristique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dapibus</a:t>
            </a:r>
            <a:r>
              <a:rPr lang="en-GB" sz="1300" b="0" i="0" dirty="0">
                <a:solidFill>
                  <a:srgbClr val="575756"/>
                </a:solidFill>
                <a:latin typeface="Runda Normal" panose="02000000000000000000" pitchFamily="2" charset="77"/>
              </a:rPr>
              <a:t> in sit </a:t>
            </a:r>
            <a:r>
              <a:rPr lang="en-GB" sz="1300" b="0" i="0" dirty="0" err="1">
                <a:solidFill>
                  <a:srgbClr val="575756"/>
                </a:solidFill>
                <a:latin typeface="Runda Normal" panose="02000000000000000000" pitchFamily="2" charset="77"/>
              </a:rPr>
              <a:t>amet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odio</a:t>
            </a:r>
            <a:r>
              <a:rPr lang="en-GB" sz="1300" b="0" i="0" dirty="0">
                <a:solidFill>
                  <a:srgbClr val="575756"/>
                </a:solidFill>
                <a:latin typeface="Runda Normal" panose="02000000000000000000" pitchFamily="2" charset="77"/>
              </a:rPr>
              <a:t>. Vestibulum </a:t>
            </a:r>
            <a:r>
              <a:rPr lang="en-GB" sz="1300" b="0" i="0" dirty="0" err="1">
                <a:solidFill>
                  <a:srgbClr val="575756"/>
                </a:solidFill>
                <a:latin typeface="Runda Normal" panose="02000000000000000000" pitchFamily="2" charset="77"/>
              </a:rPr>
              <a:t>lacus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lacus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condimentum</a:t>
            </a:r>
            <a:r>
              <a:rPr lang="en-GB" sz="1300" b="0" i="0" dirty="0">
                <a:solidFill>
                  <a:srgbClr val="575756"/>
                </a:solidFill>
                <a:latin typeface="Runda Normal" panose="02000000000000000000" pitchFamily="2" charset="77"/>
              </a:rPr>
              <a:t> et </a:t>
            </a:r>
            <a:r>
              <a:rPr lang="en-GB" sz="1300" b="0" i="0" dirty="0" err="1">
                <a:solidFill>
                  <a:srgbClr val="575756"/>
                </a:solidFill>
                <a:latin typeface="Runda Normal" panose="02000000000000000000" pitchFamily="2" charset="77"/>
              </a:rPr>
              <a:t>augue</a:t>
            </a:r>
            <a:r>
              <a:rPr lang="en-GB" sz="1300" b="0" i="0" dirty="0">
                <a:solidFill>
                  <a:srgbClr val="575756"/>
                </a:solidFill>
                <a:latin typeface="Runda Normal" panose="02000000000000000000" pitchFamily="2" charset="77"/>
              </a:rPr>
              <a:t> non, </a:t>
            </a:r>
            <a:r>
              <a:rPr lang="en-GB" sz="1300" b="0" i="0" dirty="0" err="1">
                <a:solidFill>
                  <a:srgbClr val="575756"/>
                </a:solidFill>
                <a:latin typeface="Runda Normal" panose="02000000000000000000" pitchFamily="2" charset="77"/>
              </a:rPr>
              <a:t>aliquam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ultrices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felis</a:t>
            </a:r>
            <a:r>
              <a:rPr lang="en-GB" sz="1300" b="0" i="0" dirty="0">
                <a:solidFill>
                  <a:srgbClr val="575756"/>
                </a:solidFill>
                <a:latin typeface="Runda Normal" panose="02000000000000000000" pitchFamily="2" charset="77"/>
              </a:rPr>
              <a:t>. Nunc </a:t>
            </a:r>
            <a:r>
              <a:rPr lang="en-GB" sz="1300" b="0" i="0" dirty="0" err="1">
                <a:solidFill>
                  <a:srgbClr val="575756"/>
                </a:solidFill>
                <a:latin typeface="Runda Normal" panose="02000000000000000000" pitchFamily="2" charset="77"/>
              </a:rPr>
              <a:t>sed</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pellentesque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nunc</a:t>
            </a:r>
            <a:r>
              <a:rPr lang="en-GB" sz="1300" b="0" i="0" dirty="0">
                <a:solidFill>
                  <a:srgbClr val="575756"/>
                </a:solidFill>
                <a:latin typeface="Runda Normal" panose="02000000000000000000" pitchFamily="2" charset="77"/>
              </a:rPr>
              <a:t>. </a:t>
            </a:r>
          </a:p>
          <a:p>
            <a:endParaRPr lang="en-GB" sz="1300" b="0" i="0" dirty="0">
              <a:solidFill>
                <a:srgbClr val="575756"/>
              </a:solidFill>
              <a:latin typeface="Runda Normal" panose="02000000000000000000" pitchFamily="2" charset="77"/>
            </a:endParaRPr>
          </a:p>
          <a:p>
            <a:r>
              <a:rPr lang="en-GB" sz="1300" b="0" i="0" dirty="0" err="1">
                <a:solidFill>
                  <a:srgbClr val="575756"/>
                </a:solidFill>
                <a:latin typeface="Runda Normal" panose="02000000000000000000" pitchFamily="2" charset="77"/>
              </a:rPr>
              <a:t>Mauris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dapibus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diam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sed</a:t>
            </a:r>
            <a:r>
              <a:rPr lang="en-GB" sz="1300" b="0" i="0" dirty="0">
                <a:solidFill>
                  <a:srgbClr val="575756"/>
                </a:solidFill>
                <a:latin typeface="Runda Normal" panose="02000000000000000000" pitchFamily="2" charset="77"/>
              </a:rPr>
              <a:t> tempus maximus, </a:t>
            </a:r>
            <a:r>
              <a:rPr lang="en-GB" sz="1300" b="0" i="0" dirty="0" err="1">
                <a:solidFill>
                  <a:srgbClr val="575756"/>
                </a:solidFill>
                <a:latin typeface="Runda Normal" panose="02000000000000000000" pitchFamily="2" charset="77"/>
              </a:rPr>
              <a:t>mauris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elit</a:t>
            </a:r>
            <a:r>
              <a:rPr lang="en-GB" sz="1300" b="0" i="0" dirty="0">
                <a:solidFill>
                  <a:srgbClr val="575756"/>
                </a:solidFill>
                <a:latin typeface="Runda Normal" panose="02000000000000000000" pitchFamily="2" charset="77"/>
              </a:rPr>
              <a:t> auctor </a:t>
            </a:r>
            <a:r>
              <a:rPr lang="en-GB" sz="1300" b="0" i="0" dirty="0" err="1">
                <a:solidFill>
                  <a:srgbClr val="575756"/>
                </a:solidFill>
                <a:latin typeface="Runda Normal" panose="02000000000000000000" pitchFamily="2" charset="77"/>
              </a:rPr>
              <a:t>tellus</a:t>
            </a:r>
            <a:r>
              <a:rPr lang="en-GB" sz="1300" b="0" i="0" dirty="0">
                <a:solidFill>
                  <a:srgbClr val="575756"/>
                </a:solidFill>
                <a:latin typeface="Runda Normal" panose="02000000000000000000" pitchFamily="2" charset="77"/>
              </a:rPr>
              <a:t>, in </a:t>
            </a:r>
            <a:r>
              <a:rPr lang="en-GB" sz="1300" b="0" i="0" dirty="0" err="1">
                <a:solidFill>
                  <a:srgbClr val="575756"/>
                </a:solidFill>
                <a:latin typeface="Runda Normal" panose="02000000000000000000" pitchFamily="2" charset="77"/>
              </a:rPr>
              <a:t>scelerisque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orci</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diam</a:t>
            </a:r>
            <a:r>
              <a:rPr lang="en-GB" sz="1300" b="0" i="0" dirty="0">
                <a:solidFill>
                  <a:srgbClr val="575756"/>
                </a:solidFill>
                <a:latin typeface="Runda Normal" panose="02000000000000000000" pitchFamily="2" charset="77"/>
              </a:rPr>
              <a:t> ac </a:t>
            </a:r>
            <a:r>
              <a:rPr lang="en-GB" sz="1300" b="0" i="0" dirty="0" err="1">
                <a:solidFill>
                  <a:srgbClr val="575756"/>
                </a:solidFill>
                <a:latin typeface="Runda Normal" panose="02000000000000000000" pitchFamily="2" charset="77"/>
              </a:rPr>
              <a:t>quam</a:t>
            </a:r>
            <a:r>
              <a:rPr lang="en-GB" sz="1300" b="0" i="0" dirty="0">
                <a:solidFill>
                  <a:srgbClr val="575756"/>
                </a:solidFill>
                <a:latin typeface="Runda Normal" panose="02000000000000000000" pitchFamily="2" charset="77"/>
              </a:rPr>
              <a:t>. Proin sit </a:t>
            </a:r>
            <a:r>
              <a:rPr lang="en-GB" sz="1300" b="0" i="0" dirty="0" err="1">
                <a:solidFill>
                  <a:srgbClr val="575756"/>
                </a:solidFill>
                <a:latin typeface="Runda Normal" panose="02000000000000000000" pitchFamily="2" charset="77"/>
              </a:rPr>
              <a:t>amet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dignissim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enim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Etiam</a:t>
            </a:r>
            <a:r>
              <a:rPr lang="en-GB" sz="1300" b="0" i="0" dirty="0">
                <a:solidFill>
                  <a:srgbClr val="575756"/>
                </a:solidFill>
                <a:latin typeface="Runda Normal" panose="02000000000000000000" pitchFamily="2" charset="77"/>
              </a:rPr>
              <a:t> mi </a:t>
            </a:r>
            <a:r>
              <a:rPr lang="en-GB" sz="1300" b="0" i="0" dirty="0" err="1">
                <a:solidFill>
                  <a:srgbClr val="575756"/>
                </a:solidFill>
                <a:latin typeface="Runda Normal" panose="02000000000000000000" pitchFamily="2" charset="77"/>
              </a:rPr>
              <a:t>lectus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rutrum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quis</a:t>
            </a:r>
            <a:r>
              <a:rPr lang="en-GB" sz="1300" b="0" i="0" dirty="0">
                <a:solidFill>
                  <a:srgbClr val="575756"/>
                </a:solidFill>
                <a:latin typeface="Runda Normal" panose="02000000000000000000" pitchFamily="2" charset="77"/>
              </a:rPr>
              <a:t> </a:t>
            </a:r>
            <a:br>
              <a:rPr lang="en-GB" sz="1300" b="0" i="0" dirty="0">
                <a:solidFill>
                  <a:srgbClr val="575756"/>
                </a:solidFill>
                <a:latin typeface="Runda Normal" panose="02000000000000000000" pitchFamily="2" charset="77"/>
              </a:rPr>
            </a:br>
            <a:r>
              <a:rPr lang="en-GB" sz="1300" b="0" i="0" dirty="0" err="1">
                <a:solidFill>
                  <a:srgbClr val="575756"/>
                </a:solidFill>
                <a:latin typeface="Runda Normal" panose="02000000000000000000" pitchFamily="2" charset="77"/>
              </a:rPr>
              <a:t>dolor</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vel</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bibendum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dignissim</a:t>
            </a:r>
            <a:r>
              <a:rPr lang="en-GB" sz="1300" b="0" i="0" dirty="0">
                <a:solidFill>
                  <a:srgbClr val="575756"/>
                </a:solidFill>
                <a:latin typeface="Runda Normal" panose="02000000000000000000" pitchFamily="2" charset="77"/>
              </a:rPr>
              <a:t> eros. Vestibulum ac </a:t>
            </a:r>
            <a:r>
              <a:rPr lang="en-GB" sz="1300" b="0" i="0" dirty="0" err="1">
                <a:solidFill>
                  <a:srgbClr val="575756"/>
                </a:solidFill>
                <a:latin typeface="Runda Normal" panose="02000000000000000000" pitchFamily="2" charset="77"/>
              </a:rPr>
              <a:t>feugiat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enim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Nulla</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facilisi</a:t>
            </a:r>
            <a:r>
              <a:rPr lang="en-GB" sz="1300" b="0" i="0" dirty="0">
                <a:solidFill>
                  <a:srgbClr val="575756"/>
                </a:solidFill>
                <a:latin typeface="Runda Normal" panose="02000000000000000000" pitchFamily="2" charset="77"/>
              </a:rPr>
              <a:t>.</a:t>
            </a:r>
          </a:p>
          <a:p>
            <a:endParaRPr lang="en-GB" sz="1300" b="0" i="0" dirty="0">
              <a:solidFill>
                <a:srgbClr val="575756"/>
              </a:solidFill>
              <a:latin typeface="Runda Normal" panose="02000000000000000000" pitchFamily="2" charset="77"/>
            </a:endParaRPr>
          </a:p>
          <a:p>
            <a:r>
              <a:rPr lang="en-GB" sz="1300" b="0" i="0" dirty="0" err="1">
                <a:solidFill>
                  <a:srgbClr val="575756"/>
                </a:solidFill>
                <a:latin typeface="Runda Normal" panose="02000000000000000000" pitchFamily="2" charset="77"/>
              </a:rPr>
              <a:t>Etiam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consectetur</a:t>
            </a:r>
            <a:r>
              <a:rPr lang="en-GB" sz="1300" b="0" i="0" dirty="0">
                <a:solidFill>
                  <a:srgbClr val="575756"/>
                </a:solidFill>
                <a:latin typeface="Runda Normal" panose="02000000000000000000" pitchFamily="2" charset="77"/>
              </a:rPr>
              <a:t> libero a </a:t>
            </a:r>
            <a:r>
              <a:rPr lang="en-GB" sz="1300" b="0" i="0" dirty="0" err="1">
                <a:solidFill>
                  <a:srgbClr val="575756"/>
                </a:solidFill>
                <a:latin typeface="Runda Normal" panose="02000000000000000000" pitchFamily="2" charset="77"/>
              </a:rPr>
              <a:t>lectus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accumsan</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eleifend</a:t>
            </a:r>
            <a:r>
              <a:rPr lang="en-GB" sz="1300" b="0" i="0" dirty="0">
                <a:solidFill>
                  <a:srgbClr val="575756"/>
                </a:solidFill>
                <a:latin typeface="Runda Normal" panose="02000000000000000000" pitchFamily="2" charset="77"/>
              </a:rPr>
              <a:t>. Ut ac ipsum </a:t>
            </a:r>
            <a:r>
              <a:rPr lang="en-GB" sz="1300" b="0" i="0" dirty="0" err="1">
                <a:solidFill>
                  <a:srgbClr val="575756"/>
                </a:solidFill>
                <a:latin typeface="Runda Normal" panose="02000000000000000000" pitchFamily="2" charset="77"/>
              </a:rPr>
              <a:t>quam</a:t>
            </a:r>
            <a:r>
              <a:rPr lang="en-GB" sz="1300" b="0" i="0" dirty="0">
                <a:solidFill>
                  <a:srgbClr val="575756"/>
                </a:solidFill>
                <a:latin typeface="Runda Normal" panose="02000000000000000000" pitchFamily="2" charset="77"/>
              </a:rPr>
              <a:t>. Integer et </a:t>
            </a:r>
            <a:r>
              <a:rPr lang="en-GB" sz="1300" b="0" i="0" dirty="0" err="1">
                <a:solidFill>
                  <a:srgbClr val="575756"/>
                </a:solidFill>
                <a:latin typeface="Runda Normal" panose="02000000000000000000" pitchFamily="2" charset="77"/>
              </a:rPr>
              <a:t>suscipit</a:t>
            </a:r>
            <a:r>
              <a:rPr lang="en-GB" sz="1300" b="0" i="0" dirty="0">
                <a:solidFill>
                  <a:srgbClr val="575756"/>
                </a:solidFill>
                <a:latin typeface="Runda Normal" panose="02000000000000000000" pitchFamily="2" charset="77"/>
              </a:rPr>
              <a:t> auctor nisi at lacinia. </a:t>
            </a:r>
            <a:r>
              <a:rPr lang="en-GB" sz="1300" b="0" i="0" dirty="0" err="1">
                <a:solidFill>
                  <a:srgbClr val="575756"/>
                </a:solidFill>
                <a:latin typeface="Runda Normal" panose="02000000000000000000" pitchFamily="2" charset="77"/>
              </a:rPr>
              <a:t>Fusce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placerat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arcu</a:t>
            </a:r>
            <a:r>
              <a:rPr lang="en-GB" sz="1300" b="0" i="0" dirty="0">
                <a:solidFill>
                  <a:srgbClr val="575756"/>
                </a:solidFill>
                <a:latin typeface="Runda Normal" panose="02000000000000000000" pitchFamily="2" charset="77"/>
              </a:rPr>
              <a:t> vitae </a:t>
            </a:r>
            <a:r>
              <a:rPr lang="en-GB" sz="1300" b="0" i="0" dirty="0" err="1">
                <a:solidFill>
                  <a:srgbClr val="575756"/>
                </a:solidFill>
                <a:latin typeface="Runda Normal" panose="02000000000000000000" pitchFamily="2" charset="77"/>
              </a:rPr>
              <a:t>nibh</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luctus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sed</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consectetur</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odio</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finibus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Aliquam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velit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quam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rhoncus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quis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lacus</a:t>
            </a:r>
            <a:r>
              <a:rPr lang="en-GB" sz="1300" b="0" i="0" dirty="0">
                <a:solidFill>
                  <a:srgbClr val="575756"/>
                </a:solidFill>
                <a:latin typeface="Runda Normal" panose="02000000000000000000" pitchFamily="2" charset="77"/>
              </a:rPr>
              <a:t> sit </a:t>
            </a:r>
            <a:r>
              <a:rPr lang="en-GB" sz="1300" b="0" i="0" dirty="0" err="1">
                <a:solidFill>
                  <a:srgbClr val="575756"/>
                </a:solidFill>
                <a:latin typeface="Runda Normal" panose="02000000000000000000" pitchFamily="2" charset="77"/>
              </a:rPr>
              <a:t>amet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volutpat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rhoncus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erat</a:t>
            </a:r>
            <a:r>
              <a:rPr lang="en-GB" sz="1300" b="0" i="0" dirty="0">
                <a:solidFill>
                  <a:srgbClr val="575756"/>
                </a:solidFill>
                <a:latin typeface="Runda Normal" panose="02000000000000000000" pitchFamily="2" charset="77"/>
              </a:rPr>
              <a:t>. Aenean </a:t>
            </a:r>
            <a:r>
              <a:rPr lang="en-GB" sz="1300" b="0" i="0" dirty="0" err="1">
                <a:solidFill>
                  <a:srgbClr val="575756"/>
                </a:solidFill>
                <a:latin typeface="Runda Normal" panose="02000000000000000000" pitchFamily="2" charset="77"/>
              </a:rPr>
              <a:t>pretium</a:t>
            </a:r>
            <a:r>
              <a:rPr lang="en-GB" sz="1300" b="0" i="0" dirty="0">
                <a:solidFill>
                  <a:srgbClr val="575756"/>
                </a:solidFill>
                <a:latin typeface="Runda Normal" panose="02000000000000000000" pitchFamily="2" charset="77"/>
              </a:rPr>
              <a:t> cursus </a:t>
            </a:r>
            <a:r>
              <a:rPr lang="en-GB" sz="1300" b="0" i="0" dirty="0" err="1">
                <a:solidFill>
                  <a:srgbClr val="575756"/>
                </a:solidFill>
                <a:latin typeface="Runda Normal" panose="02000000000000000000" pitchFamily="2" charset="77"/>
              </a:rPr>
              <a:t>enim</a:t>
            </a:r>
            <a:r>
              <a:rPr lang="en-GB" sz="1300" b="0" i="0" dirty="0">
                <a:solidFill>
                  <a:srgbClr val="575756"/>
                </a:solidFill>
                <a:latin typeface="Runda Normal" panose="02000000000000000000" pitchFamily="2" charset="77"/>
              </a:rPr>
              <a:t>, ac </a:t>
            </a:r>
            <a:r>
              <a:rPr lang="en-GB" sz="1300" b="0" i="0" dirty="0" err="1">
                <a:solidFill>
                  <a:srgbClr val="575756"/>
                </a:solidFill>
                <a:latin typeface="Runda Normal" panose="02000000000000000000" pitchFamily="2" charset="77"/>
              </a:rPr>
              <a:t>euismod</a:t>
            </a:r>
            <a:r>
              <a:rPr lang="en-GB" sz="1300" b="0" i="0" dirty="0">
                <a:solidFill>
                  <a:srgbClr val="575756"/>
                </a:solidFill>
                <a:latin typeface="Runda Normal" panose="02000000000000000000" pitchFamily="2" charset="77"/>
              </a:rPr>
              <a:t> mi </a:t>
            </a:r>
            <a:r>
              <a:rPr lang="en-GB" sz="1300" b="0" i="0" dirty="0" err="1">
                <a:solidFill>
                  <a:srgbClr val="575756"/>
                </a:solidFill>
                <a:latin typeface="Runda Normal" panose="02000000000000000000" pitchFamily="2" charset="77"/>
              </a:rPr>
              <a:t>venenatis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eget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Nullam</a:t>
            </a:r>
            <a:r>
              <a:rPr lang="en-GB" sz="1300" b="0" i="0" dirty="0">
                <a:solidFill>
                  <a:srgbClr val="575756"/>
                </a:solidFill>
                <a:latin typeface="Runda Normal" panose="02000000000000000000" pitchFamily="2" charset="77"/>
              </a:rPr>
              <a:t> non eros </a:t>
            </a:r>
            <a:r>
              <a:rPr lang="en-GB" sz="1300" b="0" i="0" dirty="0" err="1">
                <a:solidFill>
                  <a:srgbClr val="575756"/>
                </a:solidFill>
                <a:latin typeface="Runda Normal" panose="02000000000000000000" pitchFamily="2" charset="77"/>
              </a:rPr>
              <a:t>tellus</a:t>
            </a:r>
            <a:r>
              <a:rPr lang="en-GB" sz="1300" b="0" i="0" dirty="0">
                <a:solidFill>
                  <a:srgbClr val="575756"/>
                </a:solidFill>
                <a:latin typeface="Runda Normal" panose="02000000000000000000" pitchFamily="2" charset="77"/>
              </a:rPr>
              <a:t>. </a:t>
            </a:r>
          </a:p>
          <a:p>
            <a:endParaRPr lang="en-GB" sz="1300" b="0" i="0" dirty="0">
              <a:solidFill>
                <a:srgbClr val="575756"/>
              </a:solidFill>
              <a:latin typeface="Runda Normal" panose="02000000000000000000" pitchFamily="2" charset="77"/>
            </a:endParaRPr>
          </a:p>
          <a:p>
            <a:r>
              <a:rPr lang="en-GB" sz="1300" b="0" i="0" dirty="0">
                <a:solidFill>
                  <a:srgbClr val="575756"/>
                </a:solidFill>
                <a:latin typeface="Runda Normal" panose="02000000000000000000" pitchFamily="2" charset="77"/>
              </a:rPr>
              <a:t>In </a:t>
            </a:r>
            <a:r>
              <a:rPr lang="en-GB" sz="1300" b="0" i="0" dirty="0" err="1">
                <a:solidFill>
                  <a:srgbClr val="575756"/>
                </a:solidFill>
                <a:latin typeface="Runda Normal" panose="02000000000000000000" pitchFamily="2" charset="77"/>
              </a:rPr>
              <a:t>felis</a:t>
            </a:r>
            <a:r>
              <a:rPr lang="en-GB" sz="1300" b="0" i="0" dirty="0">
                <a:solidFill>
                  <a:srgbClr val="575756"/>
                </a:solidFill>
                <a:latin typeface="Runda Normal" panose="02000000000000000000" pitchFamily="2" charset="77"/>
              </a:rPr>
              <a:t> ante, </a:t>
            </a:r>
            <a:r>
              <a:rPr lang="en-GB" sz="1300" b="0" i="0" dirty="0" err="1">
                <a:solidFill>
                  <a:srgbClr val="575756"/>
                </a:solidFill>
                <a:latin typeface="Runda Normal" panose="02000000000000000000" pitchFamily="2" charset="77"/>
              </a:rPr>
              <a:t>ornare</a:t>
            </a:r>
            <a:r>
              <a:rPr lang="en-GB" sz="1300" b="0" i="0" dirty="0">
                <a:solidFill>
                  <a:srgbClr val="575756"/>
                </a:solidFill>
                <a:latin typeface="Runda Normal" panose="02000000000000000000" pitchFamily="2" charset="77"/>
              </a:rPr>
              <a:t> et </a:t>
            </a:r>
            <a:r>
              <a:rPr lang="en-GB" sz="1300" b="0" i="0" dirty="0" err="1">
                <a:solidFill>
                  <a:srgbClr val="575756"/>
                </a:solidFill>
                <a:latin typeface="Runda Normal" panose="02000000000000000000" pitchFamily="2" charset="77"/>
              </a:rPr>
              <a:t>massa</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sed</a:t>
            </a:r>
            <a:r>
              <a:rPr lang="en-GB" sz="1300" b="0" i="0" dirty="0">
                <a:solidFill>
                  <a:srgbClr val="575756"/>
                </a:solidFill>
                <a:latin typeface="Runda Normal" panose="02000000000000000000" pitchFamily="2" charset="77"/>
              </a:rPr>
              <a:t>, semper </a:t>
            </a:r>
            <a:r>
              <a:rPr lang="en-GB" sz="1300" b="0" i="0" dirty="0" err="1">
                <a:solidFill>
                  <a:srgbClr val="575756"/>
                </a:solidFill>
                <a:latin typeface="Runda Normal" panose="02000000000000000000" pitchFamily="2" charset="77"/>
              </a:rPr>
              <a:t>tempor</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purus</a:t>
            </a:r>
            <a:r>
              <a:rPr lang="en-GB" sz="1300" b="0" i="0" dirty="0">
                <a:solidFill>
                  <a:srgbClr val="575756"/>
                </a:solidFill>
                <a:latin typeface="Runda Normal" panose="02000000000000000000" pitchFamily="2" charset="77"/>
              </a:rPr>
              <a:t>. Morbi et </a:t>
            </a:r>
            <a:r>
              <a:rPr lang="en-GB" sz="1300" b="0" i="0" dirty="0" err="1">
                <a:solidFill>
                  <a:srgbClr val="575756"/>
                </a:solidFill>
                <a:latin typeface="Runda Normal" panose="02000000000000000000" pitchFamily="2" charset="77"/>
              </a:rPr>
              <a:t>sapien</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hendrerit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sagittis</a:t>
            </a:r>
            <a:r>
              <a:rPr lang="en-GB" sz="1300" b="0" i="0" dirty="0">
                <a:solidFill>
                  <a:srgbClr val="575756"/>
                </a:solidFill>
                <a:latin typeface="Runda Normal" panose="02000000000000000000" pitchFamily="2" charset="77"/>
              </a:rPr>
              <a:t> ante a, </a:t>
            </a:r>
            <a:r>
              <a:rPr lang="en-GB" sz="1300" b="0" i="0" dirty="0" err="1">
                <a:solidFill>
                  <a:srgbClr val="575756"/>
                </a:solidFill>
                <a:latin typeface="Runda Normal" panose="02000000000000000000" pitchFamily="2" charset="77"/>
              </a:rPr>
              <a:t>commodo</a:t>
            </a:r>
            <a:r>
              <a:rPr lang="en-GB" sz="1300" b="0" i="0" dirty="0">
                <a:solidFill>
                  <a:srgbClr val="575756"/>
                </a:solidFill>
                <a:latin typeface="Runda Normal" panose="02000000000000000000" pitchFamily="2" charset="77"/>
              </a:rPr>
              <a:t> libero. </a:t>
            </a:r>
            <a:r>
              <a:rPr lang="en-GB" sz="1300" b="0" i="0" dirty="0" err="1">
                <a:solidFill>
                  <a:srgbClr val="575756"/>
                </a:solidFill>
                <a:latin typeface="Runda Normal" panose="02000000000000000000" pitchFamily="2" charset="77"/>
              </a:rPr>
              <a:t>Curabitur</a:t>
            </a:r>
            <a:r>
              <a:rPr lang="en-GB" sz="1300" b="0" i="0" dirty="0">
                <a:solidFill>
                  <a:srgbClr val="575756"/>
                </a:solidFill>
                <a:latin typeface="Runda Normal" panose="02000000000000000000" pitchFamily="2" charset="77"/>
              </a:rPr>
              <a:t> non ante </a:t>
            </a:r>
            <a:r>
              <a:rPr lang="en-GB" sz="1300" b="0" i="0" dirty="0" err="1">
                <a:solidFill>
                  <a:srgbClr val="575756"/>
                </a:solidFill>
                <a:latin typeface="Runda Normal" panose="02000000000000000000" pitchFamily="2" charset="77"/>
              </a:rPr>
              <a:t>pellentesque</a:t>
            </a:r>
            <a:r>
              <a:rPr lang="en-GB" sz="1300" b="0" i="0" dirty="0">
                <a:solidFill>
                  <a:srgbClr val="575756"/>
                </a:solidFill>
                <a:latin typeface="Runda Normal" panose="02000000000000000000" pitchFamily="2" charset="77"/>
              </a:rPr>
              <a:t> libero </a:t>
            </a:r>
            <a:r>
              <a:rPr lang="en-GB" sz="1300" b="0" i="0" dirty="0" err="1">
                <a:solidFill>
                  <a:srgbClr val="575756"/>
                </a:solidFill>
                <a:latin typeface="Runda Normal" panose="02000000000000000000" pitchFamily="2" charset="77"/>
              </a:rPr>
              <a:t>euismod</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pellentesque</a:t>
            </a:r>
            <a:r>
              <a:rPr lang="en-GB" sz="1300" b="0" i="0" dirty="0">
                <a:solidFill>
                  <a:srgbClr val="575756"/>
                </a:solidFill>
                <a:latin typeface="Runda Normal" panose="02000000000000000000" pitchFamily="2" charset="77"/>
              </a:rPr>
              <a:t> et a </a:t>
            </a:r>
            <a:r>
              <a:rPr lang="en-GB" sz="1300" b="0" i="0" dirty="0" err="1">
                <a:solidFill>
                  <a:srgbClr val="575756"/>
                </a:solidFill>
                <a:latin typeface="Runda Normal" panose="02000000000000000000" pitchFamily="2" charset="77"/>
              </a:rPr>
              <a:t>elit</a:t>
            </a:r>
            <a:r>
              <a:rPr lang="en-GB" sz="1300" b="0" i="0" dirty="0">
                <a:solidFill>
                  <a:srgbClr val="575756"/>
                </a:solidFill>
                <a:latin typeface="Runda Normal" panose="02000000000000000000" pitchFamily="2" charset="77"/>
              </a:rPr>
              <a:t>. Vestibulum </a:t>
            </a:r>
            <a:r>
              <a:rPr lang="en-GB" sz="1300" b="0" i="0" dirty="0" err="1">
                <a:solidFill>
                  <a:srgbClr val="575756"/>
                </a:solidFill>
                <a:latin typeface="Runda Normal" panose="02000000000000000000" pitchFamily="2" charset="77"/>
              </a:rPr>
              <a:t>tortor</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orci</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placerat</a:t>
            </a:r>
            <a:r>
              <a:rPr lang="en-GB" sz="1300" b="0" i="0" dirty="0">
                <a:solidFill>
                  <a:srgbClr val="575756"/>
                </a:solidFill>
                <a:latin typeface="Runda Normal" panose="02000000000000000000" pitchFamily="2" charset="77"/>
              </a:rPr>
              <a:t> et </a:t>
            </a:r>
            <a:r>
              <a:rPr lang="en-GB" sz="1300" b="0" i="0" dirty="0" err="1">
                <a:solidFill>
                  <a:srgbClr val="575756"/>
                </a:solidFill>
                <a:latin typeface="Runda Normal" panose="02000000000000000000" pitchFamily="2" charset="77"/>
              </a:rPr>
              <a:t>luctus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eu</a:t>
            </a:r>
            <a:r>
              <a:rPr lang="en-GB" sz="1300" b="0" i="0" dirty="0">
                <a:solidFill>
                  <a:srgbClr val="575756"/>
                </a:solidFill>
                <a:latin typeface="Runda Normal" panose="02000000000000000000" pitchFamily="2" charset="77"/>
              </a:rPr>
              <a:t>, semper et </a:t>
            </a:r>
            <a:r>
              <a:rPr lang="en-GB" sz="1300" b="0" i="0" dirty="0" err="1">
                <a:solidFill>
                  <a:srgbClr val="575756"/>
                </a:solidFill>
                <a:latin typeface="Runda Normal" panose="02000000000000000000" pitchFamily="2" charset="77"/>
              </a:rPr>
              <a:t>velit</a:t>
            </a:r>
            <a:r>
              <a:rPr lang="en-GB" sz="1300" b="0" i="0" dirty="0">
                <a:solidFill>
                  <a:srgbClr val="575756"/>
                </a:solidFill>
                <a:latin typeface="Runda Normal" panose="02000000000000000000" pitchFamily="2" charset="77"/>
              </a:rPr>
              <a:t>.</a:t>
            </a:r>
          </a:p>
          <a:p>
            <a:endParaRPr lang="en-US" b="0" i="0" dirty="0">
              <a:latin typeface="Runda Normal" panose="02000000000000000000" pitchFamily="2" charset="77"/>
            </a:endParaRPr>
          </a:p>
        </p:txBody>
      </p:sp>
      <p:pic>
        <p:nvPicPr>
          <p:cNvPr id="3" name="Picture 2" descr="A picture containing sky, grass, outdoor, green&#10;&#10;Description automatically generated">
            <a:extLst>
              <a:ext uri="{FF2B5EF4-FFF2-40B4-BE49-F238E27FC236}">
                <a16:creationId xmlns:a16="http://schemas.microsoft.com/office/drawing/2014/main" id="{E17E71B8-1C42-D14D-9E1C-23E1C7F819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9957" y="2164885"/>
            <a:ext cx="4064795" cy="2731034"/>
          </a:xfrm>
          <a:prstGeom prst="rect">
            <a:avLst/>
          </a:prstGeom>
        </p:spPr>
      </p:pic>
      <p:sp>
        <p:nvSpPr>
          <p:cNvPr id="10" name="TextBox 9">
            <a:extLst>
              <a:ext uri="{FF2B5EF4-FFF2-40B4-BE49-F238E27FC236}">
                <a16:creationId xmlns:a16="http://schemas.microsoft.com/office/drawing/2014/main" id="{EAFFC866-7E28-8B46-A098-58E86CD4BE99}"/>
              </a:ext>
            </a:extLst>
          </p:cNvPr>
          <p:cNvSpPr txBox="1"/>
          <p:nvPr userDrawn="1"/>
        </p:nvSpPr>
        <p:spPr>
          <a:xfrm>
            <a:off x="403747" y="280649"/>
            <a:ext cx="2384820" cy="492443"/>
          </a:xfrm>
          <a:prstGeom prst="rect">
            <a:avLst/>
          </a:prstGeom>
          <a:noFill/>
        </p:spPr>
        <p:txBody>
          <a:bodyPr wrap="none" rtlCol="0">
            <a:spAutoFit/>
          </a:bodyPr>
          <a:lstStyle/>
          <a:p>
            <a:r>
              <a:rPr lang="en-US" sz="2600" baseline="0" dirty="0">
                <a:solidFill>
                  <a:srgbClr val="00A091"/>
                </a:solidFill>
                <a:latin typeface="Runda Normal" panose="02000000000000000000" pitchFamily="2" charset="77"/>
              </a:rPr>
              <a:t>Slide title here</a:t>
            </a:r>
          </a:p>
        </p:txBody>
      </p:sp>
      <p:cxnSp>
        <p:nvCxnSpPr>
          <p:cNvPr id="13" name="Straight Connector 12">
            <a:extLst>
              <a:ext uri="{FF2B5EF4-FFF2-40B4-BE49-F238E27FC236}">
                <a16:creationId xmlns:a16="http://schemas.microsoft.com/office/drawing/2014/main" id="{B6F201C1-7AB5-884D-BD07-2D384F5ECC53}"/>
              </a:ext>
            </a:extLst>
          </p:cNvPr>
          <p:cNvCxnSpPr>
            <a:cxnSpLocks/>
          </p:cNvCxnSpPr>
          <p:nvPr userDrawn="1"/>
        </p:nvCxnSpPr>
        <p:spPr>
          <a:xfrm>
            <a:off x="0" y="6253615"/>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D0E2FCB-CD73-2E4F-BB82-44110AB8F73C}"/>
              </a:ext>
            </a:extLst>
          </p:cNvPr>
          <p:cNvCxnSpPr>
            <a:cxnSpLocks/>
          </p:cNvCxnSpPr>
          <p:nvPr userDrawn="1"/>
        </p:nvCxnSpPr>
        <p:spPr>
          <a:xfrm>
            <a:off x="0" y="981902"/>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7C33BAC-FA5F-324C-A373-F065E1EDC2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63068" y="305371"/>
            <a:ext cx="951816" cy="417169"/>
          </a:xfrm>
          <a:prstGeom prst="rect">
            <a:avLst/>
          </a:prstGeom>
        </p:spPr>
      </p:pic>
      <p:sp>
        <p:nvSpPr>
          <p:cNvPr id="24" name="TextBox 23">
            <a:extLst>
              <a:ext uri="{FF2B5EF4-FFF2-40B4-BE49-F238E27FC236}">
                <a16:creationId xmlns:a16="http://schemas.microsoft.com/office/drawing/2014/main" id="{14744BF7-1C7E-A64C-801F-599B77BF1E07}"/>
              </a:ext>
            </a:extLst>
          </p:cNvPr>
          <p:cNvSpPr txBox="1"/>
          <p:nvPr userDrawn="1"/>
        </p:nvSpPr>
        <p:spPr>
          <a:xfrm>
            <a:off x="11618520" y="6420949"/>
            <a:ext cx="285656" cy="246221"/>
          </a:xfrm>
          <a:prstGeom prst="rect">
            <a:avLst/>
          </a:prstGeom>
          <a:noFill/>
        </p:spPr>
        <p:txBody>
          <a:bodyPr wrap="none" rtlCol="0">
            <a:spAutoFit/>
          </a:bodyPr>
          <a:lstStyle/>
          <a:p>
            <a:pPr algn="r"/>
            <a:r>
              <a:rPr lang="en-US" sz="1000" b="1" i="0" baseline="0" dirty="0">
                <a:solidFill>
                  <a:srgbClr val="00A091"/>
                </a:solidFill>
                <a:latin typeface="Runda Bold" panose="02000000000000000000" pitchFamily="2" charset="77"/>
              </a:rPr>
              <a:t>#</a:t>
            </a:r>
          </a:p>
        </p:txBody>
      </p:sp>
      <p:sp>
        <p:nvSpPr>
          <p:cNvPr id="25" name="TextBox 24">
            <a:extLst>
              <a:ext uri="{FF2B5EF4-FFF2-40B4-BE49-F238E27FC236}">
                <a16:creationId xmlns:a16="http://schemas.microsoft.com/office/drawing/2014/main" id="{5C935D95-029E-7B41-A478-C1D38B0EE435}"/>
              </a:ext>
            </a:extLst>
          </p:cNvPr>
          <p:cNvSpPr txBox="1"/>
          <p:nvPr userDrawn="1"/>
        </p:nvSpPr>
        <p:spPr>
          <a:xfrm>
            <a:off x="9919319" y="6422608"/>
            <a:ext cx="1665841" cy="246221"/>
          </a:xfrm>
          <a:prstGeom prst="rect">
            <a:avLst/>
          </a:prstGeom>
          <a:noFill/>
        </p:spPr>
        <p:txBody>
          <a:bodyPr wrap="none" rtlCol="0">
            <a:spAutoFit/>
          </a:bodyPr>
          <a:lstStyle/>
          <a:p>
            <a:pPr algn="r"/>
            <a:r>
              <a:rPr lang="en-US" sz="1000" b="1" baseline="0" dirty="0" err="1">
                <a:solidFill>
                  <a:srgbClr val="00A091"/>
                </a:solidFill>
                <a:latin typeface="Runda Normal" panose="02000000000000000000" pitchFamily="2" charset="77"/>
              </a:rPr>
              <a:t>www.europeanbiogas.eu</a:t>
            </a:r>
            <a:endParaRPr lang="en-US" sz="1000" b="1" baseline="0" dirty="0">
              <a:solidFill>
                <a:srgbClr val="00A091"/>
              </a:solidFill>
              <a:latin typeface="Runda Normal" panose="02000000000000000000" pitchFamily="2" charset="77"/>
            </a:endParaRPr>
          </a:p>
        </p:txBody>
      </p:sp>
      <p:sp>
        <p:nvSpPr>
          <p:cNvPr id="26" name="TextBox 25">
            <a:extLst>
              <a:ext uri="{FF2B5EF4-FFF2-40B4-BE49-F238E27FC236}">
                <a16:creationId xmlns:a16="http://schemas.microsoft.com/office/drawing/2014/main" id="{CE4D62BE-8408-9F40-B5B4-31AF6CD49A4B}"/>
              </a:ext>
            </a:extLst>
          </p:cNvPr>
          <p:cNvSpPr txBox="1"/>
          <p:nvPr userDrawn="1"/>
        </p:nvSpPr>
        <p:spPr>
          <a:xfrm>
            <a:off x="388871" y="6413692"/>
            <a:ext cx="2388795" cy="246221"/>
          </a:xfrm>
          <a:prstGeom prst="rect">
            <a:avLst/>
          </a:prstGeom>
          <a:noFill/>
        </p:spPr>
        <p:txBody>
          <a:bodyPr wrap="none" rtlCol="0">
            <a:spAutoFit/>
          </a:bodyPr>
          <a:lstStyle/>
          <a:p>
            <a:r>
              <a:rPr lang="en-US" sz="1000" baseline="0" dirty="0">
                <a:solidFill>
                  <a:srgbClr val="00A09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347421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Slide with watermark and tex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E9BD0A0-5F3A-DE48-8127-95BBA7E36FA2}"/>
              </a:ext>
            </a:extLst>
          </p:cNvPr>
          <p:cNvPicPr>
            <a:picLocks noChangeAspect="1"/>
          </p:cNvPicPr>
          <p:nvPr userDrawn="1"/>
        </p:nvPicPr>
        <p:blipFill>
          <a:blip r:embed="rId2">
            <a:alphaModFix amt="5000"/>
          </a:blip>
          <a:stretch>
            <a:fillRect/>
          </a:stretch>
        </p:blipFill>
        <p:spPr>
          <a:xfrm>
            <a:off x="7433104" y="377234"/>
            <a:ext cx="5223777" cy="6683362"/>
          </a:xfrm>
          <a:prstGeom prst="rect">
            <a:avLst/>
          </a:prstGeom>
        </p:spPr>
      </p:pic>
      <p:sp>
        <p:nvSpPr>
          <p:cNvPr id="3" name="TextBox 2">
            <a:extLst>
              <a:ext uri="{FF2B5EF4-FFF2-40B4-BE49-F238E27FC236}">
                <a16:creationId xmlns:a16="http://schemas.microsoft.com/office/drawing/2014/main" id="{EA508531-DF19-1C44-8E8D-D5C5D98F8EB8}"/>
              </a:ext>
            </a:extLst>
          </p:cNvPr>
          <p:cNvSpPr txBox="1"/>
          <p:nvPr userDrawn="1"/>
        </p:nvSpPr>
        <p:spPr>
          <a:xfrm>
            <a:off x="453415" y="1507390"/>
            <a:ext cx="8825055" cy="4031873"/>
          </a:xfrm>
          <a:prstGeom prst="rect">
            <a:avLst/>
          </a:prstGeom>
          <a:noFill/>
        </p:spPr>
        <p:txBody>
          <a:bodyPr wrap="square" rtlCol="0">
            <a:spAutoFit/>
          </a:bodyPr>
          <a:lstStyle/>
          <a:p>
            <a:r>
              <a:rPr lang="en-GB" sz="2000" b="0" i="0" dirty="0">
                <a:solidFill>
                  <a:srgbClr val="85BF5C"/>
                </a:solidFill>
                <a:latin typeface="Runda Normal" panose="02000000000000000000" pitchFamily="2" charset="77"/>
              </a:rPr>
              <a:t>Lorem ipsum </a:t>
            </a:r>
            <a:r>
              <a:rPr lang="en-GB" sz="2000" b="0" i="0" dirty="0" err="1">
                <a:solidFill>
                  <a:srgbClr val="85BF5C"/>
                </a:solidFill>
                <a:latin typeface="Runda Normal" panose="02000000000000000000" pitchFamily="2" charset="77"/>
              </a:rPr>
              <a:t>dolor</a:t>
            </a:r>
            <a:r>
              <a:rPr lang="en-GB" sz="2000" b="0" i="0" dirty="0">
                <a:solidFill>
                  <a:srgbClr val="85BF5C"/>
                </a:solidFill>
                <a:latin typeface="Runda Normal" panose="02000000000000000000" pitchFamily="2" charset="77"/>
              </a:rPr>
              <a:t> sit </a:t>
            </a:r>
            <a:r>
              <a:rPr lang="en-GB" sz="2000" b="0" i="0" dirty="0" err="1">
                <a:solidFill>
                  <a:srgbClr val="85BF5C"/>
                </a:solidFill>
                <a:latin typeface="Runda Normal" panose="02000000000000000000" pitchFamily="2" charset="77"/>
              </a:rPr>
              <a:t>amet</a:t>
            </a:r>
            <a:r>
              <a:rPr lang="en-GB" sz="2000" b="0" i="0" dirty="0">
                <a:solidFill>
                  <a:srgbClr val="85BF5C"/>
                </a:solidFill>
                <a:latin typeface="Runda Normal" panose="02000000000000000000" pitchFamily="2" charset="77"/>
              </a:rPr>
              <a:t>, </a:t>
            </a:r>
            <a:r>
              <a:rPr lang="en-GB" sz="2000" b="0" i="0" dirty="0" err="1">
                <a:solidFill>
                  <a:srgbClr val="85BF5C"/>
                </a:solidFill>
                <a:latin typeface="Runda Normal" panose="02000000000000000000" pitchFamily="2" charset="77"/>
              </a:rPr>
              <a:t>consectetur</a:t>
            </a:r>
            <a:r>
              <a:rPr lang="en-GB" sz="2000" b="0" i="0" dirty="0">
                <a:solidFill>
                  <a:srgbClr val="85BF5C"/>
                </a:solidFill>
                <a:latin typeface="Runda Normal" panose="02000000000000000000" pitchFamily="2" charset="77"/>
              </a:rPr>
              <a:t> </a:t>
            </a:r>
            <a:r>
              <a:rPr lang="en-GB" sz="2000" b="0" i="0" dirty="0" err="1">
                <a:solidFill>
                  <a:srgbClr val="85BF5C"/>
                </a:solidFill>
                <a:latin typeface="Runda Normal" panose="02000000000000000000" pitchFamily="2" charset="77"/>
              </a:rPr>
              <a:t>adipiscing</a:t>
            </a:r>
            <a:r>
              <a:rPr lang="en-GB" sz="2000" b="0" i="0" dirty="0">
                <a:solidFill>
                  <a:srgbClr val="85BF5C"/>
                </a:solidFill>
                <a:latin typeface="Runda Normal" panose="02000000000000000000" pitchFamily="2" charset="77"/>
              </a:rPr>
              <a:t> </a:t>
            </a:r>
            <a:r>
              <a:rPr lang="en-GB" sz="2000" b="0" i="0" dirty="0" err="1">
                <a:solidFill>
                  <a:srgbClr val="85BF5C"/>
                </a:solidFill>
                <a:latin typeface="Runda Normal" panose="02000000000000000000" pitchFamily="2" charset="77"/>
              </a:rPr>
              <a:t>elit</a:t>
            </a:r>
            <a:r>
              <a:rPr lang="en-GB" sz="2000" b="0" i="0" dirty="0">
                <a:solidFill>
                  <a:srgbClr val="85BF5C"/>
                </a:solidFill>
                <a:latin typeface="Runda Normal" panose="02000000000000000000" pitchFamily="2" charset="77"/>
              </a:rPr>
              <a:t>.</a:t>
            </a:r>
          </a:p>
          <a:p>
            <a:endParaRPr lang="en-GB" b="0" i="0" dirty="0">
              <a:solidFill>
                <a:srgbClr val="575756"/>
              </a:solidFill>
              <a:latin typeface="Runda Normal" panose="02000000000000000000" pitchFamily="2" charset="77"/>
            </a:endParaRPr>
          </a:p>
          <a:p>
            <a:r>
              <a:rPr lang="en-GB" sz="1300" b="0" i="0" dirty="0">
                <a:solidFill>
                  <a:srgbClr val="575756"/>
                </a:solidFill>
                <a:latin typeface="Runda Normal" panose="02000000000000000000" pitchFamily="2" charset="77"/>
              </a:rPr>
              <a:t>Ut </a:t>
            </a:r>
            <a:r>
              <a:rPr lang="en-GB" sz="1300" b="0" i="0" dirty="0" err="1">
                <a:solidFill>
                  <a:srgbClr val="575756"/>
                </a:solidFill>
                <a:latin typeface="Runda Normal" panose="02000000000000000000" pitchFamily="2" charset="77"/>
              </a:rPr>
              <a:t>viverra</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massa</a:t>
            </a:r>
            <a:r>
              <a:rPr lang="en-GB" sz="1300" b="0" i="0" dirty="0">
                <a:solidFill>
                  <a:srgbClr val="575756"/>
                </a:solidFill>
                <a:latin typeface="Runda Normal" panose="02000000000000000000" pitchFamily="2" charset="77"/>
              </a:rPr>
              <a:t> id </a:t>
            </a:r>
            <a:r>
              <a:rPr lang="en-GB" sz="1300" b="0" i="0" dirty="0" err="1">
                <a:solidFill>
                  <a:srgbClr val="575756"/>
                </a:solidFill>
                <a:latin typeface="Runda Normal" panose="02000000000000000000" pitchFamily="2" charset="77"/>
              </a:rPr>
              <a:t>tortor</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dapibus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pretium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Praesent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varius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scelerisque</a:t>
            </a:r>
            <a:r>
              <a:rPr lang="en-GB" sz="1300" b="0" i="0" dirty="0">
                <a:solidFill>
                  <a:srgbClr val="575756"/>
                </a:solidFill>
                <a:latin typeface="Runda Normal" panose="02000000000000000000" pitchFamily="2" charset="77"/>
              </a:rPr>
              <a:t> ipsum vitae </a:t>
            </a:r>
            <a:r>
              <a:rPr lang="en-GB" sz="1300" b="0" i="0" dirty="0" err="1">
                <a:solidFill>
                  <a:srgbClr val="575756"/>
                </a:solidFill>
                <a:latin typeface="Runda Normal" panose="02000000000000000000" pitchFamily="2" charset="77"/>
              </a:rPr>
              <a:t>dignissim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Praesent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mattis</a:t>
            </a:r>
            <a:r>
              <a:rPr lang="en-GB" sz="1300" b="0" i="0" dirty="0">
                <a:solidFill>
                  <a:srgbClr val="575756"/>
                </a:solidFill>
                <a:latin typeface="Runda Normal" panose="02000000000000000000" pitchFamily="2" charset="77"/>
              </a:rPr>
              <a:t> auctor </a:t>
            </a:r>
            <a:r>
              <a:rPr lang="en-GB" sz="1300" b="0" i="0" dirty="0" err="1">
                <a:solidFill>
                  <a:srgbClr val="575756"/>
                </a:solidFill>
                <a:latin typeface="Runda Normal" panose="02000000000000000000" pitchFamily="2" charset="77"/>
              </a:rPr>
              <a:t>consequat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Aliquam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vel</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pellentesque</a:t>
            </a:r>
            <a:r>
              <a:rPr lang="en-GB" sz="1300" b="0" i="0" dirty="0">
                <a:solidFill>
                  <a:srgbClr val="575756"/>
                </a:solidFill>
                <a:latin typeface="Runda Normal" panose="02000000000000000000" pitchFamily="2" charset="77"/>
              </a:rPr>
              <a:t> libero. </a:t>
            </a:r>
            <a:r>
              <a:rPr lang="en-GB" sz="1300" b="0" i="0" dirty="0" err="1">
                <a:solidFill>
                  <a:srgbClr val="575756"/>
                </a:solidFill>
                <a:latin typeface="Runda Normal" panose="02000000000000000000" pitchFamily="2" charset="77"/>
              </a:rPr>
              <a:t>Curabitur</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sed</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odio</a:t>
            </a:r>
            <a:r>
              <a:rPr lang="en-GB" sz="1300" b="0" i="0" dirty="0">
                <a:solidFill>
                  <a:srgbClr val="575756"/>
                </a:solidFill>
                <a:latin typeface="Runda Normal" panose="02000000000000000000" pitchFamily="2" charset="77"/>
              </a:rPr>
              <a:t> in </a:t>
            </a:r>
            <a:r>
              <a:rPr lang="en-GB" sz="1300" b="0" i="0" dirty="0" err="1">
                <a:solidFill>
                  <a:srgbClr val="575756"/>
                </a:solidFill>
                <a:latin typeface="Runda Normal" panose="02000000000000000000" pitchFamily="2" charset="77"/>
              </a:rPr>
              <a:t>augue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tristique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dapibus</a:t>
            </a:r>
            <a:r>
              <a:rPr lang="en-GB" sz="1300" b="0" i="0" dirty="0">
                <a:solidFill>
                  <a:srgbClr val="575756"/>
                </a:solidFill>
                <a:latin typeface="Runda Normal" panose="02000000000000000000" pitchFamily="2" charset="77"/>
              </a:rPr>
              <a:t> in sit </a:t>
            </a:r>
            <a:r>
              <a:rPr lang="en-GB" sz="1300" b="0" i="0" dirty="0" err="1">
                <a:solidFill>
                  <a:srgbClr val="575756"/>
                </a:solidFill>
                <a:latin typeface="Runda Normal" panose="02000000000000000000" pitchFamily="2" charset="77"/>
              </a:rPr>
              <a:t>amet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odio</a:t>
            </a:r>
            <a:r>
              <a:rPr lang="en-GB" sz="1300" b="0" i="0" dirty="0">
                <a:solidFill>
                  <a:srgbClr val="575756"/>
                </a:solidFill>
                <a:latin typeface="Runda Normal" panose="02000000000000000000" pitchFamily="2" charset="77"/>
              </a:rPr>
              <a:t>. Vestibulum </a:t>
            </a:r>
            <a:r>
              <a:rPr lang="en-GB" sz="1300" b="0" i="0" dirty="0" err="1">
                <a:solidFill>
                  <a:srgbClr val="575756"/>
                </a:solidFill>
                <a:latin typeface="Runda Normal" panose="02000000000000000000" pitchFamily="2" charset="77"/>
              </a:rPr>
              <a:t>lacus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lacus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condimentum</a:t>
            </a:r>
            <a:r>
              <a:rPr lang="en-GB" sz="1300" b="0" i="0" dirty="0">
                <a:solidFill>
                  <a:srgbClr val="575756"/>
                </a:solidFill>
                <a:latin typeface="Runda Normal" panose="02000000000000000000" pitchFamily="2" charset="77"/>
              </a:rPr>
              <a:t> et </a:t>
            </a:r>
            <a:r>
              <a:rPr lang="en-GB" sz="1300" b="0" i="0" dirty="0" err="1">
                <a:solidFill>
                  <a:srgbClr val="575756"/>
                </a:solidFill>
                <a:latin typeface="Runda Normal" panose="02000000000000000000" pitchFamily="2" charset="77"/>
              </a:rPr>
              <a:t>augue</a:t>
            </a:r>
            <a:r>
              <a:rPr lang="en-GB" sz="1300" b="0" i="0" dirty="0">
                <a:solidFill>
                  <a:srgbClr val="575756"/>
                </a:solidFill>
                <a:latin typeface="Runda Normal" panose="02000000000000000000" pitchFamily="2" charset="77"/>
              </a:rPr>
              <a:t> non, </a:t>
            </a:r>
            <a:r>
              <a:rPr lang="en-GB" sz="1300" b="0" i="0" dirty="0" err="1">
                <a:solidFill>
                  <a:srgbClr val="575756"/>
                </a:solidFill>
                <a:latin typeface="Runda Normal" panose="02000000000000000000" pitchFamily="2" charset="77"/>
              </a:rPr>
              <a:t>aliquam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ultrices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felis</a:t>
            </a:r>
            <a:r>
              <a:rPr lang="en-GB" sz="1300" b="0" i="0" dirty="0">
                <a:solidFill>
                  <a:srgbClr val="575756"/>
                </a:solidFill>
                <a:latin typeface="Runda Normal" panose="02000000000000000000" pitchFamily="2" charset="77"/>
              </a:rPr>
              <a:t>. Nunc </a:t>
            </a:r>
            <a:r>
              <a:rPr lang="en-GB" sz="1300" b="0" i="0" dirty="0" err="1">
                <a:solidFill>
                  <a:srgbClr val="575756"/>
                </a:solidFill>
                <a:latin typeface="Runda Normal" panose="02000000000000000000" pitchFamily="2" charset="77"/>
              </a:rPr>
              <a:t>sed</a:t>
            </a:r>
            <a:r>
              <a:rPr lang="en-GB" sz="1300" b="0" i="0" dirty="0">
                <a:solidFill>
                  <a:srgbClr val="575756"/>
                </a:solidFill>
                <a:latin typeface="Runda Normal" panose="02000000000000000000" pitchFamily="2" charset="77"/>
              </a:rPr>
              <a:t> et </a:t>
            </a:r>
            <a:r>
              <a:rPr lang="en-GB" sz="1300" b="0" i="0" dirty="0" err="1">
                <a:solidFill>
                  <a:srgbClr val="575756"/>
                </a:solidFill>
                <a:latin typeface="Runda Normal" panose="02000000000000000000" pitchFamily="2" charset="77"/>
              </a:rPr>
              <a:t>pellentesque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nunc</a:t>
            </a:r>
            <a:r>
              <a:rPr lang="en-GB" sz="1300" b="0" i="0" dirty="0">
                <a:solidFill>
                  <a:srgbClr val="575756"/>
                </a:solidFill>
                <a:latin typeface="Runda Normal" panose="02000000000000000000" pitchFamily="2" charset="77"/>
              </a:rPr>
              <a:t>. </a:t>
            </a:r>
          </a:p>
          <a:p>
            <a:endParaRPr lang="en-GB" sz="1300" b="0" i="0" dirty="0">
              <a:solidFill>
                <a:srgbClr val="575756"/>
              </a:solidFill>
              <a:latin typeface="Runda Normal" panose="02000000000000000000" pitchFamily="2" charset="77"/>
            </a:endParaRPr>
          </a:p>
          <a:p>
            <a:pPr marL="285750" indent="-285750">
              <a:buFont typeface="Arial" panose="020B0604020202020204" pitchFamily="34" charset="0"/>
              <a:buChar char="•"/>
            </a:pPr>
            <a:r>
              <a:rPr lang="en-GB" sz="1300" b="0" i="0" dirty="0">
                <a:solidFill>
                  <a:srgbClr val="575756"/>
                </a:solidFill>
                <a:latin typeface="Runda Normal" panose="02000000000000000000" pitchFamily="2" charset="77"/>
              </a:rPr>
              <a:t>Donec </a:t>
            </a:r>
            <a:r>
              <a:rPr lang="en-GB" sz="1300" b="0" i="0" dirty="0" err="1">
                <a:solidFill>
                  <a:srgbClr val="575756"/>
                </a:solidFill>
                <a:latin typeface="Runda Normal" panose="02000000000000000000" pitchFamily="2" charset="77"/>
              </a:rPr>
              <a:t>nec</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erat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aliquet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pellentesque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velit</a:t>
            </a:r>
            <a:r>
              <a:rPr lang="en-GB" sz="1300" b="0" i="0" dirty="0">
                <a:solidFill>
                  <a:srgbClr val="575756"/>
                </a:solidFill>
                <a:latin typeface="Runda Normal" panose="02000000000000000000" pitchFamily="2" charset="77"/>
              </a:rPr>
              <a:t> a</a:t>
            </a:r>
          </a:p>
          <a:p>
            <a:pPr marL="285750" indent="-285750">
              <a:buFont typeface="Arial" panose="020B0604020202020204" pitchFamily="34" charset="0"/>
              <a:buChar char="•"/>
            </a:pPr>
            <a:r>
              <a:rPr lang="en-GB" sz="1300" b="0" i="0" dirty="0">
                <a:solidFill>
                  <a:srgbClr val="575756"/>
                </a:solidFill>
                <a:latin typeface="Runda Normal" panose="02000000000000000000" pitchFamily="2" charset="77"/>
              </a:rPr>
              <a:t>Maecenas </a:t>
            </a:r>
            <a:r>
              <a:rPr lang="en-GB" sz="1300" b="0" i="0" dirty="0" err="1">
                <a:solidFill>
                  <a:srgbClr val="575756"/>
                </a:solidFill>
                <a:latin typeface="Runda Normal" panose="02000000000000000000" pitchFamily="2" charset="77"/>
              </a:rPr>
              <a:t>justo</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nulla</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scelerisque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eu</a:t>
            </a:r>
            <a:r>
              <a:rPr lang="en-GB" sz="1300" b="0" i="0" dirty="0">
                <a:solidFill>
                  <a:srgbClr val="575756"/>
                </a:solidFill>
                <a:latin typeface="Runda Normal" panose="02000000000000000000" pitchFamily="2" charset="77"/>
              </a:rPr>
              <a:t> ligula </a:t>
            </a:r>
            <a:r>
              <a:rPr lang="en-GB" sz="1300" b="0" i="0" dirty="0" err="1">
                <a:solidFill>
                  <a:srgbClr val="575756"/>
                </a:solidFill>
                <a:latin typeface="Runda Normal" panose="02000000000000000000" pitchFamily="2" charset="77"/>
              </a:rPr>
              <a:t>quis</a:t>
            </a:r>
            <a:r>
              <a:rPr lang="en-GB" sz="1300" b="0" i="0" dirty="0">
                <a:solidFill>
                  <a:srgbClr val="575756"/>
                </a:solidFill>
                <a:latin typeface="Runda Normal" panose="02000000000000000000" pitchFamily="2" charset="77"/>
              </a:rPr>
              <a:t>, convallis </a:t>
            </a:r>
            <a:r>
              <a:rPr lang="en-GB" sz="1300" b="0" i="0" dirty="0" err="1">
                <a:solidFill>
                  <a:srgbClr val="575756"/>
                </a:solidFill>
                <a:latin typeface="Runda Normal" panose="02000000000000000000" pitchFamily="2" charset="77"/>
              </a:rPr>
              <a:t>venenatis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massa</a:t>
            </a:r>
            <a:endParaRPr lang="en-GB" sz="1300" b="0" i="0" dirty="0">
              <a:solidFill>
                <a:srgbClr val="575756"/>
              </a:solidFill>
              <a:latin typeface="Runda Normal" panose="02000000000000000000" pitchFamily="2" charset="77"/>
            </a:endParaRPr>
          </a:p>
          <a:p>
            <a:pPr marL="285750" indent="-285750">
              <a:buFont typeface="Arial" panose="020B0604020202020204" pitchFamily="34" charset="0"/>
              <a:buChar char="•"/>
            </a:pPr>
            <a:r>
              <a:rPr lang="en-GB" sz="1300" b="0" i="0" dirty="0">
                <a:solidFill>
                  <a:srgbClr val="575756"/>
                </a:solidFill>
                <a:latin typeface="Runda Normal" panose="02000000000000000000" pitchFamily="2" charset="77"/>
              </a:rPr>
              <a:t>Proin ac </a:t>
            </a:r>
            <a:r>
              <a:rPr lang="en-GB" sz="1300" b="0" i="0" dirty="0" err="1">
                <a:solidFill>
                  <a:srgbClr val="575756"/>
                </a:solidFill>
                <a:latin typeface="Runda Normal" panose="02000000000000000000" pitchFamily="2" charset="77"/>
              </a:rPr>
              <a:t>rhoncus</a:t>
            </a:r>
            <a:r>
              <a:rPr lang="en-GB" sz="1300" b="0" i="0" dirty="0">
                <a:solidFill>
                  <a:srgbClr val="575756"/>
                </a:solidFill>
                <a:latin typeface="Runda Normal" panose="02000000000000000000" pitchFamily="2" charset="77"/>
              </a:rPr>
              <a:t> ipsum. </a:t>
            </a:r>
            <a:r>
              <a:rPr lang="en-GB" sz="1300" b="0" i="0" dirty="0" err="1">
                <a:solidFill>
                  <a:srgbClr val="575756"/>
                </a:solidFill>
                <a:latin typeface="Runda Normal" panose="02000000000000000000" pitchFamily="2" charset="77"/>
              </a:rPr>
              <a:t>Curabitur</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mattis</a:t>
            </a:r>
            <a:r>
              <a:rPr lang="en-GB" sz="1300" b="0" i="0" dirty="0">
                <a:solidFill>
                  <a:srgbClr val="575756"/>
                </a:solidFill>
                <a:latin typeface="Runda Normal" panose="02000000000000000000" pitchFamily="2" charset="77"/>
              </a:rPr>
              <a:t> fermentum </a:t>
            </a:r>
            <a:r>
              <a:rPr lang="en-GB" sz="1300" b="0" i="0" dirty="0" err="1">
                <a:solidFill>
                  <a:srgbClr val="575756"/>
                </a:solidFill>
                <a:latin typeface="Runda Normal" panose="02000000000000000000" pitchFamily="2" charset="77"/>
              </a:rPr>
              <a:t>est</a:t>
            </a:r>
            <a:r>
              <a:rPr lang="en-GB" sz="1300" b="0" i="0" dirty="0">
                <a:solidFill>
                  <a:srgbClr val="575756"/>
                </a:solidFill>
                <a:latin typeface="Runda Normal" panose="02000000000000000000" pitchFamily="2" charset="77"/>
              </a:rPr>
              <a:t> in maximus</a:t>
            </a:r>
          </a:p>
          <a:p>
            <a:pPr marL="285750" indent="-285750">
              <a:buFont typeface="Arial" panose="020B0604020202020204" pitchFamily="34" charset="0"/>
              <a:buChar char="•"/>
            </a:pPr>
            <a:r>
              <a:rPr lang="en-GB" sz="1300" b="0" i="0" dirty="0" err="1">
                <a:solidFill>
                  <a:srgbClr val="575756"/>
                </a:solidFill>
                <a:latin typeface="Runda Normal" panose="02000000000000000000" pitchFamily="2" charset="77"/>
              </a:rPr>
              <a:t>Praesent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posuere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quis</a:t>
            </a:r>
            <a:r>
              <a:rPr lang="en-GB" sz="1300" b="0" i="0" dirty="0">
                <a:solidFill>
                  <a:srgbClr val="575756"/>
                </a:solidFill>
                <a:latin typeface="Runda Normal" panose="02000000000000000000" pitchFamily="2" charset="77"/>
              </a:rPr>
              <a:t> ex in </a:t>
            </a:r>
            <a:r>
              <a:rPr lang="en-GB" sz="1300" b="0" i="0" dirty="0" err="1">
                <a:solidFill>
                  <a:srgbClr val="575756"/>
                </a:solidFill>
                <a:latin typeface="Runda Normal" panose="02000000000000000000" pitchFamily="2" charset="77"/>
              </a:rPr>
              <a:t>finibus</a:t>
            </a:r>
            <a:r>
              <a:rPr lang="en-GB" sz="1300" b="0" i="0" dirty="0">
                <a:solidFill>
                  <a:srgbClr val="575756"/>
                </a:solidFill>
                <a:latin typeface="Runda Normal" panose="02000000000000000000" pitchFamily="2" charset="77"/>
              </a:rPr>
              <a:t>.</a:t>
            </a:r>
          </a:p>
          <a:p>
            <a:pPr marL="285750" indent="-285750">
              <a:buFont typeface="Arial" panose="020B0604020202020204" pitchFamily="34" charset="0"/>
              <a:buChar char="•"/>
            </a:pPr>
            <a:r>
              <a:rPr lang="en-GB" sz="1300" b="0" i="0" dirty="0" err="1">
                <a:solidFill>
                  <a:srgbClr val="575756"/>
                </a:solidFill>
                <a:latin typeface="Runda Normal" panose="02000000000000000000" pitchFamily="2" charset="77"/>
              </a:rPr>
              <a:t>Quisque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sollicitudin</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tincidunt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nibh</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nec</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egestas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massa</a:t>
            </a:r>
            <a:r>
              <a:rPr lang="en-GB" sz="1300" b="0" i="0" dirty="0">
                <a:solidFill>
                  <a:srgbClr val="575756"/>
                </a:solidFill>
                <a:latin typeface="Runda Normal" panose="02000000000000000000" pitchFamily="2" charset="77"/>
              </a:rPr>
              <a:t> Fringilla</a:t>
            </a:r>
          </a:p>
          <a:p>
            <a:pPr marL="285750" indent="-285750">
              <a:buFont typeface="Arial" panose="020B0604020202020204" pitchFamily="34" charset="0"/>
              <a:buChar char="•"/>
            </a:pPr>
            <a:endParaRPr lang="en-GB" sz="1300" b="0" i="0" dirty="0">
              <a:solidFill>
                <a:srgbClr val="575756"/>
              </a:solidFill>
              <a:latin typeface="Runda Normal" panose="02000000000000000000" pitchFamily="2" charset="77"/>
            </a:endParaRPr>
          </a:p>
          <a:p>
            <a:endParaRPr lang="en-GB" sz="1300" b="0" i="0" dirty="0">
              <a:solidFill>
                <a:srgbClr val="575756"/>
              </a:solidFill>
              <a:latin typeface="Runda Normal" panose="02000000000000000000" pitchFamily="2" charset="77"/>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300" b="1" i="0" dirty="0">
                <a:solidFill>
                  <a:srgbClr val="575756"/>
                </a:solidFill>
                <a:latin typeface="Runda Normal" panose="02000000000000000000" pitchFamily="2" charset="77"/>
              </a:rPr>
              <a:t>Duis at </a:t>
            </a:r>
            <a:r>
              <a:rPr lang="en-GB" sz="1300" b="1" i="0" dirty="0" err="1">
                <a:solidFill>
                  <a:srgbClr val="575756"/>
                </a:solidFill>
                <a:latin typeface="Runda Normal" panose="02000000000000000000" pitchFamily="2" charset="77"/>
              </a:rPr>
              <a:t>erat</a:t>
            </a:r>
            <a:r>
              <a:rPr lang="en-GB" sz="1300" b="1" i="0" dirty="0">
                <a:solidFill>
                  <a:srgbClr val="575756"/>
                </a:solidFill>
                <a:latin typeface="Runda Normal" panose="02000000000000000000" pitchFamily="2" charset="77"/>
              </a:rPr>
              <a:t> id </a:t>
            </a:r>
            <a:r>
              <a:rPr lang="en-GB" sz="1300" b="1" i="0" dirty="0" err="1">
                <a:solidFill>
                  <a:srgbClr val="575756"/>
                </a:solidFill>
                <a:latin typeface="Runda Normal" panose="02000000000000000000" pitchFamily="2" charset="77"/>
              </a:rPr>
              <a:t>lacus</a:t>
            </a:r>
            <a:r>
              <a:rPr lang="en-GB" sz="1300" b="1" i="0" dirty="0">
                <a:solidFill>
                  <a:srgbClr val="575756"/>
                </a:solidFill>
                <a:latin typeface="Runda Normal" panose="02000000000000000000" pitchFamily="2" charset="77"/>
              </a:rPr>
              <a:t> </a:t>
            </a:r>
            <a:r>
              <a:rPr lang="en-GB" sz="1300" b="1" i="0" dirty="0" err="1">
                <a:solidFill>
                  <a:srgbClr val="575756"/>
                </a:solidFill>
                <a:latin typeface="Runda Normal" panose="02000000000000000000" pitchFamily="2" charset="77"/>
              </a:rPr>
              <a:t>scelerisque</a:t>
            </a:r>
            <a:r>
              <a:rPr lang="en-GB" sz="1300" b="1" i="0" dirty="0">
                <a:solidFill>
                  <a:srgbClr val="575756"/>
                </a:solidFill>
                <a:latin typeface="Runda Normal" panose="02000000000000000000" pitchFamily="2" charset="77"/>
              </a:rPr>
              <a:t> vestibulum</a:t>
            </a:r>
          </a:p>
          <a:p>
            <a:r>
              <a:rPr lang="en-GB" sz="1300" b="0" i="0" dirty="0" err="1">
                <a:solidFill>
                  <a:srgbClr val="575756"/>
                </a:solidFill>
                <a:latin typeface="Runda Normal" panose="02000000000000000000" pitchFamily="2" charset="77"/>
              </a:rPr>
              <a:t>Mauris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dapibus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diam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sed</a:t>
            </a:r>
            <a:r>
              <a:rPr lang="en-GB" sz="1300" b="0" i="0" dirty="0">
                <a:solidFill>
                  <a:srgbClr val="575756"/>
                </a:solidFill>
                <a:latin typeface="Runda Normal" panose="02000000000000000000" pitchFamily="2" charset="77"/>
              </a:rPr>
              <a:t> tempus maximus, </a:t>
            </a:r>
            <a:r>
              <a:rPr lang="en-GB" sz="1300" b="0" i="0" dirty="0" err="1">
                <a:solidFill>
                  <a:srgbClr val="575756"/>
                </a:solidFill>
                <a:latin typeface="Runda Normal" panose="02000000000000000000" pitchFamily="2" charset="77"/>
              </a:rPr>
              <a:t>mauris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elit</a:t>
            </a:r>
            <a:r>
              <a:rPr lang="en-GB" sz="1300" b="0" i="0" dirty="0">
                <a:solidFill>
                  <a:srgbClr val="575756"/>
                </a:solidFill>
                <a:latin typeface="Runda Normal" panose="02000000000000000000" pitchFamily="2" charset="77"/>
              </a:rPr>
              <a:t> auctor </a:t>
            </a:r>
            <a:r>
              <a:rPr lang="en-GB" sz="1300" b="0" i="0" dirty="0" err="1">
                <a:solidFill>
                  <a:srgbClr val="575756"/>
                </a:solidFill>
                <a:latin typeface="Runda Normal" panose="02000000000000000000" pitchFamily="2" charset="77"/>
              </a:rPr>
              <a:t>tellus</a:t>
            </a:r>
            <a:r>
              <a:rPr lang="en-GB" sz="1300" b="0" i="0" dirty="0">
                <a:solidFill>
                  <a:srgbClr val="575756"/>
                </a:solidFill>
                <a:latin typeface="Runda Normal" panose="02000000000000000000" pitchFamily="2" charset="77"/>
              </a:rPr>
              <a:t>, in </a:t>
            </a:r>
            <a:r>
              <a:rPr lang="en-GB" sz="1300" b="0" i="0" dirty="0" err="1">
                <a:solidFill>
                  <a:srgbClr val="575756"/>
                </a:solidFill>
                <a:latin typeface="Runda Normal" panose="02000000000000000000" pitchFamily="2" charset="77"/>
              </a:rPr>
              <a:t>scelerisque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orci</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diam</a:t>
            </a:r>
            <a:r>
              <a:rPr lang="en-GB" sz="1300" b="0" i="0" dirty="0">
                <a:solidFill>
                  <a:srgbClr val="575756"/>
                </a:solidFill>
                <a:latin typeface="Runda Normal" panose="02000000000000000000" pitchFamily="2" charset="77"/>
              </a:rPr>
              <a:t> ac </a:t>
            </a:r>
            <a:r>
              <a:rPr lang="en-GB" sz="1300" b="0" i="0" dirty="0" err="1">
                <a:solidFill>
                  <a:srgbClr val="575756"/>
                </a:solidFill>
                <a:latin typeface="Runda Normal" panose="02000000000000000000" pitchFamily="2" charset="77"/>
              </a:rPr>
              <a:t>quam</a:t>
            </a:r>
            <a:r>
              <a:rPr lang="en-GB" sz="1300" b="0" i="0" dirty="0">
                <a:solidFill>
                  <a:srgbClr val="575756"/>
                </a:solidFill>
                <a:latin typeface="Runda Normal" panose="02000000000000000000" pitchFamily="2" charset="77"/>
              </a:rPr>
              <a:t>. Proin sit </a:t>
            </a:r>
            <a:r>
              <a:rPr lang="en-GB" sz="1300" b="0" i="0" dirty="0" err="1">
                <a:solidFill>
                  <a:srgbClr val="575756"/>
                </a:solidFill>
                <a:latin typeface="Runda Normal" panose="02000000000000000000" pitchFamily="2" charset="77"/>
              </a:rPr>
              <a:t>amet</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dignissim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enim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Etiam</a:t>
            </a:r>
            <a:r>
              <a:rPr lang="en-GB" sz="1300" b="0" i="0" dirty="0">
                <a:solidFill>
                  <a:srgbClr val="575756"/>
                </a:solidFill>
                <a:latin typeface="Runda Normal" panose="02000000000000000000" pitchFamily="2" charset="77"/>
              </a:rPr>
              <a:t> mi </a:t>
            </a:r>
            <a:r>
              <a:rPr lang="en-GB" sz="1300" b="0" i="0" dirty="0" err="1">
                <a:solidFill>
                  <a:srgbClr val="575756"/>
                </a:solidFill>
                <a:latin typeface="Runda Normal" panose="02000000000000000000" pitchFamily="2" charset="77"/>
              </a:rPr>
              <a:t>lectus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rutrum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quis</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dolor</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vel</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bibendum</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dignissim</a:t>
            </a:r>
            <a:r>
              <a:rPr lang="en-GB" sz="1300" b="0" i="0" dirty="0">
                <a:solidFill>
                  <a:srgbClr val="575756"/>
                </a:solidFill>
                <a:latin typeface="Runda Normal" panose="02000000000000000000" pitchFamily="2" charset="77"/>
              </a:rPr>
              <a:t> eros. Vestibulum ac </a:t>
            </a:r>
            <a:r>
              <a:rPr lang="en-GB" sz="1300" b="0" i="0" dirty="0" err="1">
                <a:solidFill>
                  <a:srgbClr val="575756"/>
                </a:solidFill>
                <a:latin typeface="Runda Normal" panose="02000000000000000000" pitchFamily="2" charset="77"/>
              </a:rPr>
              <a:t>feugiat</a:t>
            </a:r>
            <a:r>
              <a:rPr lang="en-GB" sz="1300" b="0" i="0" dirty="0">
                <a:solidFill>
                  <a:srgbClr val="575756"/>
                </a:solidFill>
                <a:latin typeface="Runda Normal" panose="02000000000000000000" pitchFamily="2" charset="77"/>
              </a:rPr>
              <a:t>. </a:t>
            </a:r>
            <a:br>
              <a:rPr lang="en-GB" sz="1300" b="0" i="0" dirty="0">
                <a:solidFill>
                  <a:srgbClr val="575756"/>
                </a:solidFill>
                <a:latin typeface="Runda Normal" panose="02000000000000000000" pitchFamily="2" charset="77"/>
              </a:rPr>
            </a:br>
            <a:r>
              <a:rPr lang="en-GB" sz="1300" b="0" i="0" dirty="0" err="1">
                <a:solidFill>
                  <a:srgbClr val="575756"/>
                </a:solidFill>
                <a:latin typeface="Runda Normal" panose="02000000000000000000" pitchFamily="2" charset="77"/>
              </a:rPr>
              <a:t>Nulla</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facilisi</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sed</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odio</a:t>
            </a:r>
            <a:r>
              <a:rPr lang="en-GB" sz="1300" b="0" i="0" dirty="0">
                <a:solidFill>
                  <a:srgbClr val="575756"/>
                </a:solidFill>
                <a:latin typeface="Runda Normal" panose="02000000000000000000" pitchFamily="2" charset="77"/>
              </a:rPr>
              <a:t> in </a:t>
            </a:r>
            <a:r>
              <a:rPr lang="en-GB" sz="1300" b="0" i="0" dirty="0" err="1">
                <a:solidFill>
                  <a:srgbClr val="575756"/>
                </a:solidFill>
                <a:latin typeface="Runda Normal" panose="02000000000000000000" pitchFamily="2" charset="77"/>
              </a:rPr>
              <a:t>augue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tristique</a:t>
            </a:r>
            <a:r>
              <a:rPr lang="en-GB" sz="1300" b="0" i="0" dirty="0">
                <a:solidFill>
                  <a:srgbClr val="575756"/>
                </a:solidFill>
                <a:latin typeface="Runda Normal" panose="02000000000000000000" pitchFamily="2" charset="77"/>
              </a:rPr>
              <a:t> </a:t>
            </a:r>
            <a:r>
              <a:rPr lang="en-GB" sz="1300" b="0" i="0" dirty="0" err="1">
                <a:solidFill>
                  <a:srgbClr val="575756"/>
                </a:solidFill>
                <a:latin typeface="Runda Normal" panose="02000000000000000000" pitchFamily="2" charset="77"/>
              </a:rPr>
              <a:t>dapibus</a:t>
            </a:r>
            <a:r>
              <a:rPr lang="en-GB" sz="1300" b="0" i="0" dirty="0">
                <a:solidFill>
                  <a:srgbClr val="575756"/>
                </a:solidFill>
                <a:latin typeface="Runda Normal" panose="02000000000000000000" pitchFamily="2" charset="77"/>
              </a:rPr>
              <a:t>.</a:t>
            </a:r>
          </a:p>
          <a:p>
            <a:endParaRPr lang="en-US" b="0" i="0" dirty="0">
              <a:latin typeface="Runda Normal" panose="02000000000000000000" pitchFamily="2" charset="77"/>
            </a:endParaRPr>
          </a:p>
        </p:txBody>
      </p:sp>
      <p:sp>
        <p:nvSpPr>
          <p:cNvPr id="13" name="TextBox 12">
            <a:extLst>
              <a:ext uri="{FF2B5EF4-FFF2-40B4-BE49-F238E27FC236}">
                <a16:creationId xmlns:a16="http://schemas.microsoft.com/office/drawing/2014/main" id="{07AD5C32-BBDB-5847-833E-6410CE68BBEC}"/>
              </a:ext>
            </a:extLst>
          </p:cNvPr>
          <p:cNvSpPr txBox="1"/>
          <p:nvPr userDrawn="1"/>
        </p:nvSpPr>
        <p:spPr>
          <a:xfrm>
            <a:off x="403747" y="280649"/>
            <a:ext cx="2384820" cy="492443"/>
          </a:xfrm>
          <a:prstGeom prst="rect">
            <a:avLst/>
          </a:prstGeom>
          <a:noFill/>
        </p:spPr>
        <p:txBody>
          <a:bodyPr wrap="none" rtlCol="0">
            <a:spAutoFit/>
          </a:bodyPr>
          <a:lstStyle/>
          <a:p>
            <a:r>
              <a:rPr lang="en-US" sz="2600" baseline="0" dirty="0">
                <a:solidFill>
                  <a:srgbClr val="00A091"/>
                </a:solidFill>
                <a:latin typeface="Runda Normal" panose="02000000000000000000" pitchFamily="2" charset="77"/>
              </a:rPr>
              <a:t>Slide title here</a:t>
            </a:r>
          </a:p>
        </p:txBody>
      </p:sp>
      <p:cxnSp>
        <p:nvCxnSpPr>
          <p:cNvPr id="16" name="Straight Connector 15">
            <a:extLst>
              <a:ext uri="{FF2B5EF4-FFF2-40B4-BE49-F238E27FC236}">
                <a16:creationId xmlns:a16="http://schemas.microsoft.com/office/drawing/2014/main" id="{8951A45B-AB38-A04E-844F-0094EE953BA8}"/>
              </a:ext>
            </a:extLst>
          </p:cNvPr>
          <p:cNvCxnSpPr>
            <a:cxnSpLocks/>
          </p:cNvCxnSpPr>
          <p:nvPr userDrawn="1"/>
        </p:nvCxnSpPr>
        <p:spPr>
          <a:xfrm>
            <a:off x="0" y="6253615"/>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5BFA392-93A0-C944-8A0D-017AEB3C77E9}"/>
              </a:ext>
            </a:extLst>
          </p:cNvPr>
          <p:cNvCxnSpPr>
            <a:cxnSpLocks/>
          </p:cNvCxnSpPr>
          <p:nvPr userDrawn="1"/>
        </p:nvCxnSpPr>
        <p:spPr>
          <a:xfrm>
            <a:off x="0" y="981902"/>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50F78E38-E620-4D45-BCE5-B036D2723C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63068" y="305371"/>
            <a:ext cx="951816" cy="417169"/>
          </a:xfrm>
          <a:prstGeom prst="rect">
            <a:avLst/>
          </a:prstGeom>
        </p:spPr>
      </p:pic>
      <p:sp>
        <p:nvSpPr>
          <p:cNvPr id="23" name="TextBox 22">
            <a:extLst>
              <a:ext uri="{FF2B5EF4-FFF2-40B4-BE49-F238E27FC236}">
                <a16:creationId xmlns:a16="http://schemas.microsoft.com/office/drawing/2014/main" id="{CC475F51-F571-E541-B695-13D28F658D6C}"/>
              </a:ext>
            </a:extLst>
          </p:cNvPr>
          <p:cNvSpPr txBox="1"/>
          <p:nvPr userDrawn="1"/>
        </p:nvSpPr>
        <p:spPr>
          <a:xfrm>
            <a:off x="11618520" y="6420949"/>
            <a:ext cx="285656" cy="246221"/>
          </a:xfrm>
          <a:prstGeom prst="rect">
            <a:avLst/>
          </a:prstGeom>
          <a:noFill/>
        </p:spPr>
        <p:txBody>
          <a:bodyPr wrap="none" rtlCol="0">
            <a:spAutoFit/>
          </a:bodyPr>
          <a:lstStyle/>
          <a:p>
            <a:pPr algn="r"/>
            <a:r>
              <a:rPr lang="en-US" sz="1000" b="1" i="0" baseline="0" dirty="0">
                <a:solidFill>
                  <a:srgbClr val="00A091"/>
                </a:solidFill>
                <a:latin typeface="Runda Bold" panose="02000000000000000000" pitchFamily="2" charset="77"/>
              </a:rPr>
              <a:t>#</a:t>
            </a:r>
          </a:p>
        </p:txBody>
      </p:sp>
      <p:sp>
        <p:nvSpPr>
          <p:cNvPr id="24" name="TextBox 23">
            <a:extLst>
              <a:ext uri="{FF2B5EF4-FFF2-40B4-BE49-F238E27FC236}">
                <a16:creationId xmlns:a16="http://schemas.microsoft.com/office/drawing/2014/main" id="{17B70B1D-5421-7A46-A22E-FB7AC0EFDCC3}"/>
              </a:ext>
            </a:extLst>
          </p:cNvPr>
          <p:cNvSpPr txBox="1"/>
          <p:nvPr userDrawn="1"/>
        </p:nvSpPr>
        <p:spPr>
          <a:xfrm>
            <a:off x="9919319" y="6422608"/>
            <a:ext cx="1665841" cy="246221"/>
          </a:xfrm>
          <a:prstGeom prst="rect">
            <a:avLst/>
          </a:prstGeom>
          <a:noFill/>
        </p:spPr>
        <p:txBody>
          <a:bodyPr wrap="none" rtlCol="0">
            <a:spAutoFit/>
          </a:bodyPr>
          <a:lstStyle/>
          <a:p>
            <a:pPr algn="r"/>
            <a:r>
              <a:rPr lang="en-US" sz="1000" b="1" baseline="0" dirty="0" err="1">
                <a:solidFill>
                  <a:srgbClr val="00A091"/>
                </a:solidFill>
                <a:latin typeface="Runda Normal" panose="02000000000000000000" pitchFamily="2" charset="77"/>
              </a:rPr>
              <a:t>www.europeanbiogas.eu</a:t>
            </a:r>
            <a:endParaRPr lang="en-US" sz="1000" b="1" baseline="0" dirty="0">
              <a:solidFill>
                <a:srgbClr val="00A091"/>
              </a:solidFill>
              <a:latin typeface="Runda Normal" panose="02000000000000000000" pitchFamily="2" charset="77"/>
            </a:endParaRPr>
          </a:p>
        </p:txBody>
      </p:sp>
      <p:sp>
        <p:nvSpPr>
          <p:cNvPr id="25" name="TextBox 24">
            <a:extLst>
              <a:ext uri="{FF2B5EF4-FFF2-40B4-BE49-F238E27FC236}">
                <a16:creationId xmlns:a16="http://schemas.microsoft.com/office/drawing/2014/main" id="{C441D918-E3FE-DA4F-B828-1D9C55D5A4D1}"/>
              </a:ext>
            </a:extLst>
          </p:cNvPr>
          <p:cNvSpPr txBox="1"/>
          <p:nvPr userDrawn="1"/>
        </p:nvSpPr>
        <p:spPr>
          <a:xfrm>
            <a:off x="388871" y="6413692"/>
            <a:ext cx="2388795" cy="246221"/>
          </a:xfrm>
          <a:prstGeom prst="rect">
            <a:avLst/>
          </a:prstGeom>
          <a:noFill/>
        </p:spPr>
        <p:txBody>
          <a:bodyPr wrap="none" rtlCol="0">
            <a:spAutoFit/>
          </a:bodyPr>
          <a:lstStyle/>
          <a:p>
            <a:r>
              <a:rPr lang="en-US" sz="1000" baseline="0" dirty="0">
                <a:solidFill>
                  <a:srgbClr val="00A09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284309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A8D9E78-156B-5E48-8BBE-CA80C099C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68"/>
            <a:ext cx="12282616" cy="6850864"/>
          </a:xfrm>
          <a:prstGeom prst="rect">
            <a:avLst/>
          </a:prstGeom>
        </p:spPr>
      </p:pic>
      <p:pic>
        <p:nvPicPr>
          <p:cNvPr id="8" name="Picture 7">
            <a:extLst>
              <a:ext uri="{FF2B5EF4-FFF2-40B4-BE49-F238E27FC236}">
                <a16:creationId xmlns:a16="http://schemas.microsoft.com/office/drawing/2014/main" id="{4DC47458-5ABF-074F-A396-EDE343CCD072}"/>
              </a:ext>
            </a:extLst>
          </p:cNvPr>
          <p:cNvPicPr>
            <a:picLocks noChangeAspect="1"/>
          </p:cNvPicPr>
          <p:nvPr userDrawn="1"/>
        </p:nvPicPr>
        <p:blipFill>
          <a:blip r:embed="rId3">
            <a:alphaModFix amt="10000"/>
          </a:blip>
          <a:stretch>
            <a:fillRect/>
          </a:stretch>
        </p:blipFill>
        <p:spPr>
          <a:xfrm>
            <a:off x="6800483" y="-828677"/>
            <a:ext cx="6135588" cy="7849942"/>
          </a:xfrm>
          <a:prstGeom prst="rect">
            <a:avLst/>
          </a:prstGeom>
        </p:spPr>
      </p:pic>
      <p:pic>
        <p:nvPicPr>
          <p:cNvPr id="9" name="Picture 8" descr="Logo&#10;&#10;Description automatically generated">
            <a:extLst>
              <a:ext uri="{FF2B5EF4-FFF2-40B4-BE49-F238E27FC236}">
                <a16:creationId xmlns:a16="http://schemas.microsoft.com/office/drawing/2014/main" id="{EDC96019-03CE-474C-A4B1-7D2A5F1F3E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086" y="588395"/>
            <a:ext cx="2515385" cy="1104730"/>
          </a:xfrm>
          <a:prstGeom prst="rect">
            <a:avLst/>
          </a:prstGeom>
        </p:spPr>
      </p:pic>
    </p:spTree>
    <p:extLst>
      <p:ext uri="{BB962C8B-B14F-4D97-AF65-F5344CB8AC3E}">
        <p14:creationId xmlns:p14="http://schemas.microsoft.com/office/powerpoint/2010/main" val="295945682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76FB3BF-AEA8-EF44-B845-048B924148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699" y="588225"/>
            <a:ext cx="2515772" cy="1104900"/>
          </a:xfrm>
          <a:prstGeom prst="rect">
            <a:avLst/>
          </a:prstGeom>
        </p:spPr>
      </p:pic>
      <p:pic>
        <p:nvPicPr>
          <p:cNvPr id="16" name="Picture 15">
            <a:extLst>
              <a:ext uri="{FF2B5EF4-FFF2-40B4-BE49-F238E27FC236}">
                <a16:creationId xmlns:a16="http://schemas.microsoft.com/office/drawing/2014/main" id="{630689A9-CA0B-9142-AB82-758D9D0FE9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53201" y="-1433328"/>
            <a:ext cx="7403338" cy="9109393"/>
          </a:xfrm>
          <a:prstGeom prst="rect">
            <a:avLst/>
          </a:prstGeom>
        </p:spPr>
      </p:pic>
    </p:spTree>
    <p:extLst>
      <p:ext uri="{BB962C8B-B14F-4D97-AF65-F5344CB8AC3E}">
        <p14:creationId xmlns:p14="http://schemas.microsoft.com/office/powerpoint/2010/main" val="147354093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295AF30E-F860-0B40-9D61-85F14A41F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68"/>
            <a:ext cx="12282616" cy="6850864"/>
          </a:xfrm>
          <a:prstGeom prst="rect">
            <a:avLst/>
          </a:prstGeom>
        </p:spPr>
      </p:pic>
      <p:pic>
        <p:nvPicPr>
          <p:cNvPr id="8" name="Picture 7">
            <a:extLst>
              <a:ext uri="{FF2B5EF4-FFF2-40B4-BE49-F238E27FC236}">
                <a16:creationId xmlns:a16="http://schemas.microsoft.com/office/drawing/2014/main" id="{4DC47458-5ABF-074F-A396-EDE343CCD072}"/>
              </a:ext>
            </a:extLst>
          </p:cNvPr>
          <p:cNvPicPr>
            <a:picLocks noChangeAspect="1"/>
          </p:cNvPicPr>
          <p:nvPr userDrawn="1"/>
        </p:nvPicPr>
        <p:blipFill>
          <a:blip r:embed="rId3">
            <a:alphaModFix amt="10000"/>
          </a:blip>
          <a:stretch>
            <a:fillRect/>
          </a:stretch>
        </p:blipFill>
        <p:spPr>
          <a:xfrm>
            <a:off x="6800483" y="-828677"/>
            <a:ext cx="6135588" cy="7849942"/>
          </a:xfrm>
          <a:prstGeom prst="rect">
            <a:avLst/>
          </a:prstGeom>
        </p:spPr>
      </p:pic>
      <p:pic>
        <p:nvPicPr>
          <p:cNvPr id="5" name="Picture 4" descr="Logo&#10;&#10;Description automatically generated">
            <a:extLst>
              <a:ext uri="{FF2B5EF4-FFF2-40B4-BE49-F238E27FC236}">
                <a16:creationId xmlns:a16="http://schemas.microsoft.com/office/drawing/2014/main" id="{F86BB624-E631-4FFC-BFAF-DB54906E8D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2776" y="6251814"/>
            <a:ext cx="951817" cy="418028"/>
          </a:xfrm>
          <a:prstGeom prst="rect">
            <a:avLst/>
          </a:prstGeom>
        </p:spPr>
      </p:pic>
    </p:spTree>
    <p:extLst>
      <p:ext uri="{BB962C8B-B14F-4D97-AF65-F5344CB8AC3E}">
        <p14:creationId xmlns:p14="http://schemas.microsoft.com/office/powerpoint/2010/main" val="392568217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Plain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38D1E2B-A139-3044-AC92-6600B109EA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9" name="Picture 8" descr="Background pattern&#10;&#10;Description automatically generated">
            <a:extLst>
              <a:ext uri="{FF2B5EF4-FFF2-40B4-BE49-F238E27FC236}">
                <a16:creationId xmlns:a16="http://schemas.microsoft.com/office/drawing/2014/main" id="{1FD1DF5C-FFC0-E84C-AFA4-D3422B6E2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213295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Slide with watermar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F7A8B-2623-F544-B0E9-D84AF0D906A0}"/>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pic>
        <p:nvPicPr>
          <p:cNvPr id="15" name="Picture 14">
            <a:extLst>
              <a:ext uri="{FF2B5EF4-FFF2-40B4-BE49-F238E27FC236}">
                <a16:creationId xmlns:a16="http://schemas.microsoft.com/office/drawing/2014/main" id="{F163B786-60B5-AF46-9007-6CABB68F9AB8}"/>
              </a:ext>
            </a:extLst>
          </p:cNvPr>
          <p:cNvPicPr>
            <a:picLocks noChangeAspect="1"/>
          </p:cNvPicPr>
          <p:nvPr userDrawn="1"/>
        </p:nvPicPr>
        <p:blipFill>
          <a:blip r:embed="rId3"/>
          <a:stretch>
            <a:fillRect/>
          </a:stretch>
        </p:blipFill>
        <p:spPr>
          <a:xfrm>
            <a:off x="0" y="0"/>
            <a:ext cx="12192000" cy="1002919"/>
          </a:xfrm>
          <a:prstGeom prst="rect">
            <a:avLst/>
          </a:prstGeom>
        </p:spPr>
      </p:pic>
      <p:pic>
        <p:nvPicPr>
          <p:cNvPr id="5" name="Picture 4">
            <a:extLst>
              <a:ext uri="{FF2B5EF4-FFF2-40B4-BE49-F238E27FC236}">
                <a16:creationId xmlns:a16="http://schemas.microsoft.com/office/drawing/2014/main" id="{244CE5F8-90FF-B847-BA84-BB8315E205B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2776" y="6251814"/>
            <a:ext cx="951816" cy="417169"/>
          </a:xfrm>
          <a:prstGeom prst="rect">
            <a:avLst/>
          </a:prstGeom>
        </p:spPr>
      </p:pic>
      <p:sp>
        <p:nvSpPr>
          <p:cNvPr id="16" name="TextBox 15">
            <a:extLst>
              <a:ext uri="{FF2B5EF4-FFF2-40B4-BE49-F238E27FC236}">
                <a16:creationId xmlns:a16="http://schemas.microsoft.com/office/drawing/2014/main" id="{E9929278-EFF8-2544-9BD6-1059E09AF2C6}"/>
              </a:ext>
            </a:extLst>
          </p:cNvPr>
          <p:cNvSpPr txBox="1"/>
          <p:nvPr userDrawn="1"/>
        </p:nvSpPr>
        <p:spPr>
          <a:xfrm>
            <a:off x="11618520" y="6350489"/>
            <a:ext cx="285656" cy="246221"/>
          </a:xfrm>
          <a:prstGeom prst="rect">
            <a:avLst/>
          </a:prstGeom>
          <a:noFill/>
        </p:spPr>
        <p:txBody>
          <a:bodyPr wrap="none" rtlCol="0">
            <a:spAutoFit/>
          </a:bodyPr>
          <a:lstStyle/>
          <a:p>
            <a:pPr algn="r"/>
            <a:r>
              <a:rPr lang="en-US" sz="1000" b="1" i="0" baseline="0" dirty="0">
                <a:solidFill>
                  <a:srgbClr val="00A091"/>
                </a:solidFill>
                <a:latin typeface="Runda Bold" panose="02000000000000000000" pitchFamily="2" charset="77"/>
              </a:rPr>
              <a:t>#</a:t>
            </a:r>
          </a:p>
        </p:txBody>
      </p:sp>
      <p:sp>
        <p:nvSpPr>
          <p:cNvPr id="17" name="TextBox 16">
            <a:extLst>
              <a:ext uri="{FF2B5EF4-FFF2-40B4-BE49-F238E27FC236}">
                <a16:creationId xmlns:a16="http://schemas.microsoft.com/office/drawing/2014/main" id="{0C379BD2-E3C5-2A47-B036-499CD08C5335}"/>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dirty="0">
                <a:solidFill>
                  <a:srgbClr val="00A09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249328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Plain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38D1E2B-A139-3044-AC92-6600B109EA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9" name="Picture 8" descr="Background pattern&#10;&#10;Description automatically generated">
            <a:extLst>
              <a:ext uri="{FF2B5EF4-FFF2-40B4-BE49-F238E27FC236}">
                <a16:creationId xmlns:a16="http://schemas.microsoft.com/office/drawing/2014/main" id="{1FD1DF5C-FFC0-E84C-AFA4-D3422B6E2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152833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Slide with watermar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F7A8B-2623-F544-B0E9-D84AF0D906A0}"/>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pic>
        <p:nvPicPr>
          <p:cNvPr id="7" name="Picture 6" descr="Logo&#10;&#10;Description automatically generated">
            <a:extLst>
              <a:ext uri="{FF2B5EF4-FFF2-40B4-BE49-F238E27FC236}">
                <a16:creationId xmlns:a16="http://schemas.microsoft.com/office/drawing/2014/main" id="{F54BB363-54B9-AB44-BDC0-64903E196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8" name="Picture 7" descr="Background pattern&#10;&#10;Description automatically generated">
            <a:extLst>
              <a:ext uri="{FF2B5EF4-FFF2-40B4-BE49-F238E27FC236}">
                <a16:creationId xmlns:a16="http://schemas.microsoft.com/office/drawing/2014/main" id="{A87D3BAC-759B-014F-BBD5-9217CD16F2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218653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Plain slide with text">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5E1C13C7-8C29-4643-A829-DAFE013D7C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7" name="Picture 6" descr="Background pattern&#10;&#10;Description automatically generated">
            <a:extLst>
              <a:ext uri="{FF2B5EF4-FFF2-40B4-BE49-F238E27FC236}">
                <a16:creationId xmlns:a16="http://schemas.microsoft.com/office/drawing/2014/main" id="{8A370456-30FF-B54C-920F-4AAE6AB002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343908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523866"/>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79" r:id="rId4"/>
    <p:sldLayoutId id="2147483681" r:id="rId5"/>
    <p:sldLayoutId id="2147483682" r:id="rId6"/>
  </p:sldLayoutIdLst>
  <p:transition spd="slow">
    <p:push dir="u"/>
  </p:transition>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80" charset="0"/>
        </a:defRPr>
      </a:lvl2pPr>
      <a:lvl3pPr algn="l" rtl="0" eaLnBrk="0" fontAlgn="base" hangingPunct="0">
        <a:spcBef>
          <a:spcPct val="0"/>
        </a:spcBef>
        <a:spcAft>
          <a:spcPct val="0"/>
        </a:spcAft>
        <a:defRPr sz="3200">
          <a:solidFill>
            <a:schemeClr val="tx2"/>
          </a:solidFill>
          <a:latin typeface="Verdana" pitchFamily="-80" charset="0"/>
        </a:defRPr>
      </a:lvl3pPr>
      <a:lvl4pPr algn="l" rtl="0" eaLnBrk="0" fontAlgn="base" hangingPunct="0">
        <a:spcBef>
          <a:spcPct val="0"/>
        </a:spcBef>
        <a:spcAft>
          <a:spcPct val="0"/>
        </a:spcAft>
        <a:defRPr sz="3200">
          <a:solidFill>
            <a:schemeClr val="tx2"/>
          </a:solidFill>
          <a:latin typeface="Verdana" pitchFamily="-80" charset="0"/>
        </a:defRPr>
      </a:lvl4pPr>
      <a:lvl5pPr algn="l" rtl="0" eaLnBrk="0" fontAlgn="base" hangingPunct="0">
        <a:spcBef>
          <a:spcPct val="0"/>
        </a:spcBef>
        <a:spcAft>
          <a:spcPct val="0"/>
        </a:spcAft>
        <a:defRPr sz="3200">
          <a:solidFill>
            <a:schemeClr val="tx2"/>
          </a:solidFill>
          <a:latin typeface="Verdana" pitchFamily="-80" charset="0"/>
        </a:defRPr>
      </a:lvl5pPr>
      <a:lvl6pPr marL="457200" algn="l" rtl="0" fontAlgn="base">
        <a:spcBef>
          <a:spcPct val="0"/>
        </a:spcBef>
        <a:spcAft>
          <a:spcPct val="0"/>
        </a:spcAft>
        <a:defRPr sz="3200">
          <a:solidFill>
            <a:schemeClr val="tx2"/>
          </a:solidFill>
          <a:latin typeface="Verdana" pitchFamily="-80" charset="0"/>
        </a:defRPr>
      </a:lvl6pPr>
      <a:lvl7pPr marL="914400" algn="l" rtl="0" fontAlgn="base">
        <a:spcBef>
          <a:spcPct val="0"/>
        </a:spcBef>
        <a:spcAft>
          <a:spcPct val="0"/>
        </a:spcAft>
        <a:defRPr sz="3200">
          <a:solidFill>
            <a:schemeClr val="tx2"/>
          </a:solidFill>
          <a:latin typeface="Verdana" pitchFamily="-80" charset="0"/>
        </a:defRPr>
      </a:lvl7pPr>
      <a:lvl8pPr marL="1371600" algn="l" rtl="0" fontAlgn="base">
        <a:spcBef>
          <a:spcPct val="0"/>
        </a:spcBef>
        <a:spcAft>
          <a:spcPct val="0"/>
        </a:spcAft>
        <a:defRPr sz="3200">
          <a:solidFill>
            <a:schemeClr val="tx2"/>
          </a:solidFill>
          <a:latin typeface="Verdana" pitchFamily="-80" charset="0"/>
        </a:defRPr>
      </a:lvl8pPr>
      <a:lvl9pPr marL="1828800" algn="l" rtl="0" fontAlgn="base">
        <a:spcBef>
          <a:spcPct val="0"/>
        </a:spcBef>
        <a:spcAft>
          <a:spcPct val="0"/>
        </a:spcAft>
        <a:defRPr sz="3200">
          <a:solidFill>
            <a:schemeClr val="tx2"/>
          </a:solidFill>
          <a:latin typeface="Verdana" pitchFamily="-80" charset="0"/>
        </a:defRPr>
      </a:lvl9pPr>
    </p:titleStyle>
    <p:bodyStyle>
      <a:lvl1pPr marL="342900" indent="-342900" algn="l" rtl="0" eaLnBrk="0" fontAlgn="base" hangingPunct="0">
        <a:spcBef>
          <a:spcPct val="20000"/>
        </a:spcBef>
        <a:spcAft>
          <a:spcPct val="0"/>
        </a:spcAft>
        <a:buClr>
          <a:schemeClr val="accent1"/>
        </a:buClr>
        <a:buSzPct val="80000"/>
        <a:defRPr sz="2000">
          <a:solidFill>
            <a:schemeClr val="tx1"/>
          </a:solidFill>
          <a:latin typeface="+mn-lt"/>
          <a:ea typeface="+mn-ea"/>
          <a:cs typeface="+mn-cs"/>
        </a:defRPr>
      </a:lvl1pPr>
      <a:lvl2pPr marL="1588" indent="188913" algn="l" rtl="0" eaLnBrk="0" fontAlgn="base" hangingPunct="0">
        <a:spcBef>
          <a:spcPct val="20000"/>
        </a:spcBef>
        <a:spcAft>
          <a:spcPct val="0"/>
        </a:spcAft>
        <a:buClr>
          <a:schemeClr val="accent1"/>
        </a:buClr>
        <a:buSzPct val="80000"/>
        <a:buFont typeface="Wingdings" panose="05000000000000000000" pitchFamily="2" charset="2"/>
        <a:buChar char="l"/>
        <a:defRPr sz="2000">
          <a:solidFill>
            <a:schemeClr val="tx1"/>
          </a:solidFill>
          <a:latin typeface="+mn-lt"/>
        </a:defRPr>
      </a:lvl2pPr>
      <a:lvl3pPr marL="192088" indent="188913" algn="l" rtl="0" eaLnBrk="0" fontAlgn="base" hangingPunct="0">
        <a:spcBef>
          <a:spcPct val="20000"/>
        </a:spcBef>
        <a:spcAft>
          <a:spcPct val="0"/>
        </a:spcAft>
        <a:buClr>
          <a:schemeClr val="accent1"/>
        </a:buClr>
        <a:buSzPct val="65000"/>
        <a:buFont typeface="Wingdings" panose="05000000000000000000" pitchFamily="2" charset="2"/>
        <a:buChar char="¢"/>
        <a:defRPr sz="2000">
          <a:solidFill>
            <a:schemeClr val="tx1"/>
          </a:solidFill>
          <a:latin typeface="+mn-lt"/>
        </a:defRPr>
      </a:lvl3pPr>
      <a:lvl4pPr marL="382588" indent="188913" algn="l" rtl="0" eaLnBrk="0" fontAlgn="base" hangingPunct="0">
        <a:spcBef>
          <a:spcPct val="20000"/>
        </a:spcBef>
        <a:spcAft>
          <a:spcPct val="0"/>
        </a:spcAft>
        <a:buClr>
          <a:schemeClr val="accent1"/>
        </a:buClr>
        <a:buSzPct val="80000"/>
        <a:buFont typeface="Wingdings" panose="05000000000000000000" pitchFamily="2" charset="2"/>
        <a:buChar char="l"/>
        <a:defRPr sz="2000">
          <a:solidFill>
            <a:schemeClr val="tx1"/>
          </a:solidFill>
          <a:latin typeface="+mn-lt"/>
        </a:defRPr>
      </a:lvl4pPr>
      <a:lvl5pPr marL="573088" indent="179388" algn="l" rtl="0" eaLnBrk="0" fontAlgn="base" hangingPunct="0">
        <a:spcBef>
          <a:spcPct val="20000"/>
        </a:spcBef>
        <a:spcAft>
          <a:spcPct val="0"/>
        </a:spcAft>
        <a:buClr>
          <a:schemeClr val="accent1"/>
        </a:buClr>
        <a:buSzPct val="65000"/>
        <a:buFont typeface="Wingdings" panose="05000000000000000000" pitchFamily="2" charset="2"/>
        <a:buChar char="¢"/>
        <a:defRPr sz="2000">
          <a:solidFill>
            <a:schemeClr val="tx1"/>
          </a:solidFill>
          <a:latin typeface="+mn-lt"/>
        </a:defRPr>
      </a:lvl5pPr>
      <a:lvl6pPr marL="1030288" indent="179388" algn="l" rtl="0" fontAlgn="base">
        <a:spcBef>
          <a:spcPct val="20000"/>
        </a:spcBef>
        <a:spcAft>
          <a:spcPct val="0"/>
        </a:spcAft>
        <a:buClr>
          <a:schemeClr val="accent1"/>
        </a:buClr>
        <a:buSzPct val="65000"/>
        <a:buFont typeface="Wingdings" pitchFamily="-80" charset="2"/>
        <a:buChar char="¢"/>
        <a:defRPr sz="2000">
          <a:solidFill>
            <a:schemeClr val="tx1"/>
          </a:solidFill>
          <a:latin typeface="+mn-lt"/>
        </a:defRPr>
      </a:lvl6pPr>
      <a:lvl7pPr marL="1487488" indent="179388" algn="l" rtl="0" fontAlgn="base">
        <a:spcBef>
          <a:spcPct val="20000"/>
        </a:spcBef>
        <a:spcAft>
          <a:spcPct val="0"/>
        </a:spcAft>
        <a:buClr>
          <a:schemeClr val="accent1"/>
        </a:buClr>
        <a:buSzPct val="65000"/>
        <a:buFont typeface="Wingdings" pitchFamily="-80" charset="2"/>
        <a:buChar char="¢"/>
        <a:defRPr sz="2000">
          <a:solidFill>
            <a:schemeClr val="tx1"/>
          </a:solidFill>
          <a:latin typeface="+mn-lt"/>
        </a:defRPr>
      </a:lvl7pPr>
      <a:lvl8pPr marL="1944688" indent="179388" algn="l" rtl="0" fontAlgn="base">
        <a:spcBef>
          <a:spcPct val="20000"/>
        </a:spcBef>
        <a:spcAft>
          <a:spcPct val="0"/>
        </a:spcAft>
        <a:buClr>
          <a:schemeClr val="accent1"/>
        </a:buClr>
        <a:buSzPct val="65000"/>
        <a:buFont typeface="Wingdings" pitchFamily="-80" charset="2"/>
        <a:buChar char="¢"/>
        <a:defRPr sz="2000">
          <a:solidFill>
            <a:schemeClr val="tx1"/>
          </a:solidFill>
          <a:latin typeface="+mn-lt"/>
        </a:defRPr>
      </a:lvl8pPr>
      <a:lvl9pPr marL="2401888" indent="179388" algn="l" rtl="0" fontAlgn="base">
        <a:spcBef>
          <a:spcPct val="20000"/>
        </a:spcBef>
        <a:spcAft>
          <a:spcPct val="0"/>
        </a:spcAft>
        <a:buClr>
          <a:schemeClr val="accent1"/>
        </a:buClr>
        <a:buSzPct val="65000"/>
        <a:buFont typeface="Wingdings" pitchFamily="-80"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1556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3"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8547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mail@europeanbiogas.e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F8AD4-F5EE-4D46-8670-F53048CC013C}"/>
              </a:ext>
            </a:extLst>
          </p:cNvPr>
          <p:cNvSpPr txBox="1"/>
          <p:nvPr/>
        </p:nvSpPr>
        <p:spPr>
          <a:xfrm>
            <a:off x="787977" y="2400534"/>
            <a:ext cx="10694109" cy="4308872"/>
          </a:xfrm>
          <a:prstGeom prst="rect">
            <a:avLst/>
          </a:prstGeom>
          <a:noFill/>
        </p:spPr>
        <p:txBody>
          <a:bodyPr wrap="square" rtlCol="0">
            <a:spAutoFit/>
          </a:bodyPr>
          <a:lstStyle/>
          <a:p>
            <a:pPr>
              <a:spcAft>
                <a:spcPts val="1200"/>
              </a:spcAft>
            </a:pPr>
            <a:r>
              <a:rPr lang="en-US" sz="3600" b="1" baseline="0" dirty="0">
                <a:solidFill>
                  <a:schemeClr val="bg1"/>
                </a:solidFill>
                <a:latin typeface="Calibri" panose="020F0502020204030204" pitchFamily="34" charset="0"/>
                <a:cs typeface="Calibri" panose="020F0502020204030204" pitchFamily="34" charset="0"/>
              </a:rPr>
              <a:t>BIOGENIC CO</a:t>
            </a:r>
            <a:r>
              <a:rPr lang="en-US" sz="3600" b="1" baseline="-25000" dirty="0">
                <a:solidFill>
                  <a:schemeClr val="bg1"/>
                </a:solidFill>
                <a:latin typeface="Calibri" panose="020F0502020204030204" pitchFamily="34" charset="0"/>
                <a:cs typeface="Calibri" panose="020F0502020204030204" pitchFamily="34" charset="0"/>
              </a:rPr>
              <a:t>2</a:t>
            </a:r>
            <a:r>
              <a:rPr lang="en-US" sz="3600" b="1" baseline="0" dirty="0">
                <a:solidFill>
                  <a:schemeClr val="bg1"/>
                </a:solidFill>
                <a:latin typeface="Calibri" panose="020F0502020204030204" pitchFamily="34" charset="0"/>
                <a:cs typeface="Calibri" panose="020F0502020204030204" pitchFamily="34" charset="0"/>
              </a:rPr>
              <a:t> FROM THE BIOGAS INDUSTRY: </a:t>
            </a:r>
            <a:r>
              <a:rPr lang="en-US" sz="3000" b="1" baseline="0" dirty="0">
                <a:solidFill>
                  <a:schemeClr val="bg1"/>
                </a:solidFill>
                <a:latin typeface="Calibri" panose="020F0502020204030204" pitchFamily="34" charset="0"/>
                <a:cs typeface="Calibri" panose="020F0502020204030204" pitchFamily="34" charset="0"/>
              </a:rPr>
              <a:t>Introduction to a business opportunity that will enhance circularity and climate benefits of biogas production</a:t>
            </a:r>
          </a:p>
          <a:p>
            <a:r>
              <a:rPr lang="en-US" sz="2800" i="1" dirty="0">
                <a:solidFill>
                  <a:schemeClr val="bg1"/>
                </a:solidFill>
                <a:latin typeface="Calibri" panose="020F0502020204030204" pitchFamily="34" charset="0"/>
                <a:cs typeface="Calibri" panose="020F0502020204030204" pitchFamily="34" charset="0"/>
              </a:rPr>
              <a:t>4th REGATRACE Event - Dublin</a:t>
            </a:r>
          </a:p>
          <a:p>
            <a:endParaRPr lang="en-US" sz="3200" baseline="0" dirty="0">
              <a:solidFill>
                <a:schemeClr val="bg1"/>
              </a:solidFill>
              <a:latin typeface="Calibri" panose="020F0502020204030204" pitchFamily="34" charset="0"/>
              <a:cs typeface="Calibri" panose="020F0502020204030204" pitchFamily="34" charset="0"/>
            </a:endParaRPr>
          </a:p>
          <a:p>
            <a:endParaRPr lang="en-US" sz="3200" baseline="0" dirty="0">
              <a:solidFill>
                <a:schemeClr val="bg1"/>
              </a:solidFill>
              <a:latin typeface="Calibri" panose="020F0502020204030204" pitchFamily="34" charset="0"/>
              <a:cs typeface="Calibri" panose="020F0502020204030204" pitchFamily="34" charset="0"/>
            </a:endParaRPr>
          </a:p>
          <a:p>
            <a:pPr algn="r"/>
            <a:r>
              <a:rPr lang="en-US" sz="2800" b="1" dirty="0">
                <a:solidFill>
                  <a:schemeClr val="bg1"/>
                </a:solidFill>
                <a:latin typeface="Calibri" panose="020F0502020204030204" pitchFamily="34" charset="0"/>
                <a:cs typeface="Calibri" panose="020F0502020204030204" pitchFamily="34" charset="0"/>
              </a:rPr>
              <a:t>Anthony Lorin – Policy Officer </a:t>
            </a:r>
          </a:p>
          <a:p>
            <a:pPr algn="r"/>
            <a:r>
              <a:rPr lang="en-US" sz="28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lorin@europeanbiogas.eu</a:t>
            </a:r>
            <a:endParaRPr lang="en-US" sz="2800" b="1" baseline="0" dirty="0">
              <a:solidFill>
                <a:schemeClr val="bg1"/>
              </a:solidFill>
              <a:latin typeface="Calibri" panose="020F0502020204030204" pitchFamily="34" charset="0"/>
              <a:cs typeface="Calibri" panose="020F0502020204030204" pitchFamily="34" charset="0"/>
            </a:endParaRPr>
          </a:p>
          <a:p>
            <a:endParaRPr lang="en-US" sz="2000" baseline="0" dirty="0">
              <a:solidFill>
                <a:schemeClr val="bg1"/>
              </a:solidFill>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4BD1D308-C43B-4F5C-9630-14D547F057C5}"/>
              </a:ext>
            </a:extLst>
          </p:cNvPr>
          <p:cNvSpPr txBox="1"/>
          <p:nvPr/>
        </p:nvSpPr>
        <p:spPr>
          <a:xfrm>
            <a:off x="5011436" y="793234"/>
            <a:ext cx="6470650" cy="461665"/>
          </a:xfrm>
          <a:prstGeom prst="rect">
            <a:avLst/>
          </a:prstGeom>
          <a:noFill/>
        </p:spPr>
        <p:txBody>
          <a:bodyPr wrap="square">
            <a:spAutoFit/>
          </a:bodyPr>
          <a:lstStyle/>
          <a:p>
            <a:pPr algn="r"/>
            <a:r>
              <a:rPr lang="en-US" sz="2400" dirty="0">
                <a:solidFill>
                  <a:schemeClr val="bg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155584196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DA73318-D44D-70D1-66A4-32A721688BCC}"/>
              </a:ext>
            </a:extLst>
          </p:cNvPr>
          <p:cNvSpPr txBox="1"/>
          <p:nvPr/>
        </p:nvSpPr>
        <p:spPr>
          <a:xfrm>
            <a:off x="324691" y="43511"/>
            <a:ext cx="29508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III - Does it work in practice? </a:t>
            </a:r>
          </a:p>
        </p:txBody>
      </p:sp>
      <p:sp>
        <p:nvSpPr>
          <p:cNvPr id="11" name="TextBox 10">
            <a:extLst>
              <a:ext uri="{FF2B5EF4-FFF2-40B4-BE49-F238E27FC236}">
                <a16:creationId xmlns:a16="http://schemas.microsoft.com/office/drawing/2014/main" id="{53F236FF-1C18-75D9-0494-277A9C8A2BB1}"/>
              </a:ext>
            </a:extLst>
          </p:cNvPr>
          <p:cNvSpPr txBox="1"/>
          <p:nvPr/>
        </p:nvSpPr>
        <p:spPr>
          <a:xfrm>
            <a:off x="324690" y="369332"/>
            <a:ext cx="11059075" cy="492443"/>
          </a:xfrm>
          <a:prstGeom prst="rect">
            <a:avLst/>
          </a:prstGeom>
          <a:noFill/>
        </p:spPr>
        <p:txBody>
          <a:bodyPr wrap="square" rtlCol="0">
            <a:spAutoFit/>
          </a:bodyPr>
          <a:lstStyle/>
          <a:p>
            <a:r>
              <a:rPr lang="en-US" sz="2600" dirty="0">
                <a:solidFill>
                  <a:prstClr val="white"/>
                </a:solidFill>
                <a:latin typeface="Calibri" panose="020F0502020204030204" pitchFamily="34" charset="0"/>
                <a:cs typeface="Calibri" panose="020F0502020204030204" pitchFamily="34" charset="0"/>
              </a:rPr>
              <a:t>Existing anaerobic digestion plants implementing CCU of biogenic CO2</a:t>
            </a:r>
          </a:p>
        </p:txBody>
      </p:sp>
      <p:sp>
        <p:nvSpPr>
          <p:cNvPr id="12" name="TextBox 11">
            <a:extLst>
              <a:ext uri="{FF2B5EF4-FFF2-40B4-BE49-F238E27FC236}">
                <a16:creationId xmlns:a16="http://schemas.microsoft.com/office/drawing/2014/main" id="{824F4207-D460-25F1-8EB9-E7B0313DC75C}"/>
              </a:ext>
            </a:extLst>
          </p:cNvPr>
          <p:cNvSpPr txBox="1"/>
          <p:nvPr/>
        </p:nvSpPr>
        <p:spPr>
          <a:xfrm>
            <a:off x="8599697" y="6488668"/>
            <a:ext cx="3318203" cy="246221"/>
          </a:xfrm>
          <a:prstGeom prst="rect">
            <a:avLst/>
          </a:prstGeom>
          <a:noFill/>
        </p:spPr>
        <p:txBody>
          <a:bodyPr wrap="square">
            <a:spAutoFit/>
          </a:bodyPr>
          <a:lstStyle/>
          <a:p>
            <a:pPr algn="r" eaLnBrk="0" fontAlgn="base" hangingPunct="0">
              <a:spcBef>
                <a:spcPct val="0"/>
              </a:spcBef>
              <a:spcAft>
                <a:spcPts val="600"/>
              </a:spcAft>
            </a:pPr>
            <a:r>
              <a:rPr lang="en-US" sz="1000" dirty="0" err="1">
                <a:solidFill>
                  <a:schemeClr val="bg2">
                    <a:lumMod val="50000"/>
                  </a:schemeClr>
                </a:solidFill>
                <a:latin typeface="Calibri" panose="020F0502020204030204" pitchFamily="34" charset="0"/>
                <a:cs typeface="Calibri" panose="020F0502020204030204" pitchFamily="34" charset="0"/>
              </a:rPr>
              <a:t>Regatrace</a:t>
            </a:r>
            <a:r>
              <a:rPr lang="en-US" sz="1000" dirty="0">
                <a:solidFill>
                  <a:schemeClr val="bg2">
                    <a:lumMod val="50000"/>
                  </a:schemeClr>
                </a:solidFill>
                <a:latin typeface="Calibri" panose="020F0502020204030204" pitchFamily="34" charset="0"/>
                <a:cs typeface="Calibri" panose="020F0502020204030204" pitchFamily="34" charset="0"/>
              </a:rPr>
              <a:t> 4</a:t>
            </a:r>
            <a:r>
              <a:rPr lang="en-US" sz="1000" baseline="30000" dirty="0">
                <a:solidFill>
                  <a:schemeClr val="bg2">
                    <a:lumMod val="50000"/>
                  </a:schemeClr>
                </a:solidFill>
                <a:latin typeface="Calibri" panose="020F0502020204030204" pitchFamily="34" charset="0"/>
                <a:cs typeface="Calibri" panose="020F0502020204030204" pitchFamily="34" charset="0"/>
              </a:rPr>
              <a:t>th</a:t>
            </a:r>
            <a:r>
              <a:rPr lang="en-US" sz="1000" dirty="0">
                <a:solidFill>
                  <a:schemeClr val="bg2">
                    <a:lumMod val="50000"/>
                  </a:schemeClr>
                </a:solidFill>
                <a:latin typeface="Calibri" panose="020F0502020204030204" pitchFamily="34" charset="0"/>
                <a:cs typeface="Calibri" panose="020F0502020204030204" pitchFamily="34" charset="0"/>
              </a:rPr>
              <a:t> event in Ireland – 01 June 2022</a:t>
            </a:r>
          </a:p>
        </p:txBody>
      </p:sp>
      <p:grpSp>
        <p:nvGrpSpPr>
          <p:cNvPr id="27" name="Groupe 47">
            <a:extLst>
              <a:ext uri="{FF2B5EF4-FFF2-40B4-BE49-F238E27FC236}">
                <a16:creationId xmlns:a16="http://schemas.microsoft.com/office/drawing/2014/main" id="{2BC0FADB-8542-4945-5A35-317D6509F3B1}"/>
              </a:ext>
            </a:extLst>
          </p:cNvPr>
          <p:cNvGrpSpPr/>
          <p:nvPr/>
        </p:nvGrpSpPr>
        <p:grpSpPr>
          <a:xfrm>
            <a:off x="5399683" y="3222435"/>
            <a:ext cx="1362002" cy="884014"/>
            <a:chOff x="4240984" y="2793715"/>
            <a:chExt cx="1607944" cy="1006578"/>
          </a:xfrm>
        </p:grpSpPr>
        <p:sp>
          <p:nvSpPr>
            <p:cNvPr id="28" name="Ellipse 48">
              <a:extLst>
                <a:ext uri="{FF2B5EF4-FFF2-40B4-BE49-F238E27FC236}">
                  <a16:creationId xmlns:a16="http://schemas.microsoft.com/office/drawing/2014/main" id="{BA187BEA-1833-F97B-9432-BE2781692D6C}"/>
                </a:ext>
              </a:extLst>
            </p:cNvPr>
            <p:cNvSpPr/>
            <p:nvPr/>
          </p:nvSpPr>
          <p:spPr>
            <a:xfrm>
              <a:off x="4524904" y="2793715"/>
              <a:ext cx="1006578" cy="1006578"/>
            </a:xfrm>
            <a:prstGeom prst="ellipse">
              <a:avLst/>
            </a:prstGeom>
            <a:solidFill>
              <a:srgbClr val="FFFFFF"/>
            </a:solidFill>
            <a:ln w="15875" cap="flat" cmpd="sng" algn="ctr">
              <a:solidFill>
                <a:srgbClr val="53B56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53B568"/>
                </a:solidFill>
                <a:effectLst/>
                <a:uLnTx/>
                <a:uFillTx/>
                <a:latin typeface="Arial"/>
                <a:ea typeface="+mn-ea"/>
                <a:cs typeface="+mn-cs"/>
              </a:endParaRPr>
            </a:p>
          </p:txBody>
        </p:sp>
        <p:sp>
          <p:nvSpPr>
            <p:cNvPr id="29" name="Titre 1">
              <a:extLst>
                <a:ext uri="{FF2B5EF4-FFF2-40B4-BE49-F238E27FC236}">
                  <a16:creationId xmlns:a16="http://schemas.microsoft.com/office/drawing/2014/main" id="{ACC07E27-9610-AF29-D0EC-3A13D36759DA}"/>
                </a:ext>
              </a:extLst>
            </p:cNvPr>
            <p:cNvSpPr txBox="1"/>
            <p:nvPr/>
          </p:nvSpPr>
          <p:spPr>
            <a:xfrm>
              <a:off x="4240984" y="2902157"/>
              <a:ext cx="1607944" cy="830414"/>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accent1"/>
                  </a:solidFill>
                  <a:latin typeface="AntagometricaBTW01-Bold" panose="020B0806020202040206"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3B568"/>
                  </a:solidFill>
                  <a:effectLst/>
                  <a:uLnTx/>
                  <a:uFillTx/>
                  <a:latin typeface="AntagometricaBTW01-Bold" panose="020B0806020202040206" pitchFamily="34" charset="0"/>
                  <a:ea typeface="+mj-ea"/>
                  <a:cs typeface="+mj-cs"/>
                </a:rPr>
                <a:t>6</a:t>
              </a:r>
            </a:p>
          </p:txBody>
        </p:sp>
      </p:grpSp>
      <p:grpSp>
        <p:nvGrpSpPr>
          <p:cNvPr id="30" name="Groupe 50">
            <a:extLst>
              <a:ext uri="{FF2B5EF4-FFF2-40B4-BE49-F238E27FC236}">
                <a16:creationId xmlns:a16="http://schemas.microsoft.com/office/drawing/2014/main" id="{450AF498-2A01-B3C7-20AE-F574A0DFDB8D}"/>
              </a:ext>
            </a:extLst>
          </p:cNvPr>
          <p:cNvGrpSpPr/>
          <p:nvPr/>
        </p:nvGrpSpPr>
        <p:grpSpPr>
          <a:xfrm>
            <a:off x="5361429" y="1403745"/>
            <a:ext cx="1469142" cy="884015"/>
            <a:chOff x="4211467" y="1664239"/>
            <a:chExt cx="1607944" cy="1006578"/>
          </a:xfrm>
        </p:grpSpPr>
        <p:sp>
          <p:nvSpPr>
            <p:cNvPr id="31" name="Ellipse 51">
              <a:extLst>
                <a:ext uri="{FF2B5EF4-FFF2-40B4-BE49-F238E27FC236}">
                  <a16:creationId xmlns:a16="http://schemas.microsoft.com/office/drawing/2014/main" id="{44994C9C-5108-371D-644B-0723C4D7B210}"/>
                </a:ext>
              </a:extLst>
            </p:cNvPr>
            <p:cNvSpPr/>
            <p:nvPr/>
          </p:nvSpPr>
          <p:spPr>
            <a:xfrm>
              <a:off x="4495387" y="1664239"/>
              <a:ext cx="1006578" cy="1006578"/>
            </a:xfrm>
            <a:prstGeom prst="ellipse">
              <a:avLst/>
            </a:prstGeom>
            <a:solidFill>
              <a:srgbClr val="FFFFFF"/>
            </a:solidFill>
            <a:ln w="15875" cap="flat" cmpd="sng" algn="ctr">
              <a:solidFill>
                <a:srgbClr val="F9B2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2" name="Titre 1">
              <a:extLst>
                <a:ext uri="{FF2B5EF4-FFF2-40B4-BE49-F238E27FC236}">
                  <a16:creationId xmlns:a16="http://schemas.microsoft.com/office/drawing/2014/main" id="{87FE46E0-56D7-A64C-4D60-D29F7EDF5620}"/>
                </a:ext>
              </a:extLst>
            </p:cNvPr>
            <p:cNvSpPr txBox="1"/>
            <p:nvPr/>
          </p:nvSpPr>
          <p:spPr>
            <a:xfrm>
              <a:off x="4211467" y="1772681"/>
              <a:ext cx="1607944" cy="8304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accent1"/>
                  </a:solidFill>
                  <a:latin typeface="AntagometricaBTW01-Bold" panose="020B0806020202040206"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F9B200"/>
                  </a:solidFill>
                  <a:effectLst/>
                  <a:uLnTx/>
                  <a:uFillTx/>
                  <a:latin typeface="AntagometricaBTW01-Bold" panose="020B0806020202040206" pitchFamily="34" charset="0"/>
                  <a:ea typeface="+mj-ea"/>
                  <a:cs typeface="+mj-cs"/>
                </a:rPr>
                <a:t>13</a:t>
              </a:r>
            </a:p>
          </p:txBody>
        </p:sp>
      </p:grpSp>
      <p:grpSp>
        <p:nvGrpSpPr>
          <p:cNvPr id="33" name="Groupe 53">
            <a:extLst>
              <a:ext uri="{FF2B5EF4-FFF2-40B4-BE49-F238E27FC236}">
                <a16:creationId xmlns:a16="http://schemas.microsoft.com/office/drawing/2014/main" id="{0C362C3B-CEF9-6258-643A-76385D628805}"/>
              </a:ext>
            </a:extLst>
          </p:cNvPr>
          <p:cNvGrpSpPr/>
          <p:nvPr/>
        </p:nvGrpSpPr>
        <p:grpSpPr>
          <a:xfrm>
            <a:off x="5314496" y="4759462"/>
            <a:ext cx="1503976" cy="884014"/>
            <a:chOff x="4271518" y="3985112"/>
            <a:chExt cx="1607944" cy="1006578"/>
          </a:xfrm>
        </p:grpSpPr>
        <p:sp>
          <p:nvSpPr>
            <p:cNvPr id="34" name="Ellipse 54">
              <a:extLst>
                <a:ext uri="{FF2B5EF4-FFF2-40B4-BE49-F238E27FC236}">
                  <a16:creationId xmlns:a16="http://schemas.microsoft.com/office/drawing/2014/main" id="{D292A914-8A8E-D187-CB78-77F1963A8076}"/>
                </a:ext>
              </a:extLst>
            </p:cNvPr>
            <p:cNvSpPr/>
            <p:nvPr/>
          </p:nvSpPr>
          <p:spPr>
            <a:xfrm>
              <a:off x="4555437" y="3985112"/>
              <a:ext cx="1006578" cy="1006578"/>
            </a:xfrm>
            <a:prstGeom prst="ellipse">
              <a:avLst/>
            </a:prstGeom>
            <a:solidFill>
              <a:srgbClr val="FFFFFF"/>
            </a:solidFill>
            <a:ln w="15875" cap="flat" cmpd="sng" algn="ctr">
              <a:solidFill>
                <a:srgbClr val="00A09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5" name="Titre 1">
              <a:extLst>
                <a:ext uri="{FF2B5EF4-FFF2-40B4-BE49-F238E27FC236}">
                  <a16:creationId xmlns:a16="http://schemas.microsoft.com/office/drawing/2014/main" id="{3E64862D-6344-825F-7B11-1F320BC49926}"/>
                </a:ext>
              </a:extLst>
            </p:cNvPr>
            <p:cNvSpPr txBox="1"/>
            <p:nvPr/>
          </p:nvSpPr>
          <p:spPr>
            <a:xfrm>
              <a:off x="4271518" y="4093555"/>
              <a:ext cx="1607944" cy="8304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accent1"/>
                  </a:solidFill>
                  <a:latin typeface="AntagometricaBTW01-Bold" panose="020B0806020202040206"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00A091"/>
                  </a:solidFill>
                  <a:effectLst/>
                  <a:uLnTx/>
                  <a:uFillTx/>
                  <a:latin typeface="AntagometricaBTW01-Bold" panose="020B0806020202040206" pitchFamily="34" charset="0"/>
                  <a:ea typeface="+mj-ea"/>
                  <a:cs typeface="+mj-cs"/>
                </a:rPr>
                <a:t>7</a:t>
              </a:r>
            </a:p>
          </p:txBody>
        </p:sp>
      </p:grpSp>
      <p:sp>
        <p:nvSpPr>
          <p:cNvPr id="36" name="Espace réservé du contenu 4">
            <a:extLst>
              <a:ext uri="{FF2B5EF4-FFF2-40B4-BE49-F238E27FC236}">
                <a16:creationId xmlns:a16="http://schemas.microsoft.com/office/drawing/2014/main" id="{20073442-8E71-5E0E-C8A3-408175B955A1}"/>
              </a:ext>
            </a:extLst>
          </p:cNvPr>
          <p:cNvSpPr txBox="1"/>
          <p:nvPr/>
        </p:nvSpPr>
        <p:spPr>
          <a:xfrm>
            <a:off x="2507756" y="2356933"/>
            <a:ext cx="7117456" cy="641615"/>
          </a:xfrm>
          <a:prstGeom prst="rect">
            <a:avLst/>
          </a:prstGeom>
        </p:spPr>
        <p:txBody>
          <a:bodyPr vert="horz" lIns="72000" tIns="45720" rIns="72000" bIns="4572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70B856"/>
              </a:buClr>
              <a:buFont typeface="Arial" panose="020B0604020202020204" pitchFamily="34" charset="0"/>
              <a:buNone/>
            </a:pPr>
            <a:r>
              <a:rPr lang="fr-FR" sz="1800" dirty="0">
                <a:solidFill>
                  <a:srgbClr val="F9B200"/>
                </a:solidFill>
                <a:latin typeface="+mn-lt"/>
              </a:rPr>
              <a:t>AD plants </a:t>
            </a:r>
            <a:r>
              <a:rPr lang="fr-FR" sz="1800" dirty="0" err="1">
                <a:solidFill>
                  <a:srgbClr val="F9B200"/>
                </a:solidFill>
                <a:latin typeface="+mn-lt"/>
              </a:rPr>
              <a:t>implementing</a:t>
            </a:r>
            <a:r>
              <a:rPr lang="fr-FR" sz="1800" dirty="0">
                <a:solidFill>
                  <a:srgbClr val="F9B200"/>
                </a:solidFill>
                <a:latin typeface="+mn-lt"/>
              </a:rPr>
              <a:t> CCU of </a:t>
            </a:r>
            <a:r>
              <a:rPr lang="fr-FR" sz="1800" dirty="0" err="1">
                <a:solidFill>
                  <a:srgbClr val="F9B200"/>
                </a:solidFill>
                <a:latin typeface="+mn-lt"/>
              </a:rPr>
              <a:t>biogenic</a:t>
            </a:r>
            <a:r>
              <a:rPr lang="fr-FR" sz="1800" dirty="0">
                <a:solidFill>
                  <a:srgbClr val="F9B200"/>
                </a:solidFill>
                <a:latin typeface="+mn-lt"/>
              </a:rPr>
              <a:t> CO2 in Europe in 2021 (8 in the EU-27)</a:t>
            </a:r>
            <a:endParaRPr lang="fr-FR" sz="1600" dirty="0">
              <a:solidFill>
                <a:srgbClr val="F9B200"/>
              </a:solidFill>
              <a:latin typeface="+mn-lt"/>
            </a:endParaRPr>
          </a:p>
        </p:txBody>
      </p:sp>
      <p:sp>
        <p:nvSpPr>
          <p:cNvPr id="37" name="Espace réservé du contenu 4">
            <a:extLst>
              <a:ext uri="{FF2B5EF4-FFF2-40B4-BE49-F238E27FC236}">
                <a16:creationId xmlns:a16="http://schemas.microsoft.com/office/drawing/2014/main" id="{9BE9902F-6799-539F-95E6-B206BFEA660F}"/>
              </a:ext>
            </a:extLst>
          </p:cNvPr>
          <p:cNvSpPr txBox="1"/>
          <p:nvPr/>
        </p:nvSpPr>
        <p:spPr>
          <a:xfrm>
            <a:off x="4054255" y="4163506"/>
            <a:ext cx="4052858" cy="524136"/>
          </a:xfrm>
          <a:prstGeom prst="rect">
            <a:avLst/>
          </a:prstGeom>
        </p:spPr>
        <p:txBody>
          <a:bodyPr vert="horz" lIns="72000" tIns="45720" rIns="72000" bIns="4572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70B856"/>
              </a:buClr>
              <a:buFont typeface="Arial" panose="020B0604020202020204" pitchFamily="34" charset="0"/>
              <a:buNone/>
            </a:pPr>
            <a:r>
              <a:rPr lang="fr-FR" sz="1800" dirty="0">
                <a:solidFill>
                  <a:srgbClr val="53B568"/>
                </a:solidFill>
                <a:latin typeface="+mn-lt"/>
              </a:rPr>
              <a:t>Of </a:t>
            </a:r>
            <a:r>
              <a:rPr lang="fr-FR" sz="1800" dirty="0" err="1">
                <a:solidFill>
                  <a:srgbClr val="53B568"/>
                </a:solidFill>
                <a:latin typeface="+mn-lt"/>
              </a:rPr>
              <a:t>them</a:t>
            </a:r>
            <a:r>
              <a:rPr lang="fr-FR" sz="1800" dirty="0">
                <a:solidFill>
                  <a:srgbClr val="53B568"/>
                </a:solidFill>
                <a:latin typeface="+mn-lt"/>
              </a:rPr>
              <a:t> </a:t>
            </a:r>
            <a:r>
              <a:rPr lang="fr-FR" sz="1800" dirty="0" err="1">
                <a:solidFill>
                  <a:srgbClr val="53B568"/>
                </a:solidFill>
                <a:latin typeface="+mn-lt"/>
              </a:rPr>
              <a:t>produce</a:t>
            </a:r>
            <a:r>
              <a:rPr lang="fr-FR" sz="1800" dirty="0">
                <a:solidFill>
                  <a:srgbClr val="53B568"/>
                </a:solidFill>
                <a:latin typeface="+mn-lt"/>
              </a:rPr>
              <a:t> </a:t>
            </a:r>
            <a:r>
              <a:rPr lang="fr-FR" sz="1800" dirty="0" err="1">
                <a:solidFill>
                  <a:srgbClr val="53B568"/>
                </a:solidFill>
                <a:latin typeface="+mn-lt"/>
              </a:rPr>
              <a:t>food</a:t>
            </a:r>
            <a:r>
              <a:rPr lang="fr-FR" sz="1800" dirty="0">
                <a:solidFill>
                  <a:srgbClr val="53B568"/>
                </a:solidFill>
                <a:latin typeface="+mn-lt"/>
              </a:rPr>
              <a:t>-grade CO2</a:t>
            </a:r>
          </a:p>
        </p:txBody>
      </p:sp>
      <p:sp>
        <p:nvSpPr>
          <p:cNvPr id="38" name="Espace réservé du contenu 4">
            <a:extLst>
              <a:ext uri="{FF2B5EF4-FFF2-40B4-BE49-F238E27FC236}">
                <a16:creationId xmlns:a16="http://schemas.microsoft.com/office/drawing/2014/main" id="{A133ED43-D241-A372-EE70-9AF3E68B36E5}"/>
              </a:ext>
            </a:extLst>
          </p:cNvPr>
          <p:cNvSpPr txBox="1"/>
          <p:nvPr/>
        </p:nvSpPr>
        <p:spPr>
          <a:xfrm>
            <a:off x="2241397" y="5715296"/>
            <a:ext cx="7618813" cy="584768"/>
          </a:xfrm>
          <a:prstGeom prst="rect">
            <a:avLst/>
          </a:prstGeom>
        </p:spPr>
        <p:txBody>
          <a:bodyPr vert="horz" lIns="72000" tIns="45720" rIns="72000" bIns="4572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70B856"/>
              </a:buClr>
              <a:buFont typeface="Arial" panose="020B0604020202020204" pitchFamily="34" charset="0"/>
              <a:buNone/>
            </a:pPr>
            <a:r>
              <a:rPr lang="fr-FR" sz="1800" dirty="0" err="1">
                <a:solidFill>
                  <a:srgbClr val="00A091"/>
                </a:solidFill>
                <a:latin typeface="Calibri" panose="020F0502020204030204" pitchFamily="34" charset="0"/>
                <a:cs typeface="Calibri" panose="020F0502020204030204" pitchFamily="34" charset="0"/>
              </a:rPr>
              <a:t>Different</a:t>
            </a:r>
            <a:r>
              <a:rPr lang="fr-FR" sz="1800" dirty="0">
                <a:solidFill>
                  <a:srgbClr val="00A091"/>
                </a:solidFill>
                <a:latin typeface="Calibri" panose="020F0502020204030204" pitchFamily="34" charset="0"/>
                <a:cs typeface="Calibri" panose="020F0502020204030204" pitchFamily="34" charset="0"/>
              </a:rPr>
              <a:t> </a:t>
            </a:r>
            <a:r>
              <a:rPr lang="fr-FR" sz="1800" dirty="0" err="1">
                <a:solidFill>
                  <a:srgbClr val="00A091"/>
                </a:solidFill>
                <a:latin typeface="Calibri" panose="020F0502020204030204" pitchFamily="34" charset="0"/>
                <a:cs typeface="Calibri" panose="020F0502020204030204" pitchFamily="34" charset="0"/>
              </a:rPr>
              <a:t>European</a:t>
            </a:r>
            <a:r>
              <a:rPr lang="fr-FR" sz="1800" dirty="0">
                <a:solidFill>
                  <a:srgbClr val="00A091"/>
                </a:solidFill>
                <a:latin typeface="Calibri" panose="020F0502020204030204" pitchFamily="34" charset="0"/>
                <a:cs typeface="Calibri" panose="020F0502020204030204" pitchFamily="34" charset="0"/>
              </a:rPr>
              <a:t> countries (France, Germany, Ireland, </a:t>
            </a:r>
            <a:r>
              <a:rPr lang="fr-FR" sz="1800" dirty="0" err="1">
                <a:solidFill>
                  <a:srgbClr val="00A091"/>
                </a:solidFill>
                <a:latin typeface="Calibri" panose="020F0502020204030204" pitchFamily="34" charset="0"/>
                <a:cs typeface="Calibri" panose="020F0502020204030204" pitchFamily="34" charset="0"/>
              </a:rPr>
              <a:t>Italy</a:t>
            </a:r>
            <a:r>
              <a:rPr lang="fr-FR" sz="1800" dirty="0">
                <a:solidFill>
                  <a:srgbClr val="00A091"/>
                </a:solidFill>
                <a:latin typeface="Calibri" panose="020F0502020204030204" pitchFamily="34" charset="0"/>
                <a:cs typeface="Calibri" panose="020F0502020204030204" pitchFamily="34" charset="0"/>
              </a:rPr>
              <a:t>, </a:t>
            </a:r>
            <a:r>
              <a:rPr lang="fr-FR" sz="1800" dirty="0" err="1">
                <a:solidFill>
                  <a:srgbClr val="00A091"/>
                </a:solidFill>
                <a:latin typeface="Calibri" panose="020F0502020204030204" pitchFamily="34" charset="0"/>
                <a:cs typeface="Calibri" panose="020F0502020204030204" pitchFamily="34" charset="0"/>
              </a:rPr>
              <a:t>Norway</a:t>
            </a:r>
            <a:r>
              <a:rPr lang="fr-FR" sz="1800" dirty="0">
                <a:solidFill>
                  <a:srgbClr val="00A091"/>
                </a:solidFill>
                <a:latin typeface="Calibri" panose="020F0502020204030204" pitchFamily="34" charset="0"/>
                <a:cs typeface="Calibri" panose="020F0502020204030204" pitchFamily="34" charset="0"/>
              </a:rPr>
              <a:t>, </a:t>
            </a:r>
            <a:r>
              <a:rPr lang="fr-FR" sz="1800" dirty="0" err="1">
                <a:solidFill>
                  <a:srgbClr val="00A091"/>
                </a:solidFill>
                <a:latin typeface="Calibri" panose="020F0502020204030204" pitchFamily="34" charset="0"/>
                <a:cs typeface="Calibri" panose="020F0502020204030204" pitchFamily="34" charset="0"/>
              </a:rPr>
              <a:t>Switzerland</a:t>
            </a:r>
            <a:r>
              <a:rPr lang="fr-FR" sz="1800" dirty="0">
                <a:solidFill>
                  <a:srgbClr val="00A091"/>
                </a:solidFill>
                <a:latin typeface="Calibri" panose="020F0502020204030204" pitchFamily="34" charset="0"/>
                <a:cs typeface="Calibri" panose="020F0502020204030204" pitchFamily="34" charset="0"/>
              </a:rPr>
              <a:t>, UK)</a:t>
            </a:r>
          </a:p>
        </p:txBody>
      </p:sp>
    </p:spTree>
    <p:extLst>
      <p:ext uri="{BB962C8B-B14F-4D97-AF65-F5344CB8AC3E}">
        <p14:creationId xmlns:p14="http://schemas.microsoft.com/office/powerpoint/2010/main" val="2998054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Diagonal Corners Snipped 20">
            <a:extLst>
              <a:ext uri="{FF2B5EF4-FFF2-40B4-BE49-F238E27FC236}">
                <a16:creationId xmlns:a16="http://schemas.microsoft.com/office/drawing/2014/main" id="{F2B9327B-1D4F-08DA-170C-4777696C7AC0}"/>
              </a:ext>
            </a:extLst>
          </p:cNvPr>
          <p:cNvSpPr/>
          <p:nvPr/>
        </p:nvSpPr>
        <p:spPr>
          <a:xfrm>
            <a:off x="626735" y="3078161"/>
            <a:ext cx="5515868" cy="1609997"/>
          </a:xfrm>
          <a:prstGeom prst="snip2DiagRect">
            <a:avLst/>
          </a:prstGeom>
          <a:solidFill>
            <a:srgbClr val="00A09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Snipped 14">
            <a:extLst>
              <a:ext uri="{FF2B5EF4-FFF2-40B4-BE49-F238E27FC236}">
                <a16:creationId xmlns:a16="http://schemas.microsoft.com/office/drawing/2014/main" id="{EB83C274-F4F6-C872-BFF6-59D6C5168289}"/>
              </a:ext>
            </a:extLst>
          </p:cNvPr>
          <p:cNvSpPr/>
          <p:nvPr/>
        </p:nvSpPr>
        <p:spPr>
          <a:xfrm>
            <a:off x="3163289" y="1184248"/>
            <a:ext cx="7495186" cy="1609997"/>
          </a:xfrm>
          <a:prstGeom prst="snip2DiagRect">
            <a:avLst/>
          </a:prstGeom>
          <a:solidFill>
            <a:srgbClr val="F8BA43">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13C2DA6-5358-41EB-9A25-BC909CDAEE33}"/>
              </a:ext>
            </a:extLst>
          </p:cNvPr>
          <p:cNvSpPr txBox="1"/>
          <p:nvPr/>
        </p:nvSpPr>
        <p:spPr>
          <a:xfrm>
            <a:off x="3228851" y="1197542"/>
            <a:ext cx="7223727" cy="1392689"/>
          </a:xfrm>
          <a:prstGeom prst="rect">
            <a:avLst/>
          </a:prstGeom>
          <a:noFill/>
        </p:spPr>
        <p:txBody>
          <a:bodyPr wrap="square">
            <a:spAutoFit/>
          </a:bodyPr>
          <a:lstStyle/>
          <a:p>
            <a:pPr algn="just">
              <a:spcAft>
                <a:spcPts val="500"/>
              </a:spcAft>
            </a:pPr>
            <a:r>
              <a:rPr lang="en-GB" b="1" dirty="0" err="1">
                <a:ln/>
                <a:solidFill>
                  <a:schemeClr val="bg2">
                    <a:lumMod val="25000"/>
                  </a:schemeClr>
                </a:solidFill>
                <a:cs typeface="Calibri" panose="020F0502020204030204" pitchFamily="34" charset="0"/>
              </a:rPr>
              <a:t>Métha</a:t>
            </a:r>
            <a:r>
              <a:rPr lang="en-GB" b="1" dirty="0">
                <a:ln/>
                <a:solidFill>
                  <a:schemeClr val="bg2">
                    <a:lumMod val="25000"/>
                  </a:schemeClr>
                </a:solidFill>
                <a:cs typeface="Calibri" panose="020F0502020204030204" pitchFamily="34" charset="0"/>
              </a:rPr>
              <a:t> </a:t>
            </a:r>
            <a:r>
              <a:rPr lang="en-GB" b="1" dirty="0" err="1">
                <a:ln/>
                <a:solidFill>
                  <a:schemeClr val="bg2">
                    <a:lumMod val="25000"/>
                  </a:schemeClr>
                </a:solidFill>
                <a:cs typeface="Calibri" panose="020F0502020204030204" pitchFamily="34" charset="0"/>
              </a:rPr>
              <a:t>Treil</a:t>
            </a:r>
            <a:r>
              <a:rPr lang="en-GB" b="1" dirty="0">
                <a:ln/>
                <a:solidFill>
                  <a:schemeClr val="bg2">
                    <a:lumMod val="25000"/>
                  </a:schemeClr>
                </a:solidFill>
                <a:cs typeface="Calibri" panose="020F0502020204030204" pitchFamily="34" charset="0"/>
              </a:rPr>
              <a:t> – France (near Nantes)</a:t>
            </a:r>
          </a:p>
          <a:p>
            <a:pPr algn="just">
              <a:spcAft>
                <a:spcPts val="500"/>
              </a:spcAft>
            </a:pPr>
            <a:r>
              <a:rPr lang="en-GB" dirty="0">
                <a:ln/>
                <a:cs typeface="Calibri" panose="020F0502020204030204" pitchFamily="34" charset="0"/>
              </a:rPr>
              <a:t>Feedstock: livestock effluents, vegetable residues, secondary crops</a:t>
            </a:r>
          </a:p>
          <a:p>
            <a:pPr algn="just">
              <a:spcAft>
                <a:spcPts val="500"/>
              </a:spcAft>
            </a:pPr>
            <a:r>
              <a:rPr lang="en-GB" dirty="0">
                <a:ln/>
                <a:cs typeface="Calibri" panose="020F0502020204030204" pitchFamily="34" charset="0"/>
              </a:rPr>
              <a:t>Production: 1500 ton/year biogenic CO2</a:t>
            </a:r>
          </a:p>
          <a:p>
            <a:pPr algn="just">
              <a:spcAft>
                <a:spcPts val="500"/>
              </a:spcAft>
            </a:pPr>
            <a:r>
              <a:rPr lang="en-GB" dirty="0">
                <a:ln/>
                <a:cs typeface="Calibri" panose="020F0502020204030204" pitchFamily="34" charset="0"/>
              </a:rPr>
              <a:t>CO2 use: local greenhouses</a:t>
            </a:r>
          </a:p>
        </p:txBody>
      </p:sp>
      <p:sp>
        <p:nvSpPr>
          <p:cNvPr id="10" name="TextBox 9">
            <a:extLst>
              <a:ext uri="{FF2B5EF4-FFF2-40B4-BE49-F238E27FC236}">
                <a16:creationId xmlns:a16="http://schemas.microsoft.com/office/drawing/2014/main" id="{BDA73318-D44D-70D1-66A4-32A721688BCC}"/>
              </a:ext>
            </a:extLst>
          </p:cNvPr>
          <p:cNvSpPr txBox="1"/>
          <p:nvPr/>
        </p:nvSpPr>
        <p:spPr>
          <a:xfrm>
            <a:off x="324691" y="43511"/>
            <a:ext cx="29957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III – Does it work in practice? </a:t>
            </a:r>
          </a:p>
        </p:txBody>
      </p:sp>
      <p:sp>
        <p:nvSpPr>
          <p:cNvPr id="11" name="TextBox 10">
            <a:extLst>
              <a:ext uri="{FF2B5EF4-FFF2-40B4-BE49-F238E27FC236}">
                <a16:creationId xmlns:a16="http://schemas.microsoft.com/office/drawing/2014/main" id="{53F236FF-1C18-75D9-0494-277A9C8A2BB1}"/>
              </a:ext>
            </a:extLst>
          </p:cNvPr>
          <p:cNvSpPr txBox="1"/>
          <p:nvPr/>
        </p:nvSpPr>
        <p:spPr>
          <a:xfrm>
            <a:off x="324690" y="369332"/>
            <a:ext cx="11059075" cy="492443"/>
          </a:xfrm>
          <a:prstGeom prst="rect">
            <a:avLst/>
          </a:prstGeom>
          <a:noFill/>
        </p:spPr>
        <p:txBody>
          <a:bodyPr wrap="square" rtlCol="0">
            <a:spAutoFit/>
          </a:bodyPr>
          <a:lstStyle/>
          <a:p>
            <a:r>
              <a:rPr lang="en-US" sz="2600" dirty="0">
                <a:solidFill>
                  <a:prstClr val="white"/>
                </a:solidFill>
                <a:latin typeface="Calibri" panose="020F0502020204030204" pitchFamily="34" charset="0"/>
                <a:cs typeface="Calibri" panose="020F0502020204030204" pitchFamily="34" charset="0"/>
              </a:rPr>
              <a:t>Exemplary use cases</a:t>
            </a:r>
          </a:p>
        </p:txBody>
      </p:sp>
      <p:sp>
        <p:nvSpPr>
          <p:cNvPr id="12" name="TextBox 11">
            <a:extLst>
              <a:ext uri="{FF2B5EF4-FFF2-40B4-BE49-F238E27FC236}">
                <a16:creationId xmlns:a16="http://schemas.microsoft.com/office/drawing/2014/main" id="{824F4207-D460-25F1-8EB9-E7B0313DC75C}"/>
              </a:ext>
            </a:extLst>
          </p:cNvPr>
          <p:cNvSpPr txBox="1"/>
          <p:nvPr/>
        </p:nvSpPr>
        <p:spPr>
          <a:xfrm>
            <a:off x="8599697" y="6488668"/>
            <a:ext cx="3318203" cy="246221"/>
          </a:xfrm>
          <a:prstGeom prst="rect">
            <a:avLst/>
          </a:prstGeom>
          <a:noFill/>
        </p:spPr>
        <p:txBody>
          <a:bodyPr wrap="square">
            <a:spAutoFit/>
          </a:bodyPr>
          <a:lstStyle/>
          <a:p>
            <a:pPr algn="r" eaLnBrk="0" fontAlgn="base" hangingPunct="0">
              <a:spcBef>
                <a:spcPct val="0"/>
              </a:spcBef>
              <a:spcAft>
                <a:spcPts val="600"/>
              </a:spcAft>
            </a:pPr>
            <a:r>
              <a:rPr lang="en-US" sz="1000" dirty="0" err="1">
                <a:solidFill>
                  <a:schemeClr val="bg2">
                    <a:lumMod val="50000"/>
                  </a:schemeClr>
                </a:solidFill>
                <a:latin typeface="Calibri" panose="020F0502020204030204" pitchFamily="34" charset="0"/>
                <a:cs typeface="Calibri" panose="020F0502020204030204" pitchFamily="34" charset="0"/>
              </a:rPr>
              <a:t>Regatrace</a:t>
            </a:r>
            <a:r>
              <a:rPr lang="en-US" sz="1000" dirty="0">
                <a:solidFill>
                  <a:schemeClr val="bg2">
                    <a:lumMod val="50000"/>
                  </a:schemeClr>
                </a:solidFill>
                <a:latin typeface="Calibri" panose="020F0502020204030204" pitchFamily="34" charset="0"/>
                <a:cs typeface="Calibri" panose="020F0502020204030204" pitchFamily="34" charset="0"/>
              </a:rPr>
              <a:t> 4</a:t>
            </a:r>
            <a:r>
              <a:rPr lang="en-US" sz="1000" baseline="30000" dirty="0">
                <a:solidFill>
                  <a:schemeClr val="bg2">
                    <a:lumMod val="50000"/>
                  </a:schemeClr>
                </a:solidFill>
                <a:latin typeface="Calibri" panose="020F0502020204030204" pitchFamily="34" charset="0"/>
                <a:cs typeface="Calibri" panose="020F0502020204030204" pitchFamily="34" charset="0"/>
              </a:rPr>
              <a:t>th</a:t>
            </a:r>
            <a:r>
              <a:rPr lang="en-US" sz="1000" dirty="0">
                <a:solidFill>
                  <a:schemeClr val="bg2">
                    <a:lumMod val="50000"/>
                  </a:schemeClr>
                </a:solidFill>
                <a:latin typeface="Calibri" panose="020F0502020204030204" pitchFamily="34" charset="0"/>
                <a:cs typeface="Calibri" panose="020F0502020204030204" pitchFamily="34" charset="0"/>
              </a:rPr>
              <a:t> event in Ireland – 01 June 2022</a:t>
            </a:r>
          </a:p>
        </p:txBody>
      </p:sp>
      <p:pic>
        <p:nvPicPr>
          <p:cNvPr id="7" name="Picture 6">
            <a:extLst>
              <a:ext uri="{FF2B5EF4-FFF2-40B4-BE49-F238E27FC236}">
                <a16:creationId xmlns:a16="http://schemas.microsoft.com/office/drawing/2014/main" id="{733EB52A-E023-7AE4-48C0-7763196849F3}"/>
              </a:ext>
            </a:extLst>
          </p:cNvPr>
          <p:cNvPicPr>
            <a:picLocks noChangeAspect="1"/>
          </p:cNvPicPr>
          <p:nvPr/>
        </p:nvPicPr>
        <p:blipFill>
          <a:blip r:embed="rId3"/>
          <a:stretch>
            <a:fillRect/>
          </a:stretch>
        </p:blipFill>
        <p:spPr>
          <a:xfrm>
            <a:off x="362939" y="5125336"/>
            <a:ext cx="2800350" cy="914400"/>
          </a:xfrm>
          <a:prstGeom prst="rect">
            <a:avLst/>
          </a:prstGeom>
        </p:spPr>
      </p:pic>
      <p:pic>
        <p:nvPicPr>
          <p:cNvPr id="14" name="Picture 13">
            <a:extLst>
              <a:ext uri="{FF2B5EF4-FFF2-40B4-BE49-F238E27FC236}">
                <a16:creationId xmlns:a16="http://schemas.microsoft.com/office/drawing/2014/main" id="{A416DE13-63D7-8F5D-68BD-79C2B693245D}"/>
              </a:ext>
            </a:extLst>
          </p:cNvPr>
          <p:cNvPicPr>
            <a:picLocks noChangeAspect="1"/>
          </p:cNvPicPr>
          <p:nvPr/>
        </p:nvPicPr>
        <p:blipFill>
          <a:blip r:embed="rId4"/>
          <a:stretch>
            <a:fillRect/>
          </a:stretch>
        </p:blipFill>
        <p:spPr>
          <a:xfrm>
            <a:off x="661541" y="1184248"/>
            <a:ext cx="1743968" cy="1609997"/>
          </a:xfrm>
          <a:prstGeom prst="rect">
            <a:avLst/>
          </a:prstGeom>
        </p:spPr>
      </p:pic>
      <p:sp>
        <p:nvSpPr>
          <p:cNvPr id="16" name="TextBox 15">
            <a:extLst>
              <a:ext uri="{FF2B5EF4-FFF2-40B4-BE49-F238E27FC236}">
                <a16:creationId xmlns:a16="http://schemas.microsoft.com/office/drawing/2014/main" id="{EE98BC53-56D3-9F77-1E7F-9303061AF468}"/>
              </a:ext>
            </a:extLst>
          </p:cNvPr>
          <p:cNvSpPr txBox="1"/>
          <p:nvPr/>
        </p:nvSpPr>
        <p:spPr>
          <a:xfrm>
            <a:off x="661541" y="3078161"/>
            <a:ext cx="4659592" cy="1392689"/>
          </a:xfrm>
          <a:prstGeom prst="rect">
            <a:avLst/>
          </a:prstGeom>
          <a:noFill/>
        </p:spPr>
        <p:txBody>
          <a:bodyPr wrap="square">
            <a:spAutoFit/>
          </a:bodyPr>
          <a:lstStyle/>
          <a:p>
            <a:pPr algn="just">
              <a:spcAft>
                <a:spcPts val="500"/>
              </a:spcAft>
            </a:pPr>
            <a:r>
              <a:rPr lang="en-GB" b="1" dirty="0" err="1">
                <a:ln/>
                <a:solidFill>
                  <a:schemeClr val="bg2">
                    <a:lumMod val="25000"/>
                  </a:schemeClr>
                </a:solidFill>
                <a:latin typeface="Runda Normal" panose="02000000000000000000" pitchFamily="50" charset="0"/>
                <a:cs typeface="Calibri" panose="020F0502020204030204" pitchFamily="34" charset="0"/>
              </a:rPr>
              <a:t>Korskro</a:t>
            </a:r>
            <a:r>
              <a:rPr lang="en-GB" b="1" dirty="0">
                <a:ln/>
                <a:solidFill>
                  <a:schemeClr val="bg2">
                    <a:lumMod val="25000"/>
                  </a:schemeClr>
                </a:solidFill>
                <a:latin typeface="Runda Normal" panose="02000000000000000000" pitchFamily="50" charset="0"/>
                <a:cs typeface="Calibri" panose="020F0502020204030204" pitchFamily="34" charset="0"/>
              </a:rPr>
              <a:t> biogas plant - Denmark</a:t>
            </a:r>
            <a:endParaRPr lang="en-GB" dirty="0">
              <a:ln/>
              <a:solidFill>
                <a:schemeClr val="bg2">
                  <a:lumMod val="25000"/>
                </a:schemeClr>
              </a:solidFill>
              <a:latin typeface="Runda Normal" panose="02000000000000000000" pitchFamily="50" charset="0"/>
              <a:cs typeface="Calibri" panose="020F0502020204030204" pitchFamily="34" charset="0"/>
            </a:endParaRPr>
          </a:p>
          <a:p>
            <a:pPr algn="just">
              <a:spcAft>
                <a:spcPts val="500"/>
              </a:spcAft>
            </a:pPr>
            <a:r>
              <a:rPr lang="en-GB" dirty="0">
                <a:ln/>
                <a:latin typeface="Runda Normal" panose="02000000000000000000" pitchFamily="50" charset="0"/>
                <a:cs typeface="Calibri" panose="020F0502020204030204" pitchFamily="34" charset="0"/>
              </a:rPr>
              <a:t>Feedstock: manure</a:t>
            </a:r>
          </a:p>
          <a:p>
            <a:pPr algn="just">
              <a:spcAft>
                <a:spcPts val="500"/>
              </a:spcAft>
            </a:pPr>
            <a:r>
              <a:rPr lang="en-GB" dirty="0">
                <a:ln/>
                <a:latin typeface="Runda Normal" panose="02000000000000000000" pitchFamily="50" charset="0"/>
                <a:cs typeface="Calibri" panose="020F0502020204030204" pitchFamily="34" charset="0"/>
              </a:rPr>
              <a:t>Production: 16.25 kt/year biogenic CO₂</a:t>
            </a:r>
          </a:p>
          <a:p>
            <a:pPr algn="just"/>
            <a:r>
              <a:rPr lang="en-GB" dirty="0">
                <a:ln/>
                <a:latin typeface="Runda Normal" panose="02000000000000000000" pitchFamily="50" charset="0"/>
                <a:cs typeface="Calibri" panose="020F0502020204030204" pitchFamily="34" charset="0"/>
              </a:rPr>
              <a:t>CO2 use: food and beverages industry</a:t>
            </a:r>
          </a:p>
        </p:txBody>
      </p:sp>
      <p:pic>
        <p:nvPicPr>
          <p:cNvPr id="20" name="Picture 19" descr="A picture containing grass, sky, outdoor, day&#10;&#10;Description automatically generated">
            <a:extLst>
              <a:ext uri="{FF2B5EF4-FFF2-40B4-BE49-F238E27FC236}">
                <a16:creationId xmlns:a16="http://schemas.microsoft.com/office/drawing/2014/main" id="{21E5DDCA-5AE8-4B56-9488-AD924E4735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0715" y="3059111"/>
            <a:ext cx="2725521" cy="1629047"/>
          </a:xfrm>
          <a:prstGeom prst="rect">
            <a:avLst/>
          </a:prstGeom>
        </p:spPr>
      </p:pic>
      <p:sp>
        <p:nvSpPr>
          <p:cNvPr id="22" name="Rectangle: Diagonal Corners Snipped 21">
            <a:extLst>
              <a:ext uri="{FF2B5EF4-FFF2-40B4-BE49-F238E27FC236}">
                <a16:creationId xmlns:a16="http://schemas.microsoft.com/office/drawing/2014/main" id="{25CE623B-2338-0333-B73B-8E366C14ACA5}"/>
              </a:ext>
            </a:extLst>
          </p:cNvPr>
          <p:cNvSpPr/>
          <p:nvPr/>
        </p:nvSpPr>
        <p:spPr>
          <a:xfrm>
            <a:off x="3260993" y="4924615"/>
            <a:ext cx="6178282" cy="1810274"/>
          </a:xfrm>
          <a:prstGeom prst="snip2DiagRect">
            <a:avLst/>
          </a:prstGeom>
          <a:solidFill>
            <a:srgbClr val="99CC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79CA083A-4C15-7F23-9D1C-DDB77F851E83}"/>
              </a:ext>
            </a:extLst>
          </p:cNvPr>
          <p:cNvSpPr txBox="1"/>
          <p:nvPr/>
        </p:nvSpPr>
        <p:spPr>
          <a:xfrm>
            <a:off x="3359575" y="4924615"/>
            <a:ext cx="6079700" cy="1733808"/>
          </a:xfrm>
          <a:prstGeom prst="rect">
            <a:avLst/>
          </a:prstGeom>
          <a:noFill/>
        </p:spPr>
        <p:txBody>
          <a:bodyPr wrap="square">
            <a:spAutoFit/>
          </a:bodyPr>
          <a:lstStyle/>
          <a:p>
            <a:pPr algn="just">
              <a:spcAft>
                <a:spcPts val="500"/>
              </a:spcAft>
            </a:pPr>
            <a:r>
              <a:rPr lang="en-GB" b="1" dirty="0">
                <a:ln/>
                <a:solidFill>
                  <a:schemeClr val="bg2">
                    <a:lumMod val="25000"/>
                  </a:schemeClr>
                </a:solidFill>
                <a:cs typeface="Calibri" panose="020F0502020204030204" pitchFamily="34" charset="0"/>
              </a:rPr>
              <a:t>Greenville plan – Northern Ireland</a:t>
            </a:r>
            <a:endParaRPr lang="en-GB" dirty="0">
              <a:ln/>
              <a:solidFill>
                <a:schemeClr val="bg2">
                  <a:lumMod val="25000"/>
                </a:schemeClr>
              </a:solidFill>
              <a:cs typeface="Calibri" panose="020F0502020204030204" pitchFamily="34" charset="0"/>
            </a:endParaRPr>
          </a:p>
          <a:p>
            <a:pPr algn="just">
              <a:spcAft>
                <a:spcPts val="500"/>
              </a:spcAft>
            </a:pPr>
            <a:r>
              <a:rPr lang="en-US" dirty="0">
                <a:ln/>
                <a:cs typeface="Calibri" panose="020F0502020204030204" pitchFamily="34" charset="0"/>
              </a:rPr>
              <a:t>Co-production of liquid CO2 since 2019</a:t>
            </a:r>
          </a:p>
          <a:p>
            <a:pPr algn="just">
              <a:spcAft>
                <a:spcPts val="500"/>
              </a:spcAft>
            </a:pPr>
            <a:r>
              <a:rPr lang="en-US" dirty="0">
                <a:ln/>
                <a:cs typeface="Calibri" panose="020F0502020204030204" pitchFamily="34" charset="0"/>
              </a:rPr>
              <a:t>Feedstock: crop residues, food waste and livestock effluent</a:t>
            </a:r>
          </a:p>
          <a:p>
            <a:pPr algn="just">
              <a:spcAft>
                <a:spcPts val="500"/>
              </a:spcAft>
            </a:pPr>
            <a:r>
              <a:rPr lang="en-US" dirty="0">
                <a:ln/>
                <a:cs typeface="Calibri" panose="020F0502020204030204" pitchFamily="34" charset="0"/>
              </a:rPr>
              <a:t>Production: 5 ton/day biogenic CO2</a:t>
            </a:r>
          </a:p>
          <a:p>
            <a:pPr algn="just">
              <a:spcAft>
                <a:spcPts val="500"/>
              </a:spcAft>
            </a:pPr>
            <a:r>
              <a:rPr lang="en-US" dirty="0">
                <a:ln/>
                <a:cs typeface="Calibri" panose="020F0502020204030204" pitchFamily="34" charset="0"/>
              </a:rPr>
              <a:t>CO2 use: dry ice</a:t>
            </a:r>
          </a:p>
        </p:txBody>
      </p:sp>
    </p:spTree>
    <p:extLst>
      <p:ext uri="{BB962C8B-B14F-4D97-AF65-F5344CB8AC3E}">
        <p14:creationId xmlns:p14="http://schemas.microsoft.com/office/powerpoint/2010/main" val="344640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DA73318-D44D-70D1-66A4-32A721688BCC}"/>
              </a:ext>
            </a:extLst>
          </p:cNvPr>
          <p:cNvSpPr txBox="1"/>
          <p:nvPr/>
        </p:nvSpPr>
        <p:spPr>
          <a:xfrm>
            <a:off x="324691" y="43511"/>
            <a:ext cx="511973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IV - How to enable the uptake of bio-CO2 from 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3F236FF-1C18-75D9-0494-277A9C8A2BB1}"/>
              </a:ext>
            </a:extLst>
          </p:cNvPr>
          <p:cNvSpPr txBox="1"/>
          <p:nvPr/>
        </p:nvSpPr>
        <p:spPr>
          <a:xfrm>
            <a:off x="324691" y="369332"/>
            <a:ext cx="11059075" cy="492443"/>
          </a:xfrm>
          <a:prstGeom prst="rect">
            <a:avLst/>
          </a:prstGeom>
          <a:noFill/>
        </p:spPr>
        <p:txBody>
          <a:bodyPr wrap="square" rtlCol="0">
            <a:spAutoFit/>
          </a:bodyPr>
          <a:lstStyle/>
          <a:p>
            <a:r>
              <a:rPr lang="en-US" sz="2600" dirty="0">
                <a:solidFill>
                  <a:prstClr val="white"/>
                </a:solidFill>
                <a:latin typeface="Calibri" panose="020F0502020204030204" pitchFamily="34" charset="0"/>
                <a:cs typeface="Calibri" panose="020F0502020204030204" pitchFamily="34" charset="0"/>
              </a:rPr>
              <a:t>Regulatory barriers to be addressed</a:t>
            </a:r>
          </a:p>
        </p:txBody>
      </p:sp>
      <p:sp>
        <p:nvSpPr>
          <p:cNvPr id="12" name="Rectangle 11">
            <a:extLst>
              <a:ext uri="{FF2B5EF4-FFF2-40B4-BE49-F238E27FC236}">
                <a16:creationId xmlns:a16="http://schemas.microsoft.com/office/drawing/2014/main" id="{4739F893-826C-66C0-01AE-97245A00299A}"/>
              </a:ext>
            </a:extLst>
          </p:cNvPr>
          <p:cNvSpPr/>
          <p:nvPr/>
        </p:nvSpPr>
        <p:spPr>
          <a:xfrm>
            <a:off x="4484768" y="2732935"/>
            <a:ext cx="3571713" cy="620037"/>
          </a:xfrm>
          <a:prstGeom prst="rect">
            <a:avLst/>
          </a:prstGeom>
          <a:solidFill>
            <a:srgbClr val="89C34F">
              <a:alpha val="49804"/>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1300" i="1" dirty="0">
                <a:solidFill>
                  <a:schemeClr val="tx1"/>
                </a:solidFill>
              </a:rPr>
              <a:t>A target </a:t>
            </a:r>
            <a:r>
              <a:rPr lang="en-US" sz="1300" dirty="0">
                <a:solidFill>
                  <a:schemeClr val="tx1"/>
                </a:solidFill>
              </a:rPr>
              <a:t>- Obliging an increasing share of biogenic in the industrial consumption of CO2 </a:t>
            </a:r>
          </a:p>
        </p:txBody>
      </p:sp>
      <p:sp>
        <p:nvSpPr>
          <p:cNvPr id="13" name="Rectangle 12">
            <a:extLst>
              <a:ext uri="{FF2B5EF4-FFF2-40B4-BE49-F238E27FC236}">
                <a16:creationId xmlns:a16="http://schemas.microsoft.com/office/drawing/2014/main" id="{7B50341B-6EDC-CB5E-82F1-C2DF9AC4FF6E}"/>
              </a:ext>
            </a:extLst>
          </p:cNvPr>
          <p:cNvSpPr/>
          <p:nvPr/>
        </p:nvSpPr>
        <p:spPr>
          <a:xfrm>
            <a:off x="8301981" y="2755632"/>
            <a:ext cx="3213744" cy="1002805"/>
          </a:xfrm>
          <a:prstGeom prst="rect">
            <a:avLst/>
          </a:prstGeom>
          <a:solidFill>
            <a:srgbClr val="BCD136">
              <a:alpha val="45098"/>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1300" i="1" dirty="0">
                <a:solidFill>
                  <a:schemeClr val="tx1"/>
                </a:solidFill>
              </a:rPr>
              <a:t>Bio-CCU value chains based on anaerobic digestion and biomass gasification</a:t>
            </a:r>
          </a:p>
          <a:p>
            <a:pPr algn="ctr">
              <a:spcAft>
                <a:spcPts val="300"/>
              </a:spcAft>
            </a:pPr>
            <a:r>
              <a:rPr lang="en-US" sz="1300" i="1" dirty="0">
                <a:solidFill>
                  <a:schemeClr val="tx1"/>
                </a:solidFill>
              </a:rPr>
              <a:t>Should be recognized in the Taxonomy of sustainable activities</a:t>
            </a:r>
          </a:p>
        </p:txBody>
      </p:sp>
      <p:sp>
        <p:nvSpPr>
          <p:cNvPr id="14" name="Rectangle 13">
            <a:extLst>
              <a:ext uri="{FF2B5EF4-FFF2-40B4-BE49-F238E27FC236}">
                <a16:creationId xmlns:a16="http://schemas.microsoft.com/office/drawing/2014/main" id="{F2CE59B7-88A7-476E-C069-46CC349BC58A}"/>
              </a:ext>
            </a:extLst>
          </p:cNvPr>
          <p:cNvSpPr/>
          <p:nvPr/>
        </p:nvSpPr>
        <p:spPr>
          <a:xfrm>
            <a:off x="4484767" y="3529608"/>
            <a:ext cx="3571713" cy="1002805"/>
          </a:xfrm>
          <a:prstGeom prst="rect">
            <a:avLst/>
          </a:prstGeom>
          <a:solidFill>
            <a:srgbClr val="89C34F">
              <a:alpha val="49804"/>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1300" i="1" dirty="0">
                <a:solidFill>
                  <a:schemeClr val="tx1"/>
                </a:solidFill>
              </a:rPr>
              <a:t>A rule </a:t>
            </a:r>
            <a:r>
              <a:rPr lang="en-US" sz="1300" dirty="0">
                <a:solidFill>
                  <a:schemeClr val="tx1"/>
                </a:solidFill>
              </a:rPr>
              <a:t>- Compulsory disclosure of the origin (fossil / biological) of the CO2 used in products, including beverages (visibility and differentiation from fossil value chain)</a:t>
            </a:r>
          </a:p>
        </p:txBody>
      </p:sp>
      <p:sp>
        <p:nvSpPr>
          <p:cNvPr id="16" name="Rectangle 15">
            <a:extLst>
              <a:ext uri="{FF2B5EF4-FFF2-40B4-BE49-F238E27FC236}">
                <a16:creationId xmlns:a16="http://schemas.microsoft.com/office/drawing/2014/main" id="{855DDE97-EA97-7A90-0A57-D8BD73A3BA18}"/>
              </a:ext>
            </a:extLst>
          </p:cNvPr>
          <p:cNvSpPr/>
          <p:nvPr/>
        </p:nvSpPr>
        <p:spPr>
          <a:xfrm>
            <a:off x="690039" y="1336872"/>
            <a:ext cx="3518166" cy="1139626"/>
          </a:xfrm>
          <a:prstGeom prst="rect">
            <a:avLst/>
          </a:prstGeom>
          <a:solidFill>
            <a:schemeClr val="bg1"/>
          </a:solidFill>
          <a:ln w="19050">
            <a:solidFill>
              <a:srgbClr val="00A0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t" anchorCtr="0" forceAA="0" compatLnSpc="1">
            <a:prstTxWarp prst="textNoShape">
              <a:avLst/>
            </a:prstTxWarp>
            <a:noAutofit/>
          </a:bodyPr>
          <a:lstStyle/>
          <a:p>
            <a:pPr algn="ctr"/>
            <a:r>
              <a:rPr lang="en-US" sz="1600" b="1" dirty="0">
                <a:solidFill>
                  <a:srgbClr val="00A091"/>
                </a:solidFill>
              </a:rPr>
              <a:t>1</a:t>
            </a:r>
          </a:p>
          <a:p>
            <a:pPr algn="ctr"/>
            <a:r>
              <a:rPr lang="en-US" sz="1600" b="1" dirty="0">
                <a:solidFill>
                  <a:srgbClr val="00A091"/>
                </a:solidFill>
              </a:rPr>
              <a:t>Creating a market for biogenic CO2 by giving it economic value for its environmental benefits</a:t>
            </a:r>
            <a:endParaRPr lang="en-GB" sz="1600" b="1" dirty="0">
              <a:solidFill>
                <a:srgbClr val="00A091"/>
              </a:solidFill>
            </a:endParaRPr>
          </a:p>
        </p:txBody>
      </p:sp>
      <p:sp>
        <p:nvSpPr>
          <p:cNvPr id="17" name="Rectangle 16">
            <a:extLst>
              <a:ext uri="{FF2B5EF4-FFF2-40B4-BE49-F238E27FC236}">
                <a16:creationId xmlns:a16="http://schemas.microsoft.com/office/drawing/2014/main" id="{42509DF4-20F3-6019-22D4-91BC15B0A1A1}"/>
              </a:ext>
            </a:extLst>
          </p:cNvPr>
          <p:cNvSpPr/>
          <p:nvPr/>
        </p:nvSpPr>
        <p:spPr>
          <a:xfrm>
            <a:off x="4484767" y="1336871"/>
            <a:ext cx="3571713" cy="1139627"/>
          </a:xfrm>
          <a:prstGeom prst="rect">
            <a:avLst/>
          </a:prstGeom>
          <a:solidFill>
            <a:schemeClr val="bg1"/>
          </a:solidFill>
          <a:ln w="19050">
            <a:solidFill>
              <a:srgbClr val="53B5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53B568"/>
                </a:solidFill>
              </a:rPr>
              <a:t>2</a:t>
            </a:r>
          </a:p>
          <a:p>
            <a:pPr algn="ctr"/>
            <a:r>
              <a:rPr lang="en-US" sz="1600" b="1" dirty="0">
                <a:solidFill>
                  <a:srgbClr val="53B568"/>
                </a:solidFill>
              </a:rPr>
              <a:t>Accelerating the uptake of biogenic CO2 by setting up demand-side drivers</a:t>
            </a:r>
            <a:endParaRPr lang="en-GB" sz="1600" b="1" dirty="0">
              <a:solidFill>
                <a:srgbClr val="53B568"/>
              </a:solidFill>
            </a:endParaRPr>
          </a:p>
        </p:txBody>
      </p:sp>
      <p:sp>
        <p:nvSpPr>
          <p:cNvPr id="18" name="Rectangle 17">
            <a:extLst>
              <a:ext uri="{FF2B5EF4-FFF2-40B4-BE49-F238E27FC236}">
                <a16:creationId xmlns:a16="http://schemas.microsoft.com/office/drawing/2014/main" id="{C66DF1C9-1185-67BB-5D61-D885938AF90F}"/>
              </a:ext>
            </a:extLst>
          </p:cNvPr>
          <p:cNvSpPr/>
          <p:nvPr/>
        </p:nvSpPr>
        <p:spPr>
          <a:xfrm>
            <a:off x="8301981" y="1336872"/>
            <a:ext cx="3213744" cy="1139628"/>
          </a:xfrm>
          <a:prstGeom prst="rect">
            <a:avLst/>
          </a:prstGeom>
          <a:solidFill>
            <a:schemeClr val="bg1"/>
          </a:solidFill>
          <a:ln w="19050">
            <a:solidFill>
              <a:srgbClr val="BCD1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1600" b="1" dirty="0">
                <a:solidFill>
                  <a:srgbClr val="BCD136"/>
                </a:solidFill>
              </a:rPr>
              <a:t>3</a:t>
            </a:r>
          </a:p>
          <a:p>
            <a:pPr algn="ctr"/>
            <a:r>
              <a:rPr lang="en-GB" sz="1600" b="1" dirty="0">
                <a:solidFill>
                  <a:srgbClr val="BCD136"/>
                </a:solidFill>
              </a:rPr>
              <a:t>Recognising the environmental value of bio-CCU value chains in the sustainable finance framework </a:t>
            </a:r>
          </a:p>
        </p:txBody>
      </p:sp>
      <p:sp>
        <p:nvSpPr>
          <p:cNvPr id="19" name="Rectangle 18">
            <a:extLst>
              <a:ext uri="{FF2B5EF4-FFF2-40B4-BE49-F238E27FC236}">
                <a16:creationId xmlns:a16="http://schemas.microsoft.com/office/drawing/2014/main" id="{211BA578-1546-B463-9847-57C084B9189C}"/>
              </a:ext>
            </a:extLst>
          </p:cNvPr>
          <p:cNvSpPr/>
          <p:nvPr/>
        </p:nvSpPr>
        <p:spPr>
          <a:xfrm>
            <a:off x="682260" y="2736709"/>
            <a:ext cx="3518166" cy="812078"/>
          </a:xfrm>
          <a:prstGeom prst="rect">
            <a:avLst/>
          </a:prstGeom>
          <a:solidFill>
            <a:srgbClr val="00A091">
              <a:alpha val="45098"/>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i="1" dirty="0">
                <a:solidFill>
                  <a:schemeClr val="tx1"/>
                </a:solidFill>
              </a:rPr>
              <a:t>Recognition in the accounting of CO2 emission avoidance</a:t>
            </a:r>
          </a:p>
          <a:p>
            <a:pPr marL="171450" indent="-171450">
              <a:buFont typeface="Arial" panose="020B0604020202020204" pitchFamily="34" charset="0"/>
              <a:buChar char="•"/>
            </a:pPr>
            <a:r>
              <a:rPr lang="en-US" sz="1300" dirty="0">
                <a:solidFill>
                  <a:schemeClr val="tx1"/>
                </a:solidFill>
              </a:rPr>
              <a:t>ETS sectors</a:t>
            </a:r>
          </a:p>
          <a:p>
            <a:pPr marL="171450" indent="-171450">
              <a:buFont typeface="Arial" panose="020B0604020202020204" pitchFamily="34" charset="0"/>
              <a:buChar char="•"/>
            </a:pPr>
            <a:r>
              <a:rPr lang="en-US" sz="1300" dirty="0">
                <a:solidFill>
                  <a:schemeClr val="tx1"/>
                </a:solidFill>
              </a:rPr>
              <a:t>Non-ETS sectors</a:t>
            </a:r>
            <a:endParaRPr lang="en-GB" sz="1300" dirty="0">
              <a:solidFill>
                <a:schemeClr val="tx1"/>
              </a:solidFill>
            </a:endParaRPr>
          </a:p>
        </p:txBody>
      </p:sp>
      <p:sp>
        <p:nvSpPr>
          <p:cNvPr id="20" name="Rectangle 19">
            <a:extLst>
              <a:ext uri="{FF2B5EF4-FFF2-40B4-BE49-F238E27FC236}">
                <a16:creationId xmlns:a16="http://schemas.microsoft.com/office/drawing/2014/main" id="{8C936724-3508-DF1C-1CA4-91D98E5481D9}"/>
              </a:ext>
            </a:extLst>
          </p:cNvPr>
          <p:cNvSpPr/>
          <p:nvPr/>
        </p:nvSpPr>
        <p:spPr>
          <a:xfrm>
            <a:off x="682260" y="3743039"/>
            <a:ext cx="3518166" cy="812078"/>
          </a:xfrm>
          <a:prstGeom prst="rect">
            <a:avLst/>
          </a:prstGeom>
          <a:solidFill>
            <a:srgbClr val="00A091">
              <a:alpha val="45098"/>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i="1" dirty="0">
                <a:solidFill>
                  <a:schemeClr val="tx1"/>
                </a:solidFill>
              </a:rPr>
              <a:t>A European carbon removal certification framework </a:t>
            </a:r>
            <a:r>
              <a:rPr lang="en-US" sz="1300" dirty="0">
                <a:solidFill>
                  <a:schemeClr val="tx1"/>
                </a:solidFill>
              </a:rPr>
              <a:t>enabling the reliable issuance and trade of carbon removal credits</a:t>
            </a:r>
            <a:endParaRPr lang="en-GB" sz="1300" dirty="0">
              <a:solidFill>
                <a:schemeClr val="tx1"/>
              </a:solidFill>
            </a:endParaRPr>
          </a:p>
        </p:txBody>
      </p:sp>
      <p:sp>
        <p:nvSpPr>
          <p:cNvPr id="21" name="Rectangle 20">
            <a:extLst>
              <a:ext uri="{FF2B5EF4-FFF2-40B4-BE49-F238E27FC236}">
                <a16:creationId xmlns:a16="http://schemas.microsoft.com/office/drawing/2014/main" id="{A3E37988-E36A-2113-5A19-9C8E1F3BA085}"/>
              </a:ext>
            </a:extLst>
          </p:cNvPr>
          <p:cNvSpPr/>
          <p:nvPr/>
        </p:nvSpPr>
        <p:spPr>
          <a:xfrm>
            <a:off x="682260" y="4709050"/>
            <a:ext cx="3518166" cy="812078"/>
          </a:xfrm>
          <a:prstGeom prst="rect">
            <a:avLst/>
          </a:prstGeom>
          <a:solidFill>
            <a:srgbClr val="00A091">
              <a:alpha val="45098"/>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i="1" dirty="0">
                <a:solidFill>
                  <a:schemeClr val="tx1"/>
                </a:solidFill>
              </a:rPr>
              <a:t>Ensuring that biomethane plant operators are rewarded for the co-production of biogenic CO2.</a:t>
            </a:r>
            <a:endParaRPr lang="en-GB" sz="1300" i="1" dirty="0">
              <a:solidFill>
                <a:schemeClr val="tx1"/>
              </a:solidFill>
            </a:endParaRPr>
          </a:p>
        </p:txBody>
      </p:sp>
      <p:sp>
        <p:nvSpPr>
          <p:cNvPr id="22" name="Rectangle 21">
            <a:extLst>
              <a:ext uri="{FF2B5EF4-FFF2-40B4-BE49-F238E27FC236}">
                <a16:creationId xmlns:a16="http://schemas.microsoft.com/office/drawing/2014/main" id="{654CB1DE-D2C9-8399-830C-5D8CEAC5F4E7}"/>
              </a:ext>
            </a:extLst>
          </p:cNvPr>
          <p:cNvSpPr/>
          <p:nvPr/>
        </p:nvSpPr>
        <p:spPr>
          <a:xfrm>
            <a:off x="4484767" y="4709050"/>
            <a:ext cx="3571713" cy="655943"/>
          </a:xfrm>
          <a:prstGeom prst="rect">
            <a:avLst/>
          </a:prstGeom>
          <a:solidFill>
            <a:srgbClr val="89C34F">
              <a:alpha val="49804"/>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1300" i="1" dirty="0">
                <a:solidFill>
                  <a:schemeClr val="tx1"/>
                </a:solidFill>
              </a:rPr>
              <a:t>Pricing</a:t>
            </a:r>
            <a:r>
              <a:rPr lang="en-US" sz="1300" dirty="0">
                <a:solidFill>
                  <a:schemeClr val="tx1"/>
                </a:solidFill>
              </a:rPr>
              <a:t> - Biogenic CO2-derived (motor or heating) fuels should have preferential tax treatment</a:t>
            </a:r>
          </a:p>
        </p:txBody>
      </p:sp>
      <p:sp>
        <p:nvSpPr>
          <p:cNvPr id="23" name="TextBox 22">
            <a:extLst>
              <a:ext uri="{FF2B5EF4-FFF2-40B4-BE49-F238E27FC236}">
                <a16:creationId xmlns:a16="http://schemas.microsoft.com/office/drawing/2014/main" id="{25F4E48D-57BC-EA2D-693A-5F5A837D0463}"/>
              </a:ext>
            </a:extLst>
          </p:cNvPr>
          <p:cNvSpPr txBox="1"/>
          <p:nvPr/>
        </p:nvSpPr>
        <p:spPr>
          <a:xfrm>
            <a:off x="8599697" y="6488668"/>
            <a:ext cx="3318203" cy="246221"/>
          </a:xfrm>
          <a:prstGeom prst="rect">
            <a:avLst/>
          </a:prstGeom>
          <a:noFill/>
        </p:spPr>
        <p:txBody>
          <a:bodyPr wrap="square">
            <a:spAutoFit/>
          </a:bodyPr>
          <a:lstStyle/>
          <a:p>
            <a:pPr algn="r" eaLnBrk="0" fontAlgn="base" hangingPunct="0">
              <a:spcBef>
                <a:spcPct val="0"/>
              </a:spcBef>
              <a:spcAft>
                <a:spcPts val="600"/>
              </a:spcAft>
            </a:pPr>
            <a:r>
              <a:rPr lang="en-US" sz="1000" dirty="0" err="1">
                <a:solidFill>
                  <a:schemeClr val="bg2">
                    <a:lumMod val="50000"/>
                  </a:schemeClr>
                </a:solidFill>
                <a:latin typeface="Calibri" panose="020F0502020204030204" pitchFamily="34" charset="0"/>
                <a:cs typeface="Calibri" panose="020F0502020204030204" pitchFamily="34" charset="0"/>
              </a:rPr>
              <a:t>Regatrace</a:t>
            </a:r>
            <a:r>
              <a:rPr lang="en-US" sz="1000" dirty="0">
                <a:solidFill>
                  <a:schemeClr val="bg2">
                    <a:lumMod val="50000"/>
                  </a:schemeClr>
                </a:solidFill>
                <a:latin typeface="Calibri" panose="020F0502020204030204" pitchFamily="34" charset="0"/>
                <a:cs typeface="Calibri" panose="020F0502020204030204" pitchFamily="34" charset="0"/>
              </a:rPr>
              <a:t> 4</a:t>
            </a:r>
            <a:r>
              <a:rPr lang="en-US" sz="1000" baseline="30000" dirty="0">
                <a:solidFill>
                  <a:schemeClr val="bg2">
                    <a:lumMod val="50000"/>
                  </a:schemeClr>
                </a:solidFill>
                <a:latin typeface="Calibri" panose="020F0502020204030204" pitchFamily="34" charset="0"/>
                <a:cs typeface="Calibri" panose="020F0502020204030204" pitchFamily="34" charset="0"/>
              </a:rPr>
              <a:t>th</a:t>
            </a:r>
            <a:r>
              <a:rPr lang="en-US" sz="1000" dirty="0">
                <a:solidFill>
                  <a:schemeClr val="bg2">
                    <a:lumMod val="50000"/>
                  </a:schemeClr>
                </a:solidFill>
                <a:latin typeface="Calibri" panose="020F0502020204030204" pitchFamily="34" charset="0"/>
                <a:cs typeface="Calibri" panose="020F0502020204030204" pitchFamily="34" charset="0"/>
              </a:rPr>
              <a:t> event in Ireland – 01 June 2022</a:t>
            </a:r>
          </a:p>
        </p:txBody>
      </p:sp>
    </p:spTree>
    <p:extLst>
      <p:ext uri="{BB962C8B-B14F-4D97-AF65-F5344CB8AC3E}">
        <p14:creationId xmlns:p14="http://schemas.microsoft.com/office/powerpoint/2010/main" val="31333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6228A4-A3ED-6FA4-4EA6-9867E8E18BC4}"/>
              </a:ext>
            </a:extLst>
          </p:cNvPr>
          <p:cNvSpPr txBox="1"/>
          <p:nvPr/>
        </p:nvSpPr>
        <p:spPr>
          <a:xfrm>
            <a:off x="334216" y="216932"/>
            <a:ext cx="11059075" cy="492443"/>
          </a:xfrm>
          <a:prstGeom prst="rect">
            <a:avLst/>
          </a:prstGeom>
          <a:noFill/>
        </p:spPr>
        <p:txBody>
          <a:bodyPr wrap="square" rtlCol="0">
            <a:spAutoFit/>
          </a:bodyPr>
          <a:lstStyle/>
          <a:p>
            <a:r>
              <a:rPr lang="en-US" sz="2600" dirty="0">
                <a:solidFill>
                  <a:prstClr val="white"/>
                </a:solidFill>
                <a:latin typeface="Calibri" panose="020F0502020204030204" pitchFamily="34" charset="0"/>
                <a:cs typeface="Calibri" panose="020F0502020204030204" pitchFamily="34" charset="0"/>
              </a:rPr>
              <a:t>Conclusion: Next steps for the EBA’s work	</a:t>
            </a:r>
          </a:p>
        </p:txBody>
      </p:sp>
      <p:graphicFrame>
        <p:nvGraphicFramePr>
          <p:cNvPr id="3" name="Diagram 2">
            <a:extLst>
              <a:ext uri="{FF2B5EF4-FFF2-40B4-BE49-F238E27FC236}">
                <a16:creationId xmlns:a16="http://schemas.microsoft.com/office/drawing/2014/main" id="{30C0BB2B-914F-C20C-D991-493604C2B83B}"/>
              </a:ext>
            </a:extLst>
          </p:cNvPr>
          <p:cNvGraphicFramePr/>
          <p:nvPr>
            <p:extLst>
              <p:ext uri="{D42A27DB-BD31-4B8C-83A1-F6EECF244321}">
                <p14:modId xmlns:p14="http://schemas.microsoft.com/office/powerpoint/2010/main" val="4233999814"/>
              </p:ext>
            </p:extLst>
          </p:nvPr>
        </p:nvGraphicFramePr>
        <p:xfrm>
          <a:off x="1248568" y="2064809"/>
          <a:ext cx="9694863" cy="292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BB50F3A-CEBA-5C4C-E6B6-170F3C15A0BE}"/>
              </a:ext>
            </a:extLst>
          </p:cNvPr>
          <p:cNvSpPr txBox="1"/>
          <p:nvPr/>
        </p:nvSpPr>
        <p:spPr>
          <a:xfrm>
            <a:off x="8599697" y="6488668"/>
            <a:ext cx="3318203" cy="246221"/>
          </a:xfrm>
          <a:prstGeom prst="rect">
            <a:avLst/>
          </a:prstGeom>
          <a:noFill/>
        </p:spPr>
        <p:txBody>
          <a:bodyPr wrap="square">
            <a:spAutoFit/>
          </a:bodyPr>
          <a:lstStyle/>
          <a:p>
            <a:pPr algn="r" eaLnBrk="0" fontAlgn="base" hangingPunct="0">
              <a:spcBef>
                <a:spcPct val="0"/>
              </a:spcBef>
              <a:spcAft>
                <a:spcPts val="600"/>
              </a:spcAft>
            </a:pPr>
            <a:r>
              <a:rPr lang="en-US" sz="1000" dirty="0" err="1">
                <a:solidFill>
                  <a:schemeClr val="bg2">
                    <a:lumMod val="50000"/>
                  </a:schemeClr>
                </a:solidFill>
                <a:latin typeface="Calibri" panose="020F0502020204030204" pitchFamily="34" charset="0"/>
                <a:cs typeface="Calibri" panose="020F0502020204030204" pitchFamily="34" charset="0"/>
              </a:rPr>
              <a:t>Regatrace</a:t>
            </a:r>
            <a:r>
              <a:rPr lang="en-US" sz="1000" dirty="0">
                <a:solidFill>
                  <a:schemeClr val="bg2">
                    <a:lumMod val="50000"/>
                  </a:schemeClr>
                </a:solidFill>
                <a:latin typeface="Calibri" panose="020F0502020204030204" pitchFamily="34" charset="0"/>
                <a:cs typeface="Calibri" panose="020F0502020204030204" pitchFamily="34" charset="0"/>
              </a:rPr>
              <a:t> 4</a:t>
            </a:r>
            <a:r>
              <a:rPr lang="en-US" sz="1000" baseline="30000" dirty="0">
                <a:solidFill>
                  <a:schemeClr val="bg2">
                    <a:lumMod val="50000"/>
                  </a:schemeClr>
                </a:solidFill>
                <a:latin typeface="Calibri" panose="020F0502020204030204" pitchFamily="34" charset="0"/>
                <a:cs typeface="Calibri" panose="020F0502020204030204" pitchFamily="34" charset="0"/>
              </a:rPr>
              <a:t>th</a:t>
            </a:r>
            <a:r>
              <a:rPr lang="en-US" sz="1000" dirty="0">
                <a:solidFill>
                  <a:schemeClr val="bg2">
                    <a:lumMod val="50000"/>
                  </a:schemeClr>
                </a:solidFill>
                <a:latin typeface="Calibri" panose="020F0502020204030204" pitchFamily="34" charset="0"/>
                <a:cs typeface="Calibri" panose="020F0502020204030204" pitchFamily="34" charset="0"/>
              </a:rPr>
              <a:t> event in Ireland – 01 June 2022</a:t>
            </a:r>
          </a:p>
        </p:txBody>
      </p:sp>
      <p:sp>
        <p:nvSpPr>
          <p:cNvPr id="5" name="TextBox 4">
            <a:extLst>
              <a:ext uri="{FF2B5EF4-FFF2-40B4-BE49-F238E27FC236}">
                <a16:creationId xmlns:a16="http://schemas.microsoft.com/office/drawing/2014/main" id="{B0317FAB-09A1-7979-C8D9-A09ED0681F31}"/>
              </a:ext>
            </a:extLst>
          </p:cNvPr>
          <p:cNvSpPr txBox="1"/>
          <p:nvPr/>
        </p:nvSpPr>
        <p:spPr>
          <a:xfrm>
            <a:off x="3496101" y="4852600"/>
            <a:ext cx="4735303" cy="276999"/>
          </a:xfrm>
          <a:prstGeom prst="rect">
            <a:avLst/>
          </a:prstGeom>
          <a:noFill/>
        </p:spPr>
        <p:txBody>
          <a:bodyPr wrap="square">
            <a:spAutoFit/>
          </a:bodyPr>
          <a:lstStyle/>
          <a:p>
            <a:pPr algn="ctr" eaLnBrk="0" fontAlgn="base" hangingPunct="0">
              <a:spcBef>
                <a:spcPct val="0"/>
              </a:spcBef>
              <a:spcAft>
                <a:spcPts val="600"/>
              </a:spcAft>
            </a:pPr>
            <a:r>
              <a:rPr lang="en-US" sz="1200" dirty="0">
                <a:latin typeface="Calibri" panose="020F0502020204030204" pitchFamily="34" charset="0"/>
                <a:cs typeface="Calibri" panose="020F0502020204030204" pitchFamily="34" charset="0"/>
              </a:rPr>
              <a:t>Indicative timeline and blocks</a:t>
            </a:r>
          </a:p>
        </p:txBody>
      </p:sp>
    </p:spTree>
    <p:extLst>
      <p:ext uri="{BB962C8B-B14F-4D97-AF65-F5344CB8AC3E}">
        <p14:creationId xmlns:p14="http://schemas.microsoft.com/office/powerpoint/2010/main" val="352084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3A8567-CA7F-2B43-8FB8-7EFA52491BAA}"/>
              </a:ext>
            </a:extLst>
          </p:cNvPr>
          <p:cNvSpPr txBox="1"/>
          <p:nvPr/>
        </p:nvSpPr>
        <p:spPr>
          <a:xfrm>
            <a:off x="403746" y="212468"/>
            <a:ext cx="1470659" cy="584775"/>
          </a:xfrm>
          <a:prstGeom prst="rect">
            <a:avLst/>
          </a:prstGeom>
          <a:noFill/>
        </p:spPr>
        <p:txBody>
          <a:bodyPr wrap="none" rtlCol="0">
            <a:spAutoFit/>
          </a:bodyPr>
          <a:lstStyle/>
          <a:p>
            <a:r>
              <a:rPr lang="en-US" sz="3200" b="1" baseline="0" dirty="0">
                <a:solidFill>
                  <a:schemeClr val="bg1"/>
                </a:solidFill>
                <a:latin typeface="Calibri" panose="020F0502020204030204" pitchFamily="34" charset="0"/>
                <a:cs typeface="Calibri" panose="020F0502020204030204" pitchFamily="34" charset="0"/>
              </a:rPr>
              <a:t>Agenda</a:t>
            </a:r>
            <a:endParaRPr lang="en-US" sz="2600" b="1" baseline="0" dirty="0">
              <a:solidFill>
                <a:schemeClr val="bg1"/>
              </a:solidFill>
              <a:latin typeface="Calibri" panose="020F0502020204030204" pitchFamily="34" charset="0"/>
              <a:cs typeface="Calibri" panose="020F0502020204030204" pitchFamily="34" charset="0"/>
            </a:endParaRPr>
          </a:p>
        </p:txBody>
      </p:sp>
      <p:graphicFrame>
        <p:nvGraphicFramePr>
          <p:cNvPr id="3" name="Table 3">
            <a:extLst>
              <a:ext uri="{FF2B5EF4-FFF2-40B4-BE49-F238E27FC236}">
                <a16:creationId xmlns:a16="http://schemas.microsoft.com/office/drawing/2014/main" id="{7C0F4443-8AC8-4184-9541-6C35A7C0973C}"/>
              </a:ext>
            </a:extLst>
          </p:cNvPr>
          <p:cNvGraphicFramePr>
            <a:graphicFrameLocks noGrp="1"/>
          </p:cNvGraphicFramePr>
          <p:nvPr>
            <p:extLst>
              <p:ext uri="{D42A27DB-BD31-4B8C-83A1-F6EECF244321}">
                <p14:modId xmlns:p14="http://schemas.microsoft.com/office/powerpoint/2010/main" val="3776780310"/>
              </p:ext>
            </p:extLst>
          </p:nvPr>
        </p:nvGraphicFramePr>
        <p:xfrm>
          <a:off x="594246" y="1005537"/>
          <a:ext cx="8540229" cy="4125750"/>
        </p:xfrm>
        <a:graphic>
          <a:graphicData uri="http://schemas.openxmlformats.org/drawingml/2006/table">
            <a:tbl>
              <a:tblPr firstRow="1" bandRow="1">
                <a:tableStyleId>{2D5ABB26-0587-4C30-8999-92F81FD0307C}</a:tableStyleId>
              </a:tblPr>
              <a:tblGrid>
                <a:gridCol w="930854">
                  <a:extLst>
                    <a:ext uri="{9D8B030D-6E8A-4147-A177-3AD203B41FA5}">
                      <a16:colId xmlns:a16="http://schemas.microsoft.com/office/drawing/2014/main" val="875495086"/>
                    </a:ext>
                  </a:extLst>
                </a:gridCol>
                <a:gridCol w="7609375">
                  <a:extLst>
                    <a:ext uri="{9D8B030D-6E8A-4147-A177-3AD203B41FA5}">
                      <a16:colId xmlns:a16="http://schemas.microsoft.com/office/drawing/2014/main" val="1252731850"/>
                    </a:ext>
                  </a:extLst>
                </a:gridCol>
              </a:tblGrid>
              <a:tr h="1521901">
                <a:tc>
                  <a:txBody>
                    <a:bodyPr/>
                    <a:lstStyle/>
                    <a:p>
                      <a:pPr algn="ctr">
                        <a:spcAft>
                          <a:spcPts val="1200"/>
                        </a:spcAft>
                      </a:pPr>
                      <a:r>
                        <a:rPr lang="en-US" sz="1800" b="1" dirty="0">
                          <a:latin typeface="Calibri" panose="020F0502020204030204" pitchFamily="34" charset="0"/>
                          <a:cs typeface="Calibri" panose="020F0502020204030204" pitchFamily="34" charset="0"/>
                        </a:rPr>
                        <a:t>I</a:t>
                      </a:r>
                      <a:endParaRPr lang="en-GB" sz="18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218"/>
                    </a:solidFill>
                  </a:tcPr>
                </a:tc>
                <a:tc>
                  <a:txBody>
                    <a:bodyPr/>
                    <a:lstStyle/>
                    <a:p>
                      <a:pPr>
                        <a:spcAft>
                          <a:spcPts val="1200"/>
                        </a:spcAft>
                      </a:pPr>
                      <a:r>
                        <a:rPr lang="en-US" sz="1600" b="1" dirty="0">
                          <a:latin typeface="Calibri" panose="020F0502020204030204" pitchFamily="34" charset="0"/>
                          <a:cs typeface="Calibri" panose="020F0502020204030204" pitchFamily="34" charset="0"/>
                        </a:rPr>
                        <a:t>Why biogenic CO2 from Anaerobic Digestion?</a:t>
                      </a:r>
                    </a:p>
                    <a:p>
                      <a:pPr marL="285750" indent="-285750">
                        <a:spcAft>
                          <a:spcPts val="600"/>
                        </a:spcAft>
                        <a:buFont typeface="Arial" panose="020B0604020202020204" pitchFamily="34" charset="0"/>
                        <a:buChar char="•"/>
                      </a:pPr>
                      <a:r>
                        <a:rPr lang="en-US" sz="1600" b="0" dirty="0">
                          <a:latin typeface="Calibri" panose="020F0502020204030204" pitchFamily="34" charset="0"/>
                          <a:cs typeface="Calibri" panose="020F0502020204030204" pitchFamily="34" charset="0"/>
                        </a:rPr>
                        <a:t>Advantages</a:t>
                      </a:r>
                    </a:p>
                    <a:p>
                      <a:pPr marL="285750" indent="-285750">
                        <a:spcAft>
                          <a:spcPts val="600"/>
                        </a:spcAft>
                        <a:buFont typeface="Arial" panose="020B0604020202020204" pitchFamily="34" charset="0"/>
                        <a:buChar char="•"/>
                      </a:pPr>
                      <a:r>
                        <a:rPr lang="en-US" sz="1600" b="0" dirty="0">
                          <a:latin typeface="Calibri" panose="020F0502020204030204" pitchFamily="34" charset="0"/>
                          <a:cs typeface="Calibri" panose="020F0502020204030204" pitchFamily="34" charset="0"/>
                        </a:rPr>
                        <a:t>Technology</a:t>
                      </a:r>
                    </a:p>
                    <a:p>
                      <a:pPr marL="285750" indent="-285750">
                        <a:spcAft>
                          <a:spcPts val="0"/>
                        </a:spcAft>
                        <a:buFont typeface="Arial" panose="020B0604020202020204" pitchFamily="34" charset="0"/>
                        <a:buChar char="•"/>
                      </a:pPr>
                      <a:r>
                        <a:rPr lang="en-US" sz="1600" b="0" dirty="0">
                          <a:latin typeface="Calibri" panose="020F0502020204030204" pitchFamily="34" charset="0"/>
                          <a:cs typeface="Calibri" panose="020F0502020204030204" pitchFamily="34" charset="0"/>
                        </a:rPr>
                        <a:t>Volume potential</a:t>
                      </a:r>
                      <a:endParaRPr lang="en-GB" sz="1600" b="0" dirty="0">
                        <a:latin typeface="Calibri" panose="020F0502020204030204" pitchFamily="34" charset="0"/>
                        <a:cs typeface="Calibri" panose="020F0502020204030204" pitchFamily="34" charset="0"/>
                      </a:endParaRPr>
                    </a:p>
                    <a:p>
                      <a:pPr marL="0" indent="0">
                        <a:spcAft>
                          <a:spcPts val="1800"/>
                        </a:spcAft>
                        <a:buFont typeface="Arial" panose="020B0604020202020204" pitchFamily="34" charset="0"/>
                        <a:buNone/>
                      </a:pPr>
                      <a:endParaRPr lang="en-US" sz="16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7466001"/>
                  </a:ext>
                </a:extLst>
              </a:tr>
              <a:tr h="831140">
                <a:tc>
                  <a:txBody>
                    <a:bodyPr/>
                    <a:lstStyle/>
                    <a:p>
                      <a:pPr algn="ctr">
                        <a:spcAft>
                          <a:spcPts val="1200"/>
                        </a:spcAft>
                      </a:pPr>
                      <a:r>
                        <a:rPr lang="en-US" sz="1800" b="1" dirty="0">
                          <a:latin typeface="Calibri" panose="020F0502020204030204" pitchFamily="34" charset="0"/>
                          <a:cs typeface="Calibri" panose="020F0502020204030204" pitchFamily="34" charset="0"/>
                        </a:rPr>
                        <a:t>II</a:t>
                      </a:r>
                      <a:endParaRPr lang="en-GB" sz="18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218"/>
                    </a:solidFill>
                  </a:tcPr>
                </a:tc>
                <a:tc>
                  <a:txBody>
                    <a:bodyPr/>
                    <a:lstStyle/>
                    <a:p>
                      <a:pPr>
                        <a:spcAft>
                          <a:spcPts val="1200"/>
                        </a:spcAft>
                      </a:pPr>
                      <a:r>
                        <a:rPr lang="en-US" sz="1600" b="1" dirty="0">
                          <a:latin typeface="Calibri" panose="020F0502020204030204" pitchFamily="34" charset="0"/>
                          <a:cs typeface="Calibri" panose="020F0502020204030204" pitchFamily="34" charset="0"/>
                        </a:rPr>
                        <a:t>Potential markets for bio-CO2 from Anaerobic Digestion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2382558"/>
                  </a:ext>
                </a:extLst>
              </a:tr>
              <a:tr h="760287">
                <a:tc>
                  <a:txBody>
                    <a:bodyPr/>
                    <a:lstStyle/>
                    <a:p>
                      <a:pPr algn="ctr">
                        <a:spcAft>
                          <a:spcPts val="1200"/>
                        </a:spcAft>
                      </a:pPr>
                      <a:r>
                        <a:rPr lang="en-US" sz="1800" b="1" dirty="0">
                          <a:latin typeface="Calibri" panose="020F0502020204030204" pitchFamily="34" charset="0"/>
                          <a:cs typeface="Calibri" panose="020F0502020204030204" pitchFamily="34" charset="0"/>
                        </a:rPr>
                        <a:t>III</a:t>
                      </a:r>
                      <a:endParaRPr lang="en-GB" sz="18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218"/>
                    </a:solidFill>
                  </a:tcPr>
                </a:tc>
                <a:tc>
                  <a:txBody>
                    <a:bodyPr/>
                    <a:lstStyle/>
                    <a:p>
                      <a:pPr>
                        <a:spcAft>
                          <a:spcPts val="1200"/>
                        </a:spcAft>
                      </a:pPr>
                      <a:r>
                        <a:rPr lang="en-US" sz="1600" b="1" dirty="0">
                          <a:latin typeface="Calibri" panose="020F0502020204030204" pitchFamily="34" charset="0"/>
                          <a:cs typeface="Calibri" panose="020F0502020204030204" pitchFamily="34" charset="0"/>
                        </a:rPr>
                        <a:t>Exemplary use cases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7459725"/>
                  </a:ext>
                </a:extLst>
              </a:tr>
              <a:tr h="918883">
                <a:tc>
                  <a:txBody>
                    <a:bodyPr/>
                    <a:lstStyle/>
                    <a:p>
                      <a:pPr algn="ctr">
                        <a:spcAft>
                          <a:spcPts val="1200"/>
                        </a:spcAft>
                      </a:pPr>
                      <a:r>
                        <a:rPr lang="en-US" sz="1800" b="1" dirty="0">
                          <a:latin typeface="Calibri" panose="020F0502020204030204" pitchFamily="34" charset="0"/>
                          <a:cs typeface="Calibri" panose="020F0502020204030204" pitchFamily="34" charset="0"/>
                        </a:rPr>
                        <a:t>IV</a:t>
                      </a:r>
                      <a:endParaRPr lang="en-GB" sz="18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BE218"/>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600" b="1" dirty="0">
                          <a:latin typeface="Calibri" panose="020F0502020204030204" pitchFamily="34" charset="0"/>
                          <a:cs typeface="Calibri" panose="020F0502020204030204" pitchFamily="34" charset="0"/>
                        </a:rPr>
                        <a:t>How to enable the uptake of bio-CO2 from AD? Regulatory barriers to be addressed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185183"/>
                  </a:ext>
                </a:extLst>
              </a:tr>
            </a:tbl>
          </a:graphicData>
        </a:graphic>
      </p:graphicFrame>
    </p:spTree>
    <p:extLst>
      <p:ext uri="{BB962C8B-B14F-4D97-AF65-F5344CB8AC3E}">
        <p14:creationId xmlns:p14="http://schemas.microsoft.com/office/powerpoint/2010/main" val="67397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iagram, timeline&#10;&#10;Description automatically generated">
            <a:extLst>
              <a:ext uri="{FF2B5EF4-FFF2-40B4-BE49-F238E27FC236}">
                <a16:creationId xmlns:a16="http://schemas.microsoft.com/office/drawing/2014/main" id="{1A5BC99E-FE9F-8D32-7A72-0AC227578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09" y="2036369"/>
            <a:ext cx="3646749" cy="2785261"/>
          </a:xfrm>
          <a:prstGeom prst="rect">
            <a:avLst/>
          </a:prstGeom>
        </p:spPr>
      </p:pic>
      <p:sp>
        <p:nvSpPr>
          <p:cNvPr id="4" name="TextBox 3">
            <a:extLst>
              <a:ext uri="{FF2B5EF4-FFF2-40B4-BE49-F238E27FC236}">
                <a16:creationId xmlns:a16="http://schemas.microsoft.com/office/drawing/2014/main" id="{95B02C65-4AEF-42FF-96E3-5672133EAD09}"/>
              </a:ext>
            </a:extLst>
          </p:cNvPr>
          <p:cNvSpPr txBox="1"/>
          <p:nvPr/>
        </p:nvSpPr>
        <p:spPr>
          <a:xfrm>
            <a:off x="324691" y="43511"/>
            <a:ext cx="47550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 - Why biogenic CO2 from Anaerobic Digestion?</a:t>
            </a:r>
          </a:p>
        </p:txBody>
      </p:sp>
      <p:sp>
        <p:nvSpPr>
          <p:cNvPr id="7" name="TextBox 6">
            <a:extLst>
              <a:ext uri="{FF2B5EF4-FFF2-40B4-BE49-F238E27FC236}">
                <a16:creationId xmlns:a16="http://schemas.microsoft.com/office/drawing/2014/main" id="{743C2013-EC78-DF56-2C05-62BF3AA5D4DC}"/>
              </a:ext>
            </a:extLst>
          </p:cNvPr>
          <p:cNvSpPr txBox="1"/>
          <p:nvPr/>
        </p:nvSpPr>
        <p:spPr>
          <a:xfrm>
            <a:off x="324691" y="424264"/>
            <a:ext cx="11811747" cy="461665"/>
          </a:xfrm>
          <a:prstGeom prst="rect">
            <a:avLst/>
          </a:prstGeom>
          <a:noFill/>
        </p:spPr>
        <p:txBody>
          <a:bodyPr wrap="square" rtlCol="0">
            <a:spAutoFit/>
          </a:bodyPr>
          <a:lstStyle/>
          <a:p>
            <a:r>
              <a:rPr lang="en-US" sz="2400" dirty="0">
                <a:solidFill>
                  <a:prstClr val="white"/>
                </a:solidFill>
                <a:latin typeface="Calibri" panose="020F0502020204030204" pitchFamily="34" charset="0"/>
                <a:cs typeface="Calibri" panose="020F0502020204030204" pitchFamily="34" charset="0"/>
              </a:rPr>
              <a:t>Contributing to environmental objectives thanks to a local concentrated source of bio-CO2</a:t>
            </a:r>
          </a:p>
        </p:txBody>
      </p:sp>
      <p:graphicFrame>
        <p:nvGraphicFramePr>
          <p:cNvPr id="13" name="Table 12">
            <a:extLst>
              <a:ext uri="{FF2B5EF4-FFF2-40B4-BE49-F238E27FC236}">
                <a16:creationId xmlns:a16="http://schemas.microsoft.com/office/drawing/2014/main" id="{C35E18AA-1371-BE21-FCE0-45ED3568E31C}"/>
              </a:ext>
            </a:extLst>
          </p:cNvPr>
          <p:cNvGraphicFramePr>
            <a:graphicFrameLocks noGrp="1"/>
          </p:cNvGraphicFramePr>
          <p:nvPr>
            <p:extLst>
              <p:ext uri="{D42A27DB-BD31-4B8C-83A1-F6EECF244321}">
                <p14:modId xmlns:p14="http://schemas.microsoft.com/office/powerpoint/2010/main" val="1102001222"/>
              </p:ext>
            </p:extLst>
          </p:nvPr>
        </p:nvGraphicFramePr>
        <p:xfrm>
          <a:off x="4559537" y="4573549"/>
          <a:ext cx="6942813" cy="942880"/>
        </p:xfrm>
        <a:graphic>
          <a:graphicData uri="http://schemas.openxmlformats.org/drawingml/2006/table">
            <a:tbl>
              <a:tblPr/>
              <a:tblGrid>
                <a:gridCol w="3087393">
                  <a:extLst>
                    <a:ext uri="{9D8B030D-6E8A-4147-A177-3AD203B41FA5}">
                      <a16:colId xmlns:a16="http://schemas.microsoft.com/office/drawing/2014/main" val="3440563379"/>
                    </a:ext>
                  </a:extLst>
                </a:gridCol>
                <a:gridCol w="3855420">
                  <a:extLst>
                    <a:ext uri="{9D8B030D-6E8A-4147-A177-3AD203B41FA5}">
                      <a16:colId xmlns:a16="http://schemas.microsoft.com/office/drawing/2014/main" val="846694531"/>
                    </a:ext>
                  </a:extLst>
                </a:gridCol>
              </a:tblGrid>
              <a:tr h="321945">
                <a:tc>
                  <a:txBody>
                    <a:bodyPr/>
                    <a:lstStyle/>
                    <a:p>
                      <a:pPr rtl="0" fontAlgn="t">
                        <a:spcBef>
                          <a:spcPts val="200"/>
                        </a:spcBef>
                        <a:spcAft>
                          <a:spcPts val="200"/>
                        </a:spcAft>
                      </a:pPr>
                      <a:r>
                        <a:rPr lang="en-GB" sz="1600" b="1" i="0" u="none" strike="noStrike" dirty="0">
                          <a:solidFill>
                            <a:srgbClr val="00A091"/>
                          </a:solidFill>
                          <a:effectLst/>
                          <a:latin typeface="Calibri" panose="020F0502020204030204" pitchFamily="34" charset="0"/>
                          <a:cs typeface="Calibri" panose="020F0502020204030204" pitchFamily="34" charset="0"/>
                        </a:rPr>
                        <a:t>Highly concentrated source from biogas upgrading</a:t>
                      </a:r>
                    </a:p>
                  </a:txBody>
                  <a:tcPr marL="63500" marR="63500" marT="144000" marB="108000">
                    <a:lnL w="9525" cap="flat" cmpd="sng" algn="ctr">
                      <a:no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spcBef>
                          <a:spcPts val="200"/>
                        </a:spcBef>
                        <a:spcAft>
                          <a:spcPts val="200"/>
                        </a:spcAft>
                      </a:pPr>
                      <a:r>
                        <a:rPr lang="en-GB" sz="1400" b="1" i="0" u="none" strike="noStrike" dirty="0">
                          <a:solidFill>
                            <a:srgbClr val="000000"/>
                          </a:solidFill>
                          <a:effectLst/>
                          <a:latin typeface="Calibri" panose="020F0502020204030204" pitchFamily="34" charset="0"/>
                          <a:cs typeface="Calibri" panose="020F0502020204030204" pitchFamily="34" charset="0"/>
                        </a:rPr>
                        <a:t>Up to ± 99%</a:t>
                      </a:r>
                    </a:p>
                    <a:p>
                      <a:pPr marL="0" marR="0" lvl="0" indent="0" algn="ctr" defTabSz="914400" rtl="0" eaLnBrk="1" fontAlgn="t" latinLnBrk="0" hangingPunct="1">
                        <a:lnSpc>
                          <a:spcPct val="100000"/>
                        </a:lnSpc>
                        <a:spcBef>
                          <a:spcPts val="200"/>
                        </a:spcBef>
                        <a:spcAft>
                          <a:spcPts val="200"/>
                        </a:spcAft>
                        <a:buClrTx/>
                        <a:buSzTx/>
                        <a:buFontTx/>
                        <a:buNone/>
                        <a:tabLst/>
                        <a:defRPr/>
                      </a:pPr>
                      <a:r>
                        <a:rPr lang="en-US" sz="1400" dirty="0">
                          <a:effectLst/>
                          <a:latin typeface="Calibri" panose="020F0502020204030204" pitchFamily="34" charset="0"/>
                          <a:cs typeface="Calibri" panose="020F0502020204030204" pitchFamily="34" charset="0"/>
                        </a:rPr>
                        <a:t>(10% max in the flue gas of biomass-fired power generation plants</a:t>
                      </a:r>
                      <a:r>
                        <a:rPr lang="en-GB" sz="1400" dirty="0">
                          <a:effectLst/>
                          <a:latin typeface="Calibri" panose="020F0502020204030204" pitchFamily="34" charset="0"/>
                          <a:cs typeface="Calibri" panose="020F0502020204030204" pitchFamily="34" charset="0"/>
                        </a:rPr>
                        <a:t>)</a:t>
                      </a:r>
                    </a:p>
                  </a:txBody>
                  <a:tcPr marL="63500" marR="63500" marT="144000" marB="108000">
                    <a:lnL w="9525" cap="flat" cmpd="sng" algn="ctr">
                      <a:solidFill>
                        <a:schemeClr val="bg2">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9564316"/>
                  </a:ext>
                </a:extLst>
              </a:tr>
            </a:tbl>
          </a:graphicData>
        </a:graphic>
      </p:graphicFrame>
      <p:sp>
        <p:nvSpPr>
          <p:cNvPr id="20" name="TextBox 19">
            <a:extLst>
              <a:ext uri="{FF2B5EF4-FFF2-40B4-BE49-F238E27FC236}">
                <a16:creationId xmlns:a16="http://schemas.microsoft.com/office/drawing/2014/main" id="{2D0B29ED-E9C9-FD74-F29A-562A24785944}"/>
              </a:ext>
            </a:extLst>
          </p:cNvPr>
          <p:cNvSpPr txBox="1"/>
          <p:nvPr/>
        </p:nvSpPr>
        <p:spPr>
          <a:xfrm>
            <a:off x="8599697" y="6488668"/>
            <a:ext cx="3318203" cy="246221"/>
          </a:xfrm>
          <a:prstGeom prst="rect">
            <a:avLst/>
          </a:prstGeom>
          <a:noFill/>
        </p:spPr>
        <p:txBody>
          <a:bodyPr wrap="square">
            <a:spAutoFit/>
          </a:bodyPr>
          <a:lstStyle/>
          <a:p>
            <a:pPr algn="r" eaLnBrk="0" fontAlgn="base" hangingPunct="0">
              <a:spcBef>
                <a:spcPct val="0"/>
              </a:spcBef>
              <a:spcAft>
                <a:spcPts val="600"/>
              </a:spcAft>
            </a:pPr>
            <a:r>
              <a:rPr lang="en-US" sz="1000" dirty="0" err="1">
                <a:solidFill>
                  <a:schemeClr val="bg2">
                    <a:lumMod val="50000"/>
                  </a:schemeClr>
                </a:solidFill>
                <a:latin typeface="Calibri" panose="020F0502020204030204" pitchFamily="34" charset="0"/>
                <a:cs typeface="Calibri" panose="020F0502020204030204" pitchFamily="34" charset="0"/>
              </a:rPr>
              <a:t>Regatrace</a:t>
            </a:r>
            <a:r>
              <a:rPr lang="en-US" sz="1000" dirty="0">
                <a:solidFill>
                  <a:schemeClr val="bg2">
                    <a:lumMod val="50000"/>
                  </a:schemeClr>
                </a:solidFill>
                <a:latin typeface="Calibri" panose="020F0502020204030204" pitchFamily="34" charset="0"/>
                <a:cs typeface="Calibri" panose="020F0502020204030204" pitchFamily="34" charset="0"/>
              </a:rPr>
              <a:t> 4</a:t>
            </a:r>
            <a:r>
              <a:rPr lang="en-US" sz="1000" baseline="30000" dirty="0">
                <a:solidFill>
                  <a:schemeClr val="bg2">
                    <a:lumMod val="50000"/>
                  </a:schemeClr>
                </a:solidFill>
                <a:latin typeface="Calibri" panose="020F0502020204030204" pitchFamily="34" charset="0"/>
                <a:cs typeface="Calibri" panose="020F0502020204030204" pitchFamily="34" charset="0"/>
              </a:rPr>
              <a:t>th</a:t>
            </a:r>
            <a:r>
              <a:rPr lang="en-US" sz="1000" dirty="0">
                <a:solidFill>
                  <a:schemeClr val="bg2">
                    <a:lumMod val="50000"/>
                  </a:schemeClr>
                </a:solidFill>
                <a:latin typeface="Calibri" panose="020F0502020204030204" pitchFamily="34" charset="0"/>
                <a:cs typeface="Calibri" panose="020F0502020204030204" pitchFamily="34" charset="0"/>
              </a:rPr>
              <a:t> event in Ireland – 01 June 2022</a:t>
            </a:r>
          </a:p>
        </p:txBody>
      </p:sp>
      <p:graphicFrame>
        <p:nvGraphicFramePr>
          <p:cNvPr id="5" name="Diagram 4">
            <a:extLst>
              <a:ext uri="{FF2B5EF4-FFF2-40B4-BE49-F238E27FC236}">
                <a16:creationId xmlns:a16="http://schemas.microsoft.com/office/drawing/2014/main" id="{4095B425-187D-172A-1E55-EC3EF01CC49D}"/>
              </a:ext>
            </a:extLst>
          </p:cNvPr>
          <p:cNvGraphicFramePr/>
          <p:nvPr>
            <p:extLst>
              <p:ext uri="{D42A27DB-BD31-4B8C-83A1-F6EECF244321}">
                <p14:modId xmlns:p14="http://schemas.microsoft.com/office/powerpoint/2010/main" val="2267947026"/>
              </p:ext>
            </p:extLst>
          </p:nvPr>
        </p:nvGraphicFramePr>
        <p:xfrm>
          <a:off x="4656338" y="1396503"/>
          <a:ext cx="6749211" cy="2821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35888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iagram, timeline&#10;&#10;Description automatically generated">
            <a:extLst>
              <a:ext uri="{FF2B5EF4-FFF2-40B4-BE49-F238E27FC236}">
                <a16:creationId xmlns:a16="http://schemas.microsoft.com/office/drawing/2014/main" id="{1A5BC99E-FE9F-8D32-7A72-0AC227578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09" y="2036369"/>
            <a:ext cx="3646749" cy="2785261"/>
          </a:xfrm>
          <a:prstGeom prst="rect">
            <a:avLst/>
          </a:prstGeom>
        </p:spPr>
      </p:pic>
      <p:sp>
        <p:nvSpPr>
          <p:cNvPr id="4" name="TextBox 3">
            <a:extLst>
              <a:ext uri="{FF2B5EF4-FFF2-40B4-BE49-F238E27FC236}">
                <a16:creationId xmlns:a16="http://schemas.microsoft.com/office/drawing/2014/main" id="{95B02C65-4AEF-42FF-96E3-5672133EAD09}"/>
              </a:ext>
            </a:extLst>
          </p:cNvPr>
          <p:cNvSpPr txBox="1"/>
          <p:nvPr/>
        </p:nvSpPr>
        <p:spPr>
          <a:xfrm>
            <a:off x="324691" y="43511"/>
            <a:ext cx="47550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 - Why biogenic CO2 from Anaerobic Digestion?</a:t>
            </a:r>
          </a:p>
        </p:txBody>
      </p:sp>
      <p:sp>
        <p:nvSpPr>
          <p:cNvPr id="7" name="TextBox 6">
            <a:extLst>
              <a:ext uri="{FF2B5EF4-FFF2-40B4-BE49-F238E27FC236}">
                <a16:creationId xmlns:a16="http://schemas.microsoft.com/office/drawing/2014/main" id="{743C2013-EC78-DF56-2C05-62BF3AA5D4DC}"/>
              </a:ext>
            </a:extLst>
          </p:cNvPr>
          <p:cNvSpPr txBox="1"/>
          <p:nvPr/>
        </p:nvSpPr>
        <p:spPr>
          <a:xfrm>
            <a:off x="324691" y="369332"/>
            <a:ext cx="9696694" cy="492443"/>
          </a:xfrm>
          <a:prstGeom prst="rect">
            <a:avLst/>
          </a:prstGeom>
          <a:noFill/>
        </p:spPr>
        <p:txBody>
          <a:bodyPr wrap="square" rtlCol="0">
            <a:spAutoFit/>
          </a:bodyPr>
          <a:lstStyle/>
          <a:p>
            <a:r>
              <a:rPr lang="en-US" sz="2600" dirty="0">
                <a:solidFill>
                  <a:prstClr val="white"/>
                </a:solidFill>
                <a:latin typeface="Calibri" panose="020F0502020204030204" pitchFamily="34" charset="0"/>
                <a:cs typeface="Calibri" panose="020F0502020204030204" pitchFamily="34" charset="0"/>
              </a:rPr>
              <a:t>Mature technologies</a:t>
            </a:r>
          </a:p>
        </p:txBody>
      </p:sp>
      <p:graphicFrame>
        <p:nvGraphicFramePr>
          <p:cNvPr id="13" name="Table 12">
            <a:extLst>
              <a:ext uri="{FF2B5EF4-FFF2-40B4-BE49-F238E27FC236}">
                <a16:creationId xmlns:a16="http://schemas.microsoft.com/office/drawing/2014/main" id="{C35E18AA-1371-BE21-FCE0-45ED3568E31C}"/>
              </a:ext>
            </a:extLst>
          </p:cNvPr>
          <p:cNvGraphicFramePr>
            <a:graphicFrameLocks noGrp="1"/>
          </p:cNvGraphicFramePr>
          <p:nvPr>
            <p:extLst>
              <p:ext uri="{D42A27DB-BD31-4B8C-83A1-F6EECF244321}">
                <p14:modId xmlns:p14="http://schemas.microsoft.com/office/powerpoint/2010/main" val="251499082"/>
              </p:ext>
            </p:extLst>
          </p:nvPr>
        </p:nvGraphicFramePr>
        <p:xfrm>
          <a:off x="4480657" y="1972101"/>
          <a:ext cx="7197034" cy="3406240"/>
        </p:xfrm>
        <a:graphic>
          <a:graphicData uri="http://schemas.openxmlformats.org/drawingml/2006/table">
            <a:tbl>
              <a:tblPr/>
              <a:tblGrid>
                <a:gridCol w="2489020">
                  <a:extLst>
                    <a:ext uri="{9D8B030D-6E8A-4147-A177-3AD203B41FA5}">
                      <a16:colId xmlns:a16="http://schemas.microsoft.com/office/drawing/2014/main" val="3440563379"/>
                    </a:ext>
                  </a:extLst>
                </a:gridCol>
                <a:gridCol w="4708014">
                  <a:extLst>
                    <a:ext uri="{9D8B030D-6E8A-4147-A177-3AD203B41FA5}">
                      <a16:colId xmlns:a16="http://schemas.microsoft.com/office/drawing/2014/main" val="846694531"/>
                    </a:ext>
                  </a:extLst>
                </a:gridCol>
              </a:tblGrid>
              <a:tr h="541020">
                <a:tc>
                  <a:txBody>
                    <a:bodyPr/>
                    <a:lstStyle/>
                    <a:p>
                      <a:pPr rtl="0" fontAlgn="t">
                        <a:spcBef>
                          <a:spcPts val="200"/>
                        </a:spcBef>
                        <a:spcAft>
                          <a:spcPts val="200"/>
                        </a:spcAft>
                      </a:pPr>
                      <a:r>
                        <a:rPr lang="en-US" sz="1600" b="1" dirty="0">
                          <a:solidFill>
                            <a:srgbClr val="00A091"/>
                          </a:solidFill>
                          <a:effectLst/>
                          <a:latin typeface="Calibri" panose="020F0502020204030204" pitchFamily="34" charset="0"/>
                          <a:cs typeface="Calibri" panose="020F0502020204030204" pitchFamily="34" charset="0"/>
                        </a:rPr>
                        <a:t>Technologies are mature</a:t>
                      </a:r>
                      <a:endParaRPr lang="en-GB" sz="1600" b="1" dirty="0">
                        <a:solidFill>
                          <a:srgbClr val="00A091"/>
                        </a:solidFill>
                        <a:effectLst/>
                        <a:latin typeface="Calibri" panose="020F0502020204030204" pitchFamily="34" charset="0"/>
                        <a:cs typeface="Calibri" panose="020F0502020204030204" pitchFamily="34" charset="0"/>
                      </a:endParaRPr>
                    </a:p>
                  </a:txBody>
                  <a:tcPr marL="63500" marR="63500" marT="108000" marB="635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spcBef>
                          <a:spcPts val="200"/>
                        </a:spcBef>
                        <a:spcAft>
                          <a:spcPts val="200"/>
                        </a:spcAft>
                      </a:pPr>
                      <a:r>
                        <a:rPr lang="en-US" sz="1400" dirty="0">
                          <a:effectLst/>
                          <a:latin typeface="Calibri" panose="020F0502020204030204" pitchFamily="34" charset="0"/>
                          <a:cs typeface="Calibri" panose="020F0502020204030204" pitchFamily="34" charset="0"/>
                        </a:rPr>
                        <a:t>Biogas upgrading</a:t>
                      </a:r>
                    </a:p>
                    <a:p>
                      <a:pPr rtl="0" fontAlgn="t">
                        <a:spcBef>
                          <a:spcPts val="200"/>
                        </a:spcBef>
                        <a:spcAft>
                          <a:spcPts val="200"/>
                        </a:spcAft>
                      </a:pPr>
                      <a:r>
                        <a:rPr lang="en-US" sz="1400" dirty="0">
                          <a:effectLst/>
                          <a:latin typeface="Calibri" panose="020F0502020204030204" pitchFamily="34" charset="0"/>
                          <a:cs typeface="Calibri" panose="020F0502020204030204" pitchFamily="34" charset="0"/>
                        </a:rPr>
                        <a:t>Purification of CO2</a:t>
                      </a:r>
                    </a:p>
                    <a:p>
                      <a:pPr rtl="0" fontAlgn="t">
                        <a:spcBef>
                          <a:spcPts val="200"/>
                        </a:spcBef>
                        <a:spcAft>
                          <a:spcPts val="200"/>
                        </a:spcAft>
                      </a:pPr>
                      <a:r>
                        <a:rPr lang="en-US" sz="1400" dirty="0">
                          <a:effectLst/>
                          <a:latin typeface="Calibri" panose="020F0502020204030204" pitchFamily="34" charset="0"/>
                          <a:cs typeface="Calibri" panose="020F0502020204030204" pitchFamily="34" charset="0"/>
                        </a:rPr>
                        <a:t>Liquefaction of CO2</a:t>
                      </a:r>
                    </a:p>
                    <a:p>
                      <a:pPr rtl="0" fontAlgn="t">
                        <a:spcBef>
                          <a:spcPts val="200"/>
                        </a:spcBef>
                        <a:spcAft>
                          <a:spcPts val="200"/>
                        </a:spcAft>
                      </a:pPr>
                      <a:endParaRPr lang="en-US" sz="1400" dirty="0">
                        <a:effectLst/>
                        <a:latin typeface="Calibri" panose="020F0502020204030204" pitchFamily="34" charset="0"/>
                        <a:cs typeface="Calibri" panose="020F0502020204030204" pitchFamily="34" charset="0"/>
                      </a:endParaRPr>
                    </a:p>
                    <a:p>
                      <a:pPr algn="just" rtl="0">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Available purification and liquefaction processes </a:t>
                      </a:r>
                      <a:r>
                        <a:rPr lang="en-US" sz="1400" b="0" i="0" u="none" strike="noStrike" dirty="0">
                          <a:solidFill>
                            <a:srgbClr val="000000"/>
                          </a:solidFill>
                          <a:effectLst/>
                          <a:latin typeface="Calibri" panose="020F0502020204030204" pitchFamily="34" charset="0"/>
                          <a:cs typeface="Calibri" panose="020F0502020204030204" pitchFamily="34" charset="0"/>
                        </a:rPr>
                        <a:t>capable of generating a liquefied CO</a:t>
                      </a:r>
                      <a:r>
                        <a:rPr lang="en-US" sz="1400" b="0" i="0" u="none" strike="noStrike" baseline="-25000" dirty="0">
                          <a:solidFill>
                            <a:srgbClr val="000000"/>
                          </a:solidFill>
                          <a:effectLst/>
                          <a:latin typeface="Calibri" panose="020F0502020204030204" pitchFamily="34" charset="0"/>
                          <a:cs typeface="Calibri" panose="020F0502020204030204" pitchFamily="34" charset="0"/>
                        </a:rPr>
                        <a:t>2</a:t>
                      </a:r>
                      <a:r>
                        <a:rPr lang="en-US" sz="1400" b="0" i="0" u="none" strike="noStrike" dirty="0">
                          <a:solidFill>
                            <a:srgbClr val="000000"/>
                          </a:solidFill>
                          <a:effectLst/>
                          <a:latin typeface="Calibri" panose="020F0502020204030204" pitchFamily="34" charset="0"/>
                          <a:cs typeface="Calibri" panose="020F0502020204030204" pitchFamily="34" charset="0"/>
                        </a:rPr>
                        <a:t> that is fully compliant with the most stringent CO2 quality requirements</a:t>
                      </a:r>
                      <a:r>
                        <a:rPr lang="en-US" sz="1400" dirty="0">
                          <a:solidFill>
                            <a:srgbClr val="000000"/>
                          </a:solidFill>
                          <a:latin typeface="Calibri" panose="020F0502020204030204" pitchFamily="34" charset="0"/>
                          <a:cs typeface="Calibri" panose="020F0502020204030204" pitchFamily="34" charset="0"/>
                        </a:rPr>
                        <a:t>.</a:t>
                      </a:r>
                      <a:endParaRPr lang="en-US" sz="1400" b="0" i="0" u="none" strike="noStrike" dirty="0">
                        <a:solidFill>
                          <a:srgbClr val="000000"/>
                        </a:solidFill>
                        <a:effectLst/>
                        <a:latin typeface="Calibri" panose="020F0502020204030204" pitchFamily="34" charset="0"/>
                        <a:cs typeface="Calibri" panose="020F0502020204030204" pitchFamily="34" charset="0"/>
                      </a:endParaRPr>
                    </a:p>
                    <a:p>
                      <a:pPr algn="just" rtl="0">
                        <a:spcBef>
                          <a:spcPts val="0"/>
                        </a:spcBef>
                        <a:spcAft>
                          <a:spcPts val="0"/>
                        </a:spcAft>
                      </a:pPr>
                      <a:endParaRPr lang="en-US" sz="1400" b="0" i="0" u="none" strike="noStrike" dirty="0">
                        <a:solidFill>
                          <a:srgbClr val="000000"/>
                        </a:solidFill>
                        <a:effectLst/>
                        <a:latin typeface="Calibri" panose="020F0502020204030204" pitchFamily="34" charset="0"/>
                        <a:cs typeface="Calibri" panose="020F0502020204030204" pitchFamily="34" charset="0"/>
                      </a:endParaRPr>
                    </a:p>
                    <a:p>
                      <a:pPr algn="just" rtl="0">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Several European companies </a:t>
                      </a:r>
                      <a:r>
                        <a:rPr lang="en-US" sz="1400" b="0" i="0" u="none" strike="noStrike" dirty="0">
                          <a:solidFill>
                            <a:srgbClr val="000000"/>
                          </a:solidFill>
                          <a:effectLst/>
                          <a:latin typeface="Calibri" panose="020F0502020204030204" pitchFamily="34" charset="0"/>
                          <a:cs typeface="Calibri" panose="020F0502020204030204" pitchFamily="34" charset="0"/>
                        </a:rPr>
                        <a:t>can provide all these purification technologies as well as CO</a:t>
                      </a:r>
                      <a:r>
                        <a:rPr lang="en-US" sz="1400" b="0" i="0" u="none" strike="noStrike" baseline="-25000" dirty="0">
                          <a:solidFill>
                            <a:srgbClr val="000000"/>
                          </a:solidFill>
                          <a:effectLst/>
                          <a:latin typeface="Calibri" panose="020F0502020204030204" pitchFamily="34" charset="0"/>
                          <a:cs typeface="Calibri" panose="020F0502020204030204" pitchFamily="34" charset="0"/>
                        </a:rPr>
                        <a:t>2</a:t>
                      </a:r>
                      <a:r>
                        <a:rPr lang="en-US" sz="1400" b="0" i="0" u="none" strike="noStrike" dirty="0">
                          <a:solidFill>
                            <a:srgbClr val="000000"/>
                          </a:solidFill>
                          <a:effectLst/>
                          <a:latin typeface="Calibri" panose="020F0502020204030204" pitchFamily="34" charset="0"/>
                          <a:cs typeface="Calibri" panose="020F0502020204030204" pitchFamily="34" charset="0"/>
                        </a:rPr>
                        <a:t> liquefaction units. They are exporters and </a:t>
                      </a:r>
                      <a:r>
                        <a:rPr lang="en-US" sz="1400" b="1" i="0" u="none" strike="noStrike" dirty="0">
                          <a:solidFill>
                            <a:srgbClr val="000000"/>
                          </a:solidFill>
                          <a:effectLst/>
                          <a:latin typeface="Calibri" panose="020F0502020204030204" pitchFamily="34" charset="0"/>
                          <a:cs typeface="Calibri" panose="020F0502020204030204" pitchFamily="34" charset="0"/>
                        </a:rPr>
                        <a:t>world leaders </a:t>
                      </a:r>
                      <a:r>
                        <a:rPr lang="en-US" sz="1400" b="0" i="0" u="none" strike="noStrike" dirty="0">
                          <a:solidFill>
                            <a:srgbClr val="000000"/>
                          </a:solidFill>
                          <a:effectLst/>
                          <a:latin typeface="Calibri" panose="020F0502020204030204" pitchFamily="34" charset="0"/>
                          <a:cs typeface="Calibri" panose="020F0502020204030204" pitchFamily="34" charset="0"/>
                        </a:rPr>
                        <a:t>in innovation in this field.</a:t>
                      </a:r>
                      <a:endParaRPr lang="en-US" sz="1400" b="0" dirty="0">
                        <a:effectLst/>
                        <a:latin typeface="Calibri" panose="020F0502020204030204" pitchFamily="34" charset="0"/>
                        <a:cs typeface="Calibri" panose="020F0502020204030204" pitchFamily="34" charset="0"/>
                      </a:endParaRPr>
                    </a:p>
                  </a:txBody>
                  <a:tcPr marL="63500" marR="63500" marT="108000" marB="635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517919"/>
                  </a:ext>
                </a:extLst>
              </a:tr>
              <a:tr h="650931">
                <a:tc>
                  <a:txBody>
                    <a:bodyPr/>
                    <a:lstStyle/>
                    <a:p>
                      <a:pPr rtl="0" fontAlgn="t">
                        <a:spcBef>
                          <a:spcPts val="200"/>
                        </a:spcBef>
                        <a:spcAft>
                          <a:spcPts val="200"/>
                        </a:spcAft>
                      </a:pPr>
                      <a:r>
                        <a:rPr lang="en-US" sz="1600" b="1" dirty="0">
                          <a:solidFill>
                            <a:srgbClr val="00A091"/>
                          </a:solidFill>
                          <a:effectLst/>
                          <a:latin typeface="Calibri" panose="020F0502020204030204" pitchFamily="34" charset="0"/>
                          <a:cs typeface="Calibri" panose="020F0502020204030204" pitchFamily="34" charset="0"/>
                        </a:rPr>
                        <a:t>Easy access</a:t>
                      </a:r>
                    </a:p>
                    <a:p>
                      <a:pPr rtl="0" fontAlgn="t">
                        <a:spcBef>
                          <a:spcPts val="200"/>
                        </a:spcBef>
                        <a:spcAft>
                          <a:spcPts val="200"/>
                        </a:spcAft>
                      </a:pPr>
                      <a:endParaRPr lang="en-GB" sz="1600" dirty="0">
                        <a:effectLst/>
                        <a:latin typeface="Calibri" panose="020F0502020204030204" pitchFamily="34" charset="0"/>
                        <a:cs typeface="Calibri" panose="020F0502020204030204" pitchFamily="34" charset="0"/>
                      </a:endParaRPr>
                    </a:p>
                  </a:txBody>
                  <a:tcPr marL="63500" marR="63500" marT="108000" marB="635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rtl="0" fontAlgn="t">
                        <a:spcBef>
                          <a:spcPts val="200"/>
                        </a:spcBef>
                        <a:spcAft>
                          <a:spcPts val="200"/>
                        </a:spcAft>
                        <a:buFontTx/>
                        <a:buNone/>
                      </a:pPr>
                      <a:r>
                        <a:rPr lang="en-US" sz="1400" dirty="0">
                          <a:effectLst/>
                          <a:latin typeface="Calibri" panose="020F0502020204030204" pitchFamily="34" charset="0"/>
                          <a:cs typeface="Calibri" panose="020F0502020204030204" pitchFamily="34" charset="0"/>
                        </a:rPr>
                        <a:t>A co-product of the fast-growing energy</a:t>
                      </a:r>
                    </a:p>
                  </a:txBody>
                  <a:tcPr marL="63500" marR="63500" marT="108000" marB="635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9515007"/>
                  </a:ext>
                </a:extLst>
              </a:tr>
            </a:tbl>
          </a:graphicData>
        </a:graphic>
      </p:graphicFrame>
      <p:sp>
        <p:nvSpPr>
          <p:cNvPr id="20" name="TextBox 19">
            <a:extLst>
              <a:ext uri="{FF2B5EF4-FFF2-40B4-BE49-F238E27FC236}">
                <a16:creationId xmlns:a16="http://schemas.microsoft.com/office/drawing/2014/main" id="{2D0B29ED-E9C9-FD74-F29A-562A24785944}"/>
              </a:ext>
            </a:extLst>
          </p:cNvPr>
          <p:cNvSpPr txBox="1"/>
          <p:nvPr/>
        </p:nvSpPr>
        <p:spPr>
          <a:xfrm>
            <a:off x="8599697" y="6488668"/>
            <a:ext cx="3318203" cy="246221"/>
          </a:xfrm>
          <a:prstGeom prst="rect">
            <a:avLst/>
          </a:prstGeom>
          <a:noFill/>
        </p:spPr>
        <p:txBody>
          <a:bodyPr wrap="square">
            <a:spAutoFit/>
          </a:bodyPr>
          <a:lstStyle/>
          <a:p>
            <a:pPr algn="r" eaLnBrk="0" fontAlgn="base" hangingPunct="0">
              <a:spcBef>
                <a:spcPct val="0"/>
              </a:spcBef>
              <a:spcAft>
                <a:spcPts val="600"/>
              </a:spcAft>
            </a:pPr>
            <a:r>
              <a:rPr lang="en-US" sz="1000" dirty="0" err="1">
                <a:solidFill>
                  <a:schemeClr val="bg2">
                    <a:lumMod val="50000"/>
                  </a:schemeClr>
                </a:solidFill>
                <a:latin typeface="Calibri" panose="020F0502020204030204" pitchFamily="34" charset="0"/>
                <a:cs typeface="Calibri" panose="020F0502020204030204" pitchFamily="34" charset="0"/>
              </a:rPr>
              <a:t>Regatrace</a:t>
            </a:r>
            <a:r>
              <a:rPr lang="en-US" sz="1000" dirty="0">
                <a:solidFill>
                  <a:schemeClr val="bg2">
                    <a:lumMod val="50000"/>
                  </a:schemeClr>
                </a:solidFill>
                <a:latin typeface="Calibri" panose="020F0502020204030204" pitchFamily="34" charset="0"/>
                <a:cs typeface="Calibri" panose="020F0502020204030204" pitchFamily="34" charset="0"/>
              </a:rPr>
              <a:t> 4</a:t>
            </a:r>
            <a:r>
              <a:rPr lang="en-US" sz="1000" baseline="30000" dirty="0">
                <a:solidFill>
                  <a:schemeClr val="bg2">
                    <a:lumMod val="50000"/>
                  </a:schemeClr>
                </a:solidFill>
                <a:latin typeface="Calibri" panose="020F0502020204030204" pitchFamily="34" charset="0"/>
                <a:cs typeface="Calibri" panose="020F0502020204030204" pitchFamily="34" charset="0"/>
              </a:rPr>
              <a:t>th</a:t>
            </a:r>
            <a:r>
              <a:rPr lang="en-US" sz="1000" dirty="0">
                <a:solidFill>
                  <a:schemeClr val="bg2">
                    <a:lumMod val="50000"/>
                  </a:schemeClr>
                </a:solidFill>
                <a:latin typeface="Calibri" panose="020F0502020204030204" pitchFamily="34" charset="0"/>
                <a:cs typeface="Calibri" panose="020F0502020204030204" pitchFamily="34" charset="0"/>
              </a:rPr>
              <a:t> event in Ireland – 01 June 2022</a:t>
            </a:r>
          </a:p>
        </p:txBody>
      </p:sp>
    </p:spTree>
    <p:extLst>
      <p:ext uri="{BB962C8B-B14F-4D97-AF65-F5344CB8AC3E}">
        <p14:creationId xmlns:p14="http://schemas.microsoft.com/office/powerpoint/2010/main" val="181423024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B2553F-E78C-4968-9205-3D375EF2B929}"/>
              </a:ext>
            </a:extLst>
          </p:cNvPr>
          <p:cNvSpPr txBox="1"/>
          <p:nvPr/>
        </p:nvSpPr>
        <p:spPr>
          <a:xfrm>
            <a:off x="3171021" y="1232146"/>
            <a:ext cx="8109938" cy="492443"/>
          </a:xfrm>
          <a:prstGeom prst="rect">
            <a:avLst/>
          </a:prstGeom>
          <a:noFill/>
        </p:spPr>
        <p:txBody>
          <a:bodyPr wrap="square" rtlCol="0">
            <a:spAutoFit/>
          </a:bodyPr>
          <a:lstStyle/>
          <a:p>
            <a:r>
              <a:rPr lang="en-US" sz="2600" dirty="0">
                <a:solidFill>
                  <a:prstClr val="white"/>
                </a:solidFill>
                <a:latin typeface="Runda Normal" panose="02000000000000000000" pitchFamily="2" charset="77"/>
              </a:rPr>
              <a:t>The biogas and biomethane industry in Europe</a:t>
            </a:r>
          </a:p>
        </p:txBody>
      </p:sp>
      <p:sp>
        <p:nvSpPr>
          <p:cNvPr id="3" name="TextBox 2">
            <a:extLst>
              <a:ext uri="{FF2B5EF4-FFF2-40B4-BE49-F238E27FC236}">
                <a16:creationId xmlns:a16="http://schemas.microsoft.com/office/drawing/2014/main" id="{97188C20-13A4-49FA-8A63-BCF79BDB75E8}"/>
              </a:ext>
            </a:extLst>
          </p:cNvPr>
          <p:cNvSpPr txBox="1"/>
          <p:nvPr/>
        </p:nvSpPr>
        <p:spPr>
          <a:xfrm>
            <a:off x="697653" y="1113305"/>
            <a:ext cx="11321270" cy="1523494"/>
          </a:xfrm>
          <a:prstGeom prst="rect">
            <a:avLst/>
          </a:prstGeom>
          <a:noFill/>
        </p:spPr>
        <p:txBody>
          <a:bodyPr wrap="square">
            <a:spAutoFit/>
          </a:bodyPr>
          <a:lstStyle/>
          <a:p>
            <a:pPr algn="just"/>
            <a:endParaRPr lang="en-US" sz="2000" dirty="0">
              <a:ln/>
              <a:latin typeface="Runda Normal" panose="02000000000000000000" pitchFamily="50" charset="0"/>
              <a:cs typeface="Calibri" panose="020F0502020204030204" pitchFamily="34" charset="0"/>
            </a:endParaRPr>
          </a:p>
          <a:p>
            <a:pPr marL="342900" indent="-342900" algn="just">
              <a:buFont typeface="Wingdings" panose="05000000000000000000" pitchFamily="2" charset="2"/>
              <a:buChar char="ü"/>
            </a:pPr>
            <a:r>
              <a:rPr lang="en-US" sz="2000" b="1" dirty="0">
                <a:ln/>
                <a:solidFill>
                  <a:srgbClr val="00A091"/>
                </a:solidFill>
                <a:latin typeface="Runda Normal" panose="02000000000000000000" pitchFamily="50" charset="0"/>
                <a:cs typeface="Calibri" panose="020F0502020204030204" pitchFamily="34" charset="0"/>
              </a:rPr>
              <a:t>880</a:t>
            </a:r>
            <a:r>
              <a:rPr lang="en-US" sz="2000" dirty="0">
                <a:ln/>
                <a:solidFill>
                  <a:srgbClr val="00A091"/>
                </a:solidFill>
                <a:latin typeface="Runda Normal" panose="02000000000000000000" pitchFamily="50" charset="0"/>
                <a:cs typeface="Calibri" panose="020F0502020204030204" pitchFamily="34" charset="0"/>
              </a:rPr>
              <a:t> </a:t>
            </a:r>
            <a:r>
              <a:rPr lang="en-US" sz="2000" dirty="0">
                <a:ln/>
                <a:latin typeface="Runda Normal" panose="02000000000000000000" pitchFamily="50" charset="0"/>
                <a:cs typeface="Calibri" panose="020F0502020204030204" pitchFamily="34" charset="0"/>
              </a:rPr>
              <a:t>biomethane plants 	</a:t>
            </a:r>
            <a:r>
              <a:rPr lang="en-GB" sz="2000" b="1" dirty="0">
                <a:ln/>
                <a:solidFill>
                  <a:srgbClr val="00A091"/>
                </a:solidFill>
                <a:latin typeface="Runda Normal" panose="02000000000000000000" pitchFamily="50" charset="0"/>
                <a:cs typeface="Calibri" panose="020F0502020204030204" pitchFamily="34" charset="0"/>
              </a:rPr>
              <a:t>3.9</a:t>
            </a:r>
            <a:r>
              <a:rPr lang="en-GB" sz="2000" dirty="0">
                <a:ln/>
                <a:latin typeface="Runda Normal" panose="02000000000000000000" pitchFamily="50" charset="0"/>
                <a:cs typeface="Calibri" panose="020F0502020204030204" pitchFamily="34" charset="0"/>
              </a:rPr>
              <a:t> </a:t>
            </a:r>
            <a:r>
              <a:rPr lang="en-GB" sz="2000" b="1" dirty="0">
                <a:ln/>
                <a:solidFill>
                  <a:srgbClr val="00A091"/>
                </a:solidFill>
                <a:latin typeface="Runda Normal" panose="02000000000000000000" pitchFamily="50" charset="0"/>
                <a:cs typeface="Calibri" panose="020F0502020204030204" pitchFamily="34" charset="0"/>
              </a:rPr>
              <a:t>Mt biogenic CO2/year </a:t>
            </a:r>
            <a:r>
              <a:rPr lang="en-GB" sz="2000" dirty="0">
                <a:ln/>
                <a:latin typeface="Runda Normal" panose="02000000000000000000" pitchFamily="50" charset="0"/>
                <a:cs typeface="Calibri" panose="020F0502020204030204" pitchFamily="34" charset="0"/>
              </a:rPr>
              <a:t>were produced</a:t>
            </a:r>
          </a:p>
          <a:p>
            <a:pPr marL="342900" indent="-342900" algn="just">
              <a:buFont typeface="Wingdings" panose="05000000000000000000" pitchFamily="2" charset="2"/>
              <a:buChar char="ü"/>
            </a:pPr>
            <a:endParaRPr lang="en-US" sz="2000" dirty="0">
              <a:ln/>
              <a:latin typeface="Runda Normal" panose="02000000000000000000" pitchFamily="50" charset="0"/>
              <a:cs typeface="Calibri" panose="020F0502020204030204" pitchFamily="34" charset="0"/>
            </a:endParaRPr>
          </a:p>
          <a:p>
            <a:pPr marL="342900" indent="-342900" algn="just">
              <a:buFont typeface="Wingdings" panose="05000000000000000000" pitchFamily="2" charset="2"/>
              <a:buChar char="ü"/>
            </a:pPr>
            <a:r>
              <a:rPr lang="en-US" sz="2000" b="1" dirty="0">
                <a:ln/>
                <a:solidFill>
                  <a:srgbClr val="00A091"/>
                </a:solidFill>
                <a:latin typeface="Runda Normal" panose="02000000000000000000" pitchFamily="50" charset="0"/>
                <a:cs typeface="Calibri" panose="020F0502020204030204" pitchFamily="34" charset="0"/>
              </a:rPr>
              <a:t>18,774</a:t>
            </a:r>
            <a:r>
              <a:rPr lang="en-US" sz="2000" dirty="0">
                <a:ln/>
                <a:latin typeface="Runda Normal" panose="02000000000000000000" pitchFamily="50" charset="0"/>
                <a:cs typeface="Calibri" panose="020F0502020204030204" pitchFamily="34" charset="0"/>
              </a:rPr>
              <a:t> biogas plants 		</a:t>
            </a:r>
            <a:r>
              <a:rPr lang="en-GB" sz="2000" b="1" dirty="0">
                <a:ln/>
                <a:solidFill>
                  <a:srgbClr val="00A091"/>
                </a:solidFill>
                <a:latin typeface="Runda Normal" panose="02000000000000000000" pitchFamily="50" charset="0"/>
                <a:cs typeface="Calibri" panose="020F0502020204030204" pitchFamily="34" charset="0"/>
              </a:rPr>
              <a:t>24 Mt biogenic CO2/year</a:t>
            </a:r>
            <a:r>
              <a:rPr lang="en-US" sz="2000" b="1" dirty="0">
                <a:ln/>
                <a:solidFill>
                  <a:srgbClr val="00A091"/>
                </a:solidFill>
                <a:latin typeface="Runda Normal" panose="02000000000000000000" pitchFamily="50" charset="0"/>
                <a:cs typeface="Calibri" panose="020F0502020204030204" pitchFamily="34" charset="0"/>
              </a:rPr>
              <a:t> potential </a:t>
            </a:r>
            <a:r>
              <a:rPr lang="en-US" sz="2000" dirty="0">
                <a:ln/>
                <a:latin typeface="Runda Normal" panose="02000000000000000000" pitchFamily="50" charset="0"/>
                <a:cs typeface="Calibri" panose="020F0502020204030204" pitchFamily="34" charset="0"/>
              </a:rPr>
              <a:t>(if all biogas was upgraded)</a:t>
            </a:r>
            <a:endParaRPr lang="en-US" sz="1300" dirty="0">
              <a:ln/>
              <a:latin typeface="Runda Normal" panose="02000000000000000000" pitchFamily="50" charset="0"/>
              <a:cs typeface="Calibri" panose="020F0502020204030204" pitchFamily="34" charset="0"/>
            </a:endParaRPr>
          </a:p>
          <a:p>
            <a:pPr algn="just"/>
            <a:endParaRPr lang="en-US" sz="1300" dirty="0">
              <a:ln/>
              <a:latin typeface="Runda Normal" panose="02000000000000000000" pitchFamily="50" charset="0"/>
              <a:cs typeface="Calibri" panose="020F0502020204030204" pitchFamily="34" charset="0"/>
            </a:endParaRPr>
          </a:p>
        </p:txBody>
      </p:sp>
      <p:pic>
        <p:nvPicPr>
          <p:cNvPr id="8" name="Picture 7" descr="Chart, bar chart, histogram&#10;&#10;Description automatically generated">
            <a:extLst>
              <a:ext uri="{FF2B5EF4-FFF2-40B4-BE49-F238E27FC236}">
                <a16:creationId xmlns:a16="http://schemas.microsoft.com/office/drawing/2014/main" id="{711D0355-337E-4176-AAEF-221543F504C2}"/>
              </a:ext>
            </a:extLst>
          </p:cNvPr>
          <p:cNvPicPr>
            <a:picLocks noChangeAspect="1"/>
          </p:cNvPicPr>
          <p:nvPr/>
        </p:nvPicPr>
        <p:blipFill rotWithShape="1">
          <a:blip r:embed="rId2">
            <a:extLst>
              <a:ext uri="{28A0092B-C50C-407E-A947-70E740481C1C}">
                <a14:useLocalDpi xmlns:a14="http://schemas.microsoft.com/office/drawing/2010/main" val="0"/>
              </a:ext>
            </a:extLst>
          </a:blip>
          <a:srcRect l="23511" t="16614" b="15452"/>
          <a:stretch/>
        </p:blipFill>
        <p:spPr>
          <a:xfrm>
            <a:off x="2797030" y="2815319"/>
            <a:ext cx="5802667" cy="3221364"/>
          </a:xfrm>
          <a:prstGeom prst="rect">
            <a:avLst/>
          </a:prstGeom>
        </p:spPr>
      </p:pic>
      <p:pic>
        <p:nvPicPr>
          <p:cNvPr id="11" name="Picture 10" descr="Chart, bar chart, histogram&#10;&#10;Description automatically generated">
            <a:extLst>
              <a:ext uri="{FF2B5EF4-FFF2-40B4-BE49-F238E27FC236}">
                <a16:creationId xmlns:a16="http://schemas.microsoft.com/office/drawing/2014/main" id="{0D83A533-0210-4656-B794-44104203664F}"/>
              </a:ext>
            </a:extLst>
          </p:cNvPr>
          <p:cNvPicPr>
            <a:picLocks noChangeAspect="1"/>
          </p:cNvPicPr>
          <p:nvPr/>
        </p:nvPicPr>
        <p:blipFill rotWithShape="1">
          <a:blip r:embed="rId2">
            <a:extLst>
              <a:ext uri="{28A0092B-C50C-407E-A947-70E740481C1C}">
                <a14:useLocalDpi xmlns:a14="http://schemas.microsoft.com/office/drawing/2010/main" val="0"/>
              </a:ext>
            </a:extLst>
          </a:blip>
          <a:srcRect l="3195" t="55510" r="74657" b="31436"/>
          <a:stretch/>
        </p:blipFill>
        <p:spPr>
          <a:xfrm>
            <a:off x="4384573" y="6036684"/>
            <a:ext cx="1483113" cy="546410"/>
          </a:xfrm>
          <a:prstGeom prst="rect">
            <a:avLst/>
          </a:prstGeom>
        </p:spPr>
      </p:pic>
      <p:pic>
        <p:nvPicPr>
          <p:cNvPr id="10" name="Picture 9" descr="Chart, bar chart, histogram&#10;&#10;Description automatically generated">
            <a:extLst>
              <a:ext uri="{FF2B5EF4-FFF2-40B4-BE49-F238E27FC236}">
                <a16:creationId xmlns:a16="http://schemas.microsoft.com/office/drawing/2014/main" id="{DEEC1928-F91B-4D39-8761-29D5587667A1}"/>
              </a:ext>
            </a:extLst>
          </p:cNvPr>
          <p:cNvPicPr>
            <a:picLocks noChangeAspect="1"/>
          </p:cNvPicPr>
          <p:nvPr/>
        </p:nvPicPr>
        <p:blipFill rotWithShape="1">
          <a:blip r:embed="rId2">
            <a:extLst>
              <a:ext uri="{28A0092B-C50C-407E-A947-70E740481C1C}">
                <a14:useLocalDpi xmlns:a14="http://schemas.microsoft.com/office/drawing/2010/main" val="0"/>
              </a:ext>
            </a:extLst>
          </a:blip>
          <a:srcRect l="3195" t="72560" r="74657" b="15984"/>
          <a:stretch/>
        </p:blipFill>
        <p:spPr>
          <a:xfrm>
            <a:off x="5698364" y="6036684"/>
            <a:ext cx="1589320" cy="546409"/>
          </a:xfrm>
          <a:prstGeom prst="rect">
            <a:avLst/>
          </a:prstGeom>
        </p:spPr>
      </p:pic>
      <p:sp>
        <p:nvSpPr>
          <p:cNvPr id="17" name="Arrow: Right 16">
            <a:extLst>
              <a:ext uri="{FF2B5EF4-FFF2-40B4-BE49-F238E27FC236}">
                <a16:creationId xmlns:a16="http://schemas.microsoft.com/office/drawing/2014/main" id="{AE79DE67-96F1-4981-B7EA-4B7BF3BD2E97}"/>
              </a:ext>
            </a:extLst>
          </p:cNvPr>
          <p:cNvSpPr/>
          <p:nvPr/>
        </p:nvSpPr>
        <p:spPr>
          <a:xfrm>
            <a:off x="3753219" y="1485385"/>
            <a:ext cx="525326" cy="266289"/>
          </a:xfrm>
          <a:prstGeom prst="rightArrow">
            <a:avLst/>
          </a:prstGeom>
          <a:solidFill>
            <a:srgbClr val="00A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E58D78BF-5913-4909-A570-9D1C93363DCD}"/>
              </a:ext>
            </a:extLst>
          </p:cNvPr>
          <p:cNvSpPr/>
          <p:nvPr/>
        </p:nvSpPr>
        <p:spPr>
          <a:xfrm>
            <a:off x="3753219" y="2130588"/>
            <a:ext cx="525326" cy="266289"/>
          </a:xfrm>
          <a:prstGeom prst="rightArrow">
            <a:avLst/>
          </a:prstGeom>
          <a:solidFill>
            <a:srgbClr val="00A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6F64073-F9A9-B95D-50E1-C86F9026A041}"/>
              </a:ext>
            </a:extLst>
          </p:cNvPr>
          <p:cNvSpPr txBox="1"/>
          <p:nvPr/>
        </p:nvSpPr>
        <p:spPr>
          <a:xfrm>
            <a:off x="324691" y="43511"/>
            <a:ext cx="47550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 - Why biogenic CO2 from Anaerobic Digestion?</a:t>
            </a:r>
          </a:p>
        </p:txBody>
      </p:sp>
      <p:sp>
        <p:nvSpPr>
          <p:cNvPr id="19" name="TextBox 18">
            <a:extLst>
              <a:ext uri="{FF2B5EF4-FFF2-40B4-BE49-F238E27FC236}">
                <a16:creationId xmlns:a16="http://schemas.microsoft.com/office/drawing/2014/main" id="{C30BAA88-7897-C247-B4A1-48483B9D825F}"/>
              </a:ext>
            </a:extLst>
          </p:cNvPr>
          <p:cNvSpPr txBox="1"/>
          <p:nvPr/>
        </p:nvSpPr>
        <p:spPr>
          <a:xfrm>
            <a:off x="324691" y="369332"/>
            <a:ext cx="11542618" cy="492443"/>
          </a:xfrm>
          <a:prstGeom prst="rect">
            <a:avLst/>
          </a:prstGeom>
          <a:noFill/>
        </p:spPr>
        <p:txBody>
          <a:bodyPr wrap="square" rtlCol="0">
            <a:spAutoFit/>
          </a:bodyPr>
          <a:lstStyle/>
          <a:p>
            <a:r>
              <a:rPr lang="en-US" sz="2600" dirty="0">
                <a:solidFill>
                  <a:prstClr val="white"/>
                </a:solidFill>
                <a:latin typeface="Calibri" panose="020F0502020204030204" pitchFamily="34" charset="0"/>
                <a:cs typeface="Calibri" panose="020F0502020204030204" pitchFamily="34" charset="0"/>
              </a:rPr>
              <a:t>Significant volumes – Theoretical production based on figures from 2020 (1/2) </a:t>
            </a:r>
          </a:p>
        </p:txBody>
      </p:sp>
      <p:sp>
        <p:nvSpPr>
          <p:cNvPr id="20" name="TextBox 19">
            <a:extLst>
              <a:ext uri="{FF2B5EF4-FFF2-40B4-BE49-F238E27FC236}">
                <a16:creationId xmlns:a16="http://schemas.microsoft.com/office/drawing/2014/main" id="{FEAAEA20-4FBB-AC9E-944E-CE37497CF0FA}"/>
              </a:ext>
            </a:extLst>
          </p:cNvPr>
          <p:cNvSpPr txBox="1"/>
          <p:nvPr/>
        </p:nvSpPr>
        <p:spPr>
          <a:xfrm>
            <a:off x="8599697" y="6488668"/>
            <a:ext cx="3318203" cy="246221"/>
          </a:xfrm>
          <a:prstGeom prst="rect">
            <a:avLst/>
          </a:prstGeom>
          <a:noFill/>
        </p:spPr>
        <p:txBody>
          <a:bodyPr wrap="square">
            <a:spAutoFit/>
          </a:bodyPr>
          <a:lstStyle/>
          <a:p>
            <a:pPr algn="r" eaLnBrk="0" fontAlgn="base" hangingPunct="0">
              <a:spcBef>
                <a:spcPct val="0"/>
              </a:spcBef>
              <a:spcAft>
                <a:spcPts val="600"/>
              </a:spcAft>
            </a:pPr>
            <a:r>
              <a:rPr lang="en-US" sz="1000" dirty="0" err="1">
                <a:solidFill>
                  <a:schemeClr val="bg2">
                    <a:lumMod val="50000"/>
                  </a:schemeClr>
                </a:solidFill>
                <a:latin typeface="Calibri" panose="020F0502020204030204" pitchFamily="34" charset="0"/>
                <a:cs typeface="Calibri" panose="020F0502020204030204" pitchFamily="34" charset="0"/>
              </a:rPr>
              <a:t>Regatrace</a:t>
            </a:r>
            <a:r>
              <a:rPr lang="en-US" sz="1000" dirty="0">
                <a:solidFill>
                  <a:schemeClr val="bg2">
                    <a:lumMod val="50000"/>
                  </a:schemeClr>
                </a:solidFill>
                <a:latin typeface="Calibri" panose="020F0502020204030204" pitchFamily="34" charset="0"/>
                <a:cs typeface="Calibri" panose="020F0502020204030204" pitchFamily="34" charset="0"/>
              </a:rPr>
              <a:t> 4</a:t>
            </a:r>
            <a:r>
              <a:rPr lang="en-US" sz="1000" baseline="30000" dirty="0">
                <a:solidFill>
                  <a:schemeClr val="bg2">
                    <a:lumMod val="50000"/>
                  </a:schemeClr>
                </a:solidFill>
                <a:latin typeface="Calibri" panose="020F0502020204030204" pitchFamily="34" charset="0"/>
                <a:cs typeface="Calibri" panose="020F0502020204030204" pitchFamily="34" charset="0"/>
              </a:rPr>
              <a:t>th</a:t>
            </a:r>
            <a:r>
              <a:rPr lang="en-US" sz="1000" dirty="0">
                <a:solidFill>
                  <a:schemeClr val="bg2">
                    <a:lumMod val="50000"/>
                  </a:schemeClr>
                </a:solidFill>
                <a:latin typeface="Calibri" panose="020F0502020204030204" pitchFamily="34" charset="0"/>
                <a:cs typeface="Calibri" panose="020F0502020204030204" pitchFamily="34" charset="0"/>
              </a:rPr>
              <a:t> event in Ireland – 01 June 2022</a:t>
            </a:r>
          </a:p>
        </p:txBody>
      </p:sp>
    </p:spTree>
    <p:extLst>
      <p:ext uri="{BB962C8B-B14F-4D97-AF65-F5344CB8AC3E}">
        <p14:creationId xmlns:p14="http://schemas.microsoft.com/office/powerpoint/2010/main" val="146574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0E8D880-D0E3-45E9-A340-C13371FDA0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38" t="3047" r="14131" b="3155"/>
          <a:stretch/>
        </p:blipFill>
        <p:spPr bwMode="auto">
          <a:xfrm>
            <a:off x="3145111" y="2150209"/>
            <a:ext cx="5901777" cy="44716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B1EB67-AA31-4498-B9E2-57DACF794C01}"/>
              </a:ext>
            </a:extLst>
          </p:cNvPr>
          <p:cNvSpPr txBox="1"/>
          <p:nvPr/>
        </p:nvSpPr>
        <p:spPr>
          <a:xfrm>
            <a:off x="3145110" y="1072991"/>
            <a:ext cx="5901777" cy="830997"/>
          </a:xfrm>
          <a:prstGeom prst="rect">
            <a:avLst/>
          </a:prstGeom>
          <a:noFill/>
        </p:spPr>
        <p:txBody>
          <a:bodyPr wrap="square" rtlCol="0">
            <a:spAutoFit/>
          </a:bodyPr>
          <a:lstStyle/>
          <a:p>
            <a:pPr algn="ctr"/>
            <a:r>
              <a:rPr lang="en-GB" sz="1600" b="1" dirty="0">
                <a:solidFill>
                  <a:srgbClr val="00A091"/>
                </a:solidFill>
              </a:rPr>
              <a:t>Potential biogenic CO2 (Mton) </a:t>
            </a:r>
            <a:r>
              <a:rPr lang="en-US" sz="1600" b="1" dirty="0">
                <a:solidFill>
                  <a:srgbClr val="00A091"/>
                </a:solidFill>
              </a:rPr>
              <a:t>if AD plants would fully upgrade to biomethane, with respect to the combined biogas and biomethane production in 2020</a:t>
            </a:r>
            <a:endParaRPr lang="en-GB" sz="1600" b="1" dirty="0">
              <a:solidFill>
                <a:srgbClr val="00A091"/>
              </a:solidFill>
            </a:endParaRPr>
          </a:p>
        </p:txBody>
      </p:sp>
      <p:sp>
        <p:nvSpPr>
          <p:cNvPr id="9" name="TextBox 8">
            <a:extLst>
              <a:ext uri="{FF2B5EF4-FFF2-40B4-BE49-F238E27FC236}">
                <a16:creationId xmlns:a16="http://schemas.microsoft.com/office/drawing/2014/main" id="{BEBCEA8B-45FE-47AD-8FB8-64AA9997E0F4}"/>
              </a:ext>
            </a:extLst>
          </p:cNvPr>
          <p:cNvSpPr txBox="1"/>
          <p:nvPr/>
        </p:nvSpPr>
        <p:spPr>
          <a:xfrm>
            <a:off x="324691" y="43511"/>
            <a:ext cx="47550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 - Why biogenic CO2 from Anaerobic Digestion?</a:t>
            </a:r>
          </a:p>
        </p:txBody>
      </p:sp>
      <p:sp>
        <p:nvSpPr>
          <p:cNvPr id="10" name="TextBox 9">
            <a:extLst>
              <a:ext uri="{FF2B5EF4-FFF2-40B4-BE49-F238E27FC236}">
                <a16:creationId xmlns:a16="http://schemas.microsoft.com/office/drawing/2014/main" id="{18C89BEA-57DF-C753-C96C-3FBAA8F5F4D6}"/>
              </a:ext>
            </a:extLst>
          </p:cNvPr>
          <p:cNvSpPr txBox="1"/>
          <p:nvPr/>
        </p:nvSpPr>
        <p:spPr>
          <a:xfrm>
            <a:off x="324690" y="369332"/>
            <a:ext cx="11059075" cy="492443"/>
          </a:xfrm>
          <a:prstGeom prst="rect">
            <a:avLst/>
          </a:prstGeom>
          <a:noFill/>
        </p:spPr>
        <p:txBody>
          <a:bodyPr wrap="square" rtlCol="0">
            <a:spAutoFit/>
          </a:bodyPr>
          <a:lstStyle/>
          <a:p>
            <a:r>
              <a:rPr lang="en-US" sz="2600" dirty="0">
                <a:solidFill>
                  <a:prstClr val="white"/>
                </a:solidFill>
                <a:latin typeface="Calibri" panose="020F0502020204030204" pitchFamily="34" charset="0"/>
                <a:cs typeface="Calibri" panose="020F0502020204030204" pitchFamily="34" charset="0"/>
              </a:rPr>
              <a:t>Significant volumes – Theoretical production based on figures from 2020 (2/2) </a:t>
            </a:r>
          </a:p>
        </p:txBody>
      </p:sp>
      <p:sp>
        <p:nvSpPr>
          <p:cNvPr id="11" name="TextBox 10">
            <a:extLst>
              <a:ext uri="{FF2B5EF4-FFF2-40B4-BE49-F238E27FC236}">
                <a16:creationId xmlns:a16="http://schemas.microsoft.com/office/drawing/2014/main" id="{C7A54F33-22FF-F00B-E7FA-49E46C33533C}"/>
              </a:ext>
            </a:extLst>
          </p:cNvPr>
          <p:cNvSpPr txBox="1"/>
          <p:nvPr/>
        </p:nvSpPr>
        <p:spPr>
          <a:xfrm>
            <a:off x="8599697" y="6488668"/>
            <a:ext cx="3318203" cy="246221"/>
          </a:xfrm>
          <a:prstGeom prst="rect">
            <a:avLst/>
          </a:prstGeom>
          <a:noFill/>
        </p:spPr>
        <p:txBody>
          <a:bodyPr wrap="square">
            <a:spAutoFit/>
          </a:bodyPr>
          <a:lstStyle/>
          <a:p>
            <a:pPr algn="r" eaLnBrk="0" fontAlgn="base" hangingPunct="0">
              <a:spcBef>
                <a:spcPct val="0"/>
              </a:spcBef>
              <a:spcAft>
                <a:spcPts val="600"/>
              </a:spcAft>
            </a:pPr>
            <a:r>
              <a:rPr lang="en-US" sz="1000" dirty="0" err="1">
                <a:solidFill>
                  <a:schemeClr val="bg2">
                    <a:lumMod val="50000"/>
                  </a:schemeClr>
                </a:solidFill>
                <a:latin typeface="Calibri" panose="020F0502020204030204" pitchFamily="34" charset="0"/>
                <a:cs typeface="Calibri" panose="020F0502020204030204" pitchFamily="34" charset="0"/>
              </a:rPr>
              <a:t>Regatrace</a:t>
            </a:r>
            <a:r>
              <a:rPr lang="en-US" sz="1000" dirty="0">
                <a:solidFill>
                  <a:schemeClr val="bg2">
                    <a:lumMod val="50000"/>
                  </a:schemeClr>
                </a:solidFill>
                <a:latin typeface="Calibri" panose="020F0502020204030204" pitchFamily="34" charset="0"/>
                <a:cs typeface="Calibri" panose="020F0502020204030204" pitchFamily="34" charset="0"/>
              </a:rPr>
              <a:t> 4</a:t>
            </a:r>
            <a:r>
              <a:rPr lang="en-US" sz="1000" baseline="30000" dirty="0">
                <a:solidFill>
                  <a:schemeClr val="bg2">
                    <a:lumMod val="50000"/>
                  </a:schemeClr>
                </a:solidFill>
                <a:latin typeface="Calibri" panose="020F0502020204030204" pitchFamily="34" charset="0"/>
                <a:cs typeface="Calibri" panose="020F0502020204030204" pitchFamily="34" charset="0"/>
              </a:rPr>
              <a:t>th</a:t>
            </a:r>
            <a:r>
              <a:rPr lang="en-US" sz="1000" dirty="0">
                <a:solidFill>
                  <a:schemeClr val="bg2">
                    <a:lumMod val="50000"/>
                  </a:schemeClr>
                </a:solidFill>
                <a:latin typeface="Calibri" panose="020F0502020204030204" pitchFamily="34" charset="0"/>
                <a:cs typeface="Calibri" panose="020F0502020204030204" pitchFamily="34" charset="0"/>
              </a:rPr>
              <a:t> event in Ireland – 01 June 2022</a:t>
            </a:r>
          </a:p>
        </p:txBody>
      </p:sp>
    </p:spTree>
    <p:extLst>
      <p:ext uri="{BB962C8B-B14F-4D97-AF65-F5344CB8AC3E}">
        <p14:creationId xmlns:p14="http://schemas.microsoft.com/office/powerpoint/2010/main" val="304238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FD38539-A02C-69CB-AFE1-9BD044D90A70}"/>
              </a:ext>
            </a:extLst>
          </p:cNvPr>
          <p:cNvSpPr txBox="1"/>
          <p:nvPr/>
        </p:nvSpPr>
        <p:spPr>
          <a:xfrm>
            <a:off x="324691" y="43511"/>
            <a:ext cx="47550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 - Why biogenic CO2 from Anaerobic Digestion?</a:t>
            </a:r>
          </a:p>
        </p:txBody>
      </p:sp>
      <p:sp>
        <p:nvSpPr>
          <p:cNvPr id="10" name="TextBox 9">
            <a:extLst>
              <a:ext uri="{FF2B5EF4-FFF2-40B4-BE49-F238E27FC236}">
                <a16:creationId xmlns:a16="http://schemas.microsoft.com/office/drawing/2014/main" id="{08B90421-2ED3-876F-5057-620362753249}"/>
              </a:ext>
            </a:extLst>
          </p:cNvPr>
          <p:cNvSpPr txBox="1"/>
          <p:nvPr/>
        </p:nvSpPr>
        <p:spPr>
          <a:xfrm>
            <a:off x="324691" y="369332"/>
            <a:ext cx="10616578" cy="492443"/>
          </a:xfrm>
          <a:prstGeom prst="rect">
            <a:avLst/>
          </a:prstGeom>
          <a:noFill/>
        </p:spPr>
        <p:txBody>
          <a:bodyPr wrap="square" rtlCol="0">
            <a:spAutoFit/>
          </a:bodyPr>
          <a:lstStyle/>
          <a:p>
            <a:r>
              <a:rPr lang="en-US" sz="2600" dirty="0">
                <a:solidFill>
                  <a:prstClr val="white"/>
                </a:solidFill>
                <a:latin typeface="Calibri" panose="020F0502020204030204" pitchFamily="34" charset="0"/>
                <a:cs typeface="Calibri" panose="020F0502020204030204" pitchFamily="34" charset="0"/>
              </a:rPr>
              <a:t>Significant volumes – Potential of production in 2030 and 2050</a:t>
            </a:r>
          </a:p>
        </p:txBody>
      </p:sp>
      <p:sp>
        <p:nvSpPr>
          <p:cNvPr id="11" name="TextBox 10">
            <a:extLst>
              <a:ext uri="{FF2B5EF4-FFF2-40B4-BE49-F238E27FC236}">
                <a16:creationId xmlns:a16="http://schemas.microsoft.com/office/drawing/2014/main" id="{E8111947-D500-4ED1-DC6E-F040EDCC00F4}"/>
              </a:ext>
            </a:extLst>
          </p:cNvPr>
          <p:cNvSpPr txBox="1"/>
          <p:nvPr/>
        </p:nvSpPr>
        <p:spPr>
          <a:xfrm>
            <a:off x="8599697" y="6488668"/>
            <a:ext cx="3318203" cy="246221"/>
          </a:xfrm>
          <a:prstGeom prst="rect">
            <a:avLst/>
          </a:prstGeom>
          <a:noFill/>
        </p:spPr>
        <p:txBody>
          <a:bodyPr wrap="square">
            <a:spAutoFit/>
          </a:bodyPr>
          <a:lstStyle/>
          <a:p>
            <a:pPr algn="r" eaLnBrk="0" fontAlgn="base" hangingPunct="0">
              <a:spcBef>
                <a:spcPct val="0"/>
              </a:spcBef>
              <a:spcAft>
                <a:spcPts val="600"/>
              </a:spcAft>
            </a:pPr>
            <a:r>
              <a:rPr lang="en-US" sz="1000" dirty="0" err="1">
                <a:solidFill>
                  <a:schemeClr val="bg2">
                    <a:lumMod val="50000"/>
                  </a:schemeClr>
                </a:solidFill>
                <a:latin typeface="Calibri" panose="020F0502020204030204" pitchFamily="34" charset="0"/>
                <a:cs typeface="Calibri" panose="020F0502020204030204" pitchFamily="34" charset="0"/>
              </a:rPr>
              <a:t>Regatrace</a:t>
            </a:r>
            <a:r>
              <a:rPr lang="en-US" sz="1000" dirty="0">
                <a:solidFill>
                  <a:schemeClr val="bg2">
                    <a:lumMod val="50000"/>
                  </a:schemeClr>
                </a:solidFill>
                <a:latin typeface="Calibri" panose="020F0502020204030204" pitchFamily="34" charset="0"/>
                <a:cs typeface="Calibri" panose="020F0502020204030204" pitchFamily="34" charset="0"/>
              </a:rPr>
              <a:t> 4</a:t>
            </a:r>
            <a:r>
              <a:rPr lang="en-US" sz="1000" baseline="30000" dirty="0">
                <a:solidFill>
                  <a:schemeClr val="bg2">
                    <a:lumMod val="50000"/>
                  </a:schemeClr>
                </a:solidFill>
                <a:latin typeface="Calibri" panose="020F0502020204030204" pitchFamily="34" charset="0"/>
                <a:cs typeface="Calibri" panose="020F0502020204030204" pitchFamily="34" charset="0"/>
              </a:rPr>
              <a:t>th</a:t>
            </a:r>
            <a:r>
              <a:rPr lang="en-US" sz="1000" dirty="0">
                <a:solidFill>
                  <a:schemeClr val="bg2">
                    <a:lumMod val="50000"/>
                  </a:schemeClr>
                </a:solidFill>
                <a:latin typeface="Calibri" panose="020F0502020204030204" pitchFamily="34" charset="0"/>
                <a:cs typeface="Calibri" panose="020F0502020204030204" pitchFamily="34" charset="0"/>
              </a:rPr>
              <a:t> event in Ireland – 01 June 2022</a:t>
            </a:r>
          </a:p>
        </p:txBody>
      </p:sp>
      <p:graphicFrame>
        <p:nvGraphicFramePr>
          <p:cNvPr id="13" name="Table 13">
            <a:extLst>
              <a:ext uri="{FF2B5EF4-FFF2-40B4-BE49-F238E27FC236}">
                <a16:creationId xmlns:a16="http://schemas.microsoft.com/office/drawing/2014/main" id="{E0BFB6B4-5263-6124-B480-4E7A63EB2C17}"/>
              </a:ext>
            </a:extLst>
          </p:cNvPr>
          <p:cNvGraphicFramePr>
            <a:graphicFrameLocks noGrp="1"/>
          </p:cNvGraphicFramePr>
          <p:nvPr>
            <p:extLst>
              <p:ext uri="{D42A27DB-BD31-4B8C-83A1-F6EECF244321}">
                <p14:modId xmlns:p14="http://schemas.microsoft.com/office/powerpoint/2010/main" val="1473714476"/>
              </p:ext>
            </p:extLst>
          </p:nvPr>
        </p:nvGraphicFramePr>
        <p:xfrm>
          <a:off x="644943" y="2374777"/>
          <a:ext cx="10902111" cy="2839720"/>
        </p:xfrm>
        <a:graphic>
          <a:graphicData uri="http://schemas.openxmlformats.org/drawingml/2006/table">
            <a:tbl>
              <a:tblPr firstRow="1" bandRow="1">
                <a:tableStyleId>{5C22544A-7EE6-4342-B048-85BDC9FD1C3A}</a:tableStyleId>
              </a:tblPr>
              <a:tblGrid>
                <a:gridCol w="1803984">
                  <a:extLst>
                    <a:ext uri="{9D8B030D-6E8A-4147-A177-3AD203B41FA5}">
                      <a16:colId xmlns:a16="http://schemas.microsoft.com/office/drawing/2014/main" val="241553112"/>
                    </a:ext>
                  </a:extLst>
                </a:gridCol>
                <a:gridCol w="3032709">
                  <a:extLst>
                    <a:ext uri="{9D8B030D-6E8A-4147-A177-3AD203B41FA5}">
                      <a16:colId xmlns:a16="http://schemas.microsoft.com/office/drawing/2014/main" val="672562391"/>
                    </a:ext>
                  </a:extLst>
                </a:gridCol>
                <a:gridCol w="3032709">
                  <a:extLst>
                    <a:ext uri="{9D8B030D-6E8A-4147-A177-3AD203B41FA5}">
                      <a16:colId xmlns:a16="http://schemas.microsoft.com/office/drawing/2014/main" val="3708017012"/>
                    </a:ext>
                  </a:extLst>
                </a:gridCol>
                <a:gridCol w="3032709">
                  <a:extLst>
                    <a:ext uri="{9D8B030D-6E8A-4147-A177-3AD203B41FA5}">
                      <a16:colId xmlns:a16="http://schemas.microsoft.com/office/drawing/2014/main" val="1822532916"/>
                    </a:ext>
                  </a:extLst>
                </a:gridCol>
              </a:tblGrid>
              <a:tr h="370840">
                <a:tc>
                  <a:txBody>
                    <a:bodyPr/>
                    <a:lstStyle/>
                    <a:p>
                      <a:pPr algn="ctr"/>
                      <a:endParaRPr lang="en-GB" sz="1800" b="0" dirty="0">
                        <a:ln>
                          <a:solidFill>
                            <a:schemeClr val="tx1"/>
                          </a:solidFill>
                        </a:ln>
                        <a:solidFill>
                          <a:schemeClr val="tx1"/>
                        </a:solidFill>
                        <a:latin typeface="+mn-lt"/>
                      </a:endParaRPr>
                    </a:p>
                  </a:txBody>
                  <a:tcPr>
                    <a:lnL w="9525" cap="flat" cmpd="sng" algn="ctr">
                      <a:no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r>
                        <a:rPr lang="en-US" sz="1800" b="0" dirty="0">
                          <a:ln>
                            <a:solidFill>
                              <a:schemeClr val="tx1"/>
                            </a:solidFill>
                          </a:ln>
                          <a:solidFill>
                            <a:schemeClr val="tx1"/>
                          </a:solidFill>
                          <a:latin typeface="Calibri" panose="020F0502020204030204" pitchFamily="34" charset="0"/>
                          <a:cs typeface="Calibri" panose="020F0502020204030204" pitchFamily="34" charset="0"/>
                        </a:rPr>
                        <a:t>Biogas and biomethane production in Europe</a:t>
                      </a:r>
                      <a:endParaRPr lang="en-GB" sz="1800" b="0" dirty="0">
                        <a:ln>
                          <a:solidFill>
                            <a:schemeClr val="tx1"/>
                          </a:solidFill>
                        </a:ln>
                        <a:solidFill>
                          <a:schemeClr val="tx1"/>
                        </a:solidFill>
                        <a:latin typeface="Calibri" panose="020F0502020204030204" pitchFamily="34" charset="0"/>
                        <a:cs typeface="Calibri" panose="020F0502020204030204" pitchFamily="34" charset="0"/>
                      </a:endParaRPr>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r>
                        <a:rPr lang="en-US" sz="1800" b="0" dirty="0">
                          <a:ln>
                            <a:solidFill>
                              <a:schemeClr val="tx1"/>
                            </a:solidFill>
                          </a:ln>
                          <a:solidFill>
                            <a:schemeClr val="tx1"/>
                          </a:solidFill>
                          <a:latin typeface="Calibri" panose="020F0502020204030204" pitchFamily="34" charset="0"/>
                          <a:cs typeface="Calibri" panose="020F0502020204030204" pitchFamily="34" charset="0"/>
                        </a:rPr>
                        <a:t>Theoretical potential of biogenic CO2</a:t>
                      </a:r>
                      <a:endParaRPr lang="en-GB" sz="1800" b="0" dirty="0">
                        <a:ln>
                          <a:solidFill>
                            <a:schemeClr val="tx1"/>
                          </a:solidFill>
                        </a:ln>
                        <a:solidFill>
                          <a:schemeClr val="tx1"/>
                        </a:solidFill>
                        <a:latin typeface="Calibri" panose="020F0502020204030204" pitchFamily="34" charset="0"/>
                        <a:cs typeface="Calibri" panose="020F0502020204030204" pitchFamily="34" charset="0"/>
                      </a:endParaRPr>
                    </a:p>
                  </a:txBody>
                  <a:tcP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r>
                        <a:rPr lang="en-US" sz="1800" b="0" dirty="0">
                          <a:ln>
                            <a:solidFill>
                              <a:schemeClr val="tx1"/>
                            </a:solidFill>
                          </a:ln>
                          <a:solidFill>
                            <a:schemeClr val="tx1"/>
                          </a:solidFill>
                          <a:latin typeface="Calibri" panose="020F0502020204030204" pitchFamily="34" charset="0"/>
                          <a:cs typeface="Calibri" panose="020F0502020204030204" pitchFamily="34" charset="0"/>
                        </a:rPr>
                        <a:t>Comparison with existing markets</a:t>
                      </a:r>
                      <a:endParaRPr lang="en-GB" sz="1800" b="0" dirty="0">
                        <a:ln>
                          <a:solidFill>
                            <a:schemeClr val="tx1"/>
                          </a:solidFill>
                        </a:ln>
                        <a:solidFill>
                          <a:schemeClr val="tx1"/>
                        </a:solidFill>
                        <a:latin typeface="Calibri" panose="020F0502020204030204" pitchFamily="34" charset="0"/>
                        <a:cs typeface="Calibri" panose="020F0502020204030204" pitchFamily="34" charset="0"/>
                      </a:endParaRPr>
                    </a:p>
                  </a:txBody>
                  <a:tcPr>
                    <a:lnL w="9525" cap="flat" cmpd="sng" algn="ctr">
                      <a:solidFill>
                        <a:schemeClr val="bg2">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2498495718"/>
                  </a:ext>
                </a:extLst>
              </a:tr>
              <a:tr h="370840">
                <a:tc>
                  <a:txBody>
                    <a:bodyPr/>
                    <a:lstStyle/>
                    <a:p>
                      <a:r>
                        <a:rPr lang="en-US" sz="1800" b="1" dirty="0">
                          <a:solidFill>
                            <a:srgbClr val="F8BA43"/>
                          </a:solidFill>
                        </a:rPr>
                        <a:t>2020</a:t>
                      </a:r>
                      <a:endParaRPr lang="en-GB" sz="1800" b="1" dirty="0">
                        <a:solidFill>
                          <a:srgbClr val="F8BA43"/>
                        </a:solidFill>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r>
                        <a:rPr lang="en-GB" sz="1800" b="1" dirty="0">
                          <a:ln/>
                          <a:solidFill>
                            <a:srgbClr val="F8BA43"/>
                          </a:solidFill>
                          <a:latin typeface="Runda Normal" panose="02000000000000000000" pitchFamily="50" charset="0"/>
                          <a:cs typeface="Calibri" panose="020F0502020204030204" pitchFamily="34" charset="0"/>
                        </a:rPr>
                        <a:t>18 bcm </a:t>
                      </a:r>
                      <a:endParaRPr lang="en-GB" sz="1800" dirty="0">
                        <a:solidFill>
                          <a:srgbClr val="F8BA43"/>
                        </a:solidFill>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r>
                        <a:rPr lang="en-GB" sz="1800" b="1" dirty="0">
                          <a:ln/>
                          <a:solidFill>
                            <a:srgbClr val="F8BA43"/>
                          </a:solidFill>
                          <a:latin typeface="Runda Normal" panose="02000000000000000000" pitchFamily="50" charset="0"/>
                          <a:cs typeface="Calibri" panose="020F0502020204030204" pitchFamily="34" charset="0"/>
                        </a:rPr>
                        <a:t>24 Mton </a:t>
                      </a:r>
                      <a:endParaRPr lang="en-GB" sz="1800" dirty="0">
                        <a:solidFill>
                          <a:srgbClr val="F8BA43"/>
                        </a:solidFill>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endParaRPr lang="en-GB" sz="1800" dirty="0">
                        <a:solidFill>
                          <a:srgbClr val="F8BA43"/>
                        </a:solidFill>
                      </a:endParaRPr>
                    </a:p>
                  </a:txBody>
                  <a:tcPr>
                    <a:lnL w="9525" cap="flat" cmpd="sng" algn="ctr">
                      <a:solidFill>
                        <a:schemeClr val="bg2">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134985203"/>
                  </a:ext>
                </a:extLst>
              </a:tr>
              <a:tr h="370840">
                <a:tc>
                  <a:txBody>
                    <a:bodyPr/>
                    <a:lstStyle/>
                    <a:p>
                      <a:r>
                        <a:rPr lang="en-US" sz="1800" b="1" dirty="0">
                          <a:solidFill>
                            <a:srgbClr val="00A091"/>
                          </a:solidFill>
                        </a:rPr>
                        <a:t>2030</a:t>
                      </a:r>
                      <a:endParaRPr lang="en-GB" sz="1800" b="1" dirty="0">
                        <a:solidFill>
                          <a:srgbClr val="00A091"/>
                        </a:solidFill>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r>
                        <a:rPr lang="en-GB" sz="1800" b="1" dirty="0">
                          <a:ln/>
                          <a:solidFill>
                            <a:srgbClr val="00A091"/>
                          </a:solidFill>
                          <a:latin typeface="Runda Normal" panose="02000000000000000000" pitchFamily="50" charset="0"/>
                          <a:cs typeface="Calibri" panose="020F0502020204030204" pitchFamily="34" charset="0"/>
                        </a:rPr>
                        <a:t>35 bcm </a:t>
                      </a:r>
                      <a:endParaRPr lang="en-GB" sz="1800" dirty="0">
                        <a:solidFill>
                          <a:srgbClr val="00A091"/>
                        </a:solidFill>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r>
                        <a:rPr lang="en-GB" sz="1800" b="1" dirty="0">
                          <a:ln/>
                          <a:solidFill>
                            <a:srgbClr val="00A091"/>
                          </a:solidFill>
                          <a:latin typeface="Runda Normal" panose="02000000000000000000" pitchFamily="50" charset="0"/>
                          <a:cs typeface="Calibri" panose="020F0502020204030204" pitchFamily="34" charset="0"/>
                        </a:rPr>
                        <a:t>46 Mton </a:t>
                      </a:r>
                      <a:endParaRPr lang="en-GB" sz="1800" dirty="0">
                        <a:solidFill>
                          <a:srgbClr val="00A091"/>
                        </a:solidFill>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r>
                        <a:rPr lang="en-GB" b="1" dirty="0">
                          <a:ln/>
                          <a:solidFill>
                            <a:srgbClr val="00A091"/>
                          </a:solidFill>
                          <a:latin typeface="Runda Normal" panose="02000000000000000000" pitchFamily="50" charset="0"/>
                          <a:cs typeface="Calibri" panose="020F0502020204030204" pitchFamily="34" charset="0"/>
                        </a:rPr>
                        <a:t>86 Mton</a:t>
                      </a:r>
                    </a:p>
                    <a:p>
                      <a:pPr algn="ctr"/>
                      <a:r>
                        <a:rPr lang="en-US" sz="1800" dirty="0">
                          <a:solidFill>
                            <a:schemeClr val="tx1"/>
                          </a:solidFill>
                        </a:rPr>
                        <a:t>EU demand for chemicals and plastics (2018)</a:t>
                      </a:r>
                      <a:endParaRPr lang="en-GB" sz="1800" dirty="0">
                        <a:solidFill>
                          <a:schemeClr val="tx1"/>
                        </a:solidFill>
                      </a:endParaRPr>
                    </a:p>
                  </a:txBody>
                  <a:tcPr>
                    <a:lnL w="9525" cap="flat" cmpd="sng" algn="ctr">
                      <a:solidFill>
                        <a:schemeClr val="bg2">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3941417146"/>
                  </a:ext>
                </a:extLst>
              </a:tr>
              <a:tr h="332764">
                <a:tc>
                  <a:txBody>
                    <a:bodyPr/>
                    <a:lstStyle/>
                    <a:p>
                      <a:r>
                        <a:rPr lang="en-US" sz="1800" b="1" dirty="0">
                          <a:solidFill>
                            <a:srgbClr val="53B568"/>
                          </a:solidFill>
                        </a:rPr>
                        <a:t>2050</a:t>
                      </a:r>
                      <a:endParaRPr lang="en-GB" sz="1800" b="1" dirty="0">
                        <a:solidFill>
                          <a:srgbClr val="53B568"/>
                        </a:solidFill>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r>
                        <a:rPr lang="en-GB" sz="1800" b="1" dirty="0">
                          <a:ln/>
                          <a:solidFill>
                            <a:srgbClr val="53B568"/>
                          </a:solidFill>
                          <a:latin typeface="Runda Normal" panose="02000000000000000000" pitchFamily="50" charset="0"/>
                          <a:cs typeface="Calibri" panose="020F0502020204030204" pitchFamily="34" charset="0"/>
                        </a:rPr>
                        <a:t>95 bcm </a:t>
                      </a:r>
                      <a:endParaRPr lang="en-GB" sz="1800" dirty="0">
                        <a:solidFill>
                          <a:srgbClr val="53B568"/>
                        </a:solidFill>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r>
                        <a:rPr lang="en-GB" sz="1800" b="1" dirty="0">
                          <a:ln/>
                          <a:solidFill>
                            <a:srgbClr val="53B568"/>
                          </a:solidFill>
                          <a:latin typeface="Runda Normal" panose="02000000000000000000" pitchFamily="50" charset="0"/>
                          <a:cs typeface="Calibri" panose="020F0502020204030204" pitchFamily="34" charset="0"/>
                        </a:rPr>
                        <a:t>124 Mton </a:t>
                      </a:r>
                      <a:endParaRPr lang="en-GB" sz="1800" dirty="0">
                        <a:solidFill>
                          <a:srgbClr val="53B568"/>
                        </a:solidFill>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noFill/>
                  </a:tcPr>
                </a:tc>
                <a:tc>
                  <a:txBody>
                    <a:bodyPr/>
                    <a:lstStyle/>
                    <a:p>
                      <a:pPr algn="ctr"/>
                      <a:r>
                        <a:rPr lang="en-GB" sz="1800" b="1" dirty="0">
                          <a:solidFill>
                            <a:srgbClr val="53B568"/>
                          </a:solidFill>
                        </a:rPr>
                        <a:t>256 Mton</a:t>
                      </a:r>
                    </a:p>
                    <a:p>
                      <a:pPr algn="ctr"/>
                      <a:r>
                        <a:rPr lang="en-GB" dirty="0">
                          <a:ln/>
                          <a:latin typeface="Runda Normal" panose="02000000000000000000" pitchFamily="50" charset="0"/>
                          <a:cs typeface="Calibri" panose="020F0502020204030204" pitchFamily="34" charset="0"/>
                        </a:rPr>
                        <a:t>EU demand for food and feed </a:t>
                      </a:r>
                      <a:r>
                        <a:rPr lang="en-US" sz="1800" dirty="0">
                          <a:solidFill>
                            <a:schemeClr val="tx1"/>
                          </a:solidFill>
                        </a:rPr>
                        <a:t>plastics (2018)</a:t>
                      </a:r>
                      <a:endParaRPr lang="en-GB" dirty="0">
                        <a:ln/>
                        <a:latin typeface="Runda Normal" panose="02000000000000000000" pitchFamily="50" charset="0"/>
                        <a:cs typeface="Calibri" panose="020F0502020204030204" pitchFamily="34" charset="0"/>
                      </a:endParaRPr>
                    </a:p>
                  </a:txBody>
                  <a:tcPr>
                    <a:lnL w="9525" cap="flat" cmpd="sng" algn="ctr">
                      <a:solidFill>
                        <a:schemeClr val="bg2">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942725254"/>
                  </a:ext>
                </a:extLst>
              </a:tr>
            </a:tbl>
          </a:graphicData>
        </a:graphic>
      </p:graphicFrame>
    </p:spTree>
    <p:extLst>
      <p:ext uri="{BB962C8B-B14F-4D97-AF65-F5344CB8AC3E}">
        <p14:creationId xmlns:p14="http://schemas.microsoft.com/office/powerpoint/2010/main" val="219809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434E75-71F8-4CDF-BBC9-6B6E1EB7D623}"/>
              </a:ext>
            </a:extLst>
          </p:cNvPr>
          <p:cNvSpPr txBox="1"/>
          <p:nvPr/>
        </p:nvSpPr>
        <p:spPr>
          <a:xfrm>
            <a:off x="403747" y="460938"/>
            <a:ext cx="8109938" cy="492443"/>
          </a:xfrm>
          <a:prstGeom prst="rect">
            <a:avLst/>
          </a:prstGeom>
          <a:noFill/>
        </p:spPr>
        <p:txBody>
          <a:bodyPr wrap="square" rtlCol="0">
            <a:spAutoFit/>
          </a:bodyPr>
          <a:lstStyle/>
          <a:p>
            <a:r>
              <a:rPr lang="en-US" sz="2600" dirty="0">
                <a:solidFill>
                  <a:prstClr val="white"/>
                </a:solidFill>
                <a:latin typeface="Runda Normal" panose="02000000000000000000" pitchFamily="2" charset="77"/>
              </a:rPr>
              <a:t>Gaining a share in existing CO</a:t>
            </a:r>
            <a:r>
              <a:rPr lang="en-US" sz="2600" baseline="-25000" dirty="0">
                <a:solidFill>
                  <a:prstClr val="white"/>
                </a:solidFill>
                <a:latin typeface="Runda Normal" panose="02000000000000000000" pitchFamily="2" charset="77"/>
              </a:rPr>
              <a:t>2</a:t>
            </a:r>
            <a:r>
              <a:rPr lang="en-US" sz="2600" dirty="0">
                <a:solidFill>
                  <a:prstClr val="white"/>
                </a:solidFill>
                <a:latin typeface="Runda Normal" panose="02000000000000000000" pitchFamily="2" charset="77"/>
              </a:rPr>
              <a:t> markets</a:t>
            </a:r>
          </a:p>
        </p:txBody>
      </p:sp>
      <p:sp>
        <p:nvSpPr>
          <p:cNvPr id="5" name="TextBox 4">
            <a:extLst>
              <a:ext uri="{FF2B5EF4-FFF2-40B4-BE49-F238E27FC236}">
                <a16:creationId xmlns:a16="http://schemas.microsoft.com/office/drawing/2014/main" id="{B4F81724-65FC-C3E9-42AA-65F0E8E098D7}"/>
              </a:ext>
            </a:extLst>
          </p:cNvPr>
          <p:cNvSpPr txBox="1"/>
          <p:nvPr/>
        </p:nvSpPr>
        <p:spPr>
          <a:xfrm>
            <a:off x="324691" y="43511"/>
            <a:ext cx="58076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II - Potential markets for bio-CO2 from Anaerobic Digestion</a:t>
            </a:r>
          </a:p>
        </p:txBody>
      </p:sp>
      <p:grpSp>
        <p:nvGrpSpPr>
          <p:cNvPr id="7" name="Group 6">
            <a:extLst>
              <a:ext uri="{FF2B5EF4-FFF2-40B4-BE49-F238E27FC236}">
                <a16:creationId xmlns:a16="http://schemas.microsoft.com/office/drawing/2014/main" id="{7692E273-5FDD-A180-A504-5621A34659A7}"/>
              </a:ext>
            </a:extLst>
          </p:cNvPr>
          <p:cNvGrpSpPr/>
          <p:nvPr/>
        </p:nvGrpSpPr>
        <p:grpSpPr>
          <a:xfrm>
            <a:off x="512888" y="1542951"/>
            <a:ext cx="11166221" cy="3887781"/>
            <a:chOff x="512888" y="1542951"/>
            <a:chExt cx="11166221" cy="3887781"/>
          </a:xfrm>
        </p:grpSpPr>
        <p:sp>
          <p:nvSpPr>
            <p:cNvPr id="8" name="Freeform: Shape 7">
              <a:extLst>
                <a:ext uri="{FF2B5EF4-FFF2-40B4-BE49-F238E27FC236}">
                  <a16:creationId xmlns:a16="http://schemas.microsoft.com/office/drawing/2014/main" id="{CE0F363C-1DCC-6FF9-DE4F-5F4061B2F48F}"/>
                </a:ext>
              </a:extLst>
            </p:cNvPr>
            <p:cNvSpPr/>
            <p:nvPr/>
          </p:nvSpPr>
          <p:spPr>
            <a:xfrm>
              <a:off x="512888" y="1542951"/>
              <a:ext cx="3404335" cy="821197"/>
            </a:xfrm>
            <a:custGeom>
              <a:avLst/>
              <a:gdLst>
                <a:gd name="connsiteX0" fmla="*/ 0 w 3404335"/>
                <a:gd name="connsiteY0" fmla="*/ 0 h 1361734"/>
                <a:gd name="connsiteX1" fmla="*/ 3404335 w 3404335"/>
                <a:gd name="connsiteY1" fmla="*/ 0 h 1361734"/>
                <a:gd name="connsiteX2" fmla="*/ 3404335 w 3404335"/>
                <a:gd name="connsiteY2" fmla="*/ 1361734 h 1361734"/>
                <a:gd name="connsiteX3" fmla="*/ 0 w 3404335"/>
                <a:gd name="connsiteY3" fmla="*/ 1361734 h 1361734"/>
                <a:gd name="connsiteX4" fmla="*/ 0 w 3404335"/>
                <a:gd name="connsiteY4" fmla="*/ 0 h 136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335" h="1361734">
                  <a:moveTo>
                    <a:pt x="0" y="0"/>
                  </a:moveTo>
                  <a:lnTo>
                    <a:pt x="3404335" y="0"/>
                  </a:lnTo>
                  <a:lnTo>
                    <a:pt x="3404335" y="1361734"/>
                  </a:lnTo>
                  <a:lnTo>
                    <a:pt x="0" y="1361734"/>
                  </a:lnTo>
                  <a:lnTo>
                    <a:pt x="0" y="0"/>
                  </a:lnTo>
                  <a:close/>
                </a:path>
              </a:pathLst>
            </a:custGeom>
            <a:solidFill>
              <a:srgbClr val="00A091"/>
            </a:solidFill>
            <a:ln>
              <a:solidFill>
                <a:schemeClr val="bg2">
                  <a:lumMod val="75000"/>
                </a:schemeClr>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Greenhouses</a:t>
              </a:r>
              <a:endParaRPr lang="en-GB" sz="2800" b="1" kern="1200" dirty="0"/>
            </a:p>
          </p:txBody>
        </p:sp>
        <p:sp>
          <p:nvSpPr>
            <p:cNvPr id="9" name="Freeform: Shape 8">
              <a:extLst>
                <a:ext uri="{FF2B5EF4-FFF2-40B4-BE49-F238E27FC236}">
                  <a16:creationId xmlns:a16="http://schemas.microsoft.com/office/drawing/2014/main" id="{ADE854C4-118D-AA22-4F0C-247214555ECB}"/>
                </a:ext>
              </a:extLst>
            </p:cNvPr>
            <p:cNvSpPr/>
            <p:nvPr/>
          </p:nvSpPr>
          <p:spPr>
            <a:xfrm>
              <a:off x="512888" y="2575932"/>
              <a:ext cx="3404335" cy="2854800"/>
            </a:xfrm>
            <a:custGeom>
              <a:avLst/>
              <a:gdLst>
                <a:gd name="connsiteX0" fmla="*/ 0 w 3404335"/>
                <a:gd name="connsiteY0" fmla="*/ 0 h 2854800"/>
                <a:gd name="connsiteX1" fmla="*/ 3404335 w 3404335"/>
                <a:gd name="connsiteY1" fmla="*/ 0 h 2854800"/>
                <a:gd name="connsiteX2" fmla="*/ 3404335 w 3404335"/>
                <a:gd name="connsiteY2" fmla="*/ 2854800 h 2854800"/>
                <a:gd name="connsiteX3" fmla="*/ 0 w 3404335"/>
                <a:gd name="connsiteY3" fmla="*/ 2854800 h 2854800"/>
                <a:gd name="connsiteX4" fmla="*/ 0 w 3404335"/>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335" h="2854800">
                  <a:moveTo>
                    <a:pt x="0" y="0"/>
                  </a:moveTo>
                  <a:lnTo>
                    <a:pt x="3404335" y="0"/>
                  </a:lnTo>
                  <a:lnTo>
                    <a:pt x="3404335" y="2854800"/>
                  </a:lnTo>
                  <a:lnTo>
                    <a:pt x="0" y="2854800"/>
                  </a:lnTo>
                  <a:lnTo>
                    <a:pt x="0" y="0"/>
                  </a:lnTo>
                  <a:close/>
                </a:path>
              </a:pathLst>
            </a:custGeom>
            <a:solidFill>
              <a:srgbClr val="00A091">
                <a:alpha val="45098"/>
              </a:srgbClr>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ctr" defTabSz="800100">
                <a:lnSpc>
                  <a:spcPct val="90000"/>
                </a:lnSpc>
                <a:spcBef>
                  <a:spcPct val="0"/>
                </a:spcBef>
                <a:spcAft>
                  <a:spcPts val="1200"/>
                </a:spcAft>
              </a:pPr>
              <a:r>
                <a:rPr lang="en-US" sz="1600" kern="1200" dirty="0"/>
                <a:t>Geographically distributed like AD plants</a:t>
              </a:r>
              <a:endParaRPr lang="en-GB" sz="1600" kern="1200" dirty="0"/>
            </a:p>
            <a:p>
              <a:pPr marL="0" lvl="1" algn="ctr" defTabSz="800100">
                <a:lnSpc>
                  <a:spcPct val="90000"/>
                </a:lnSpc>
                <a:spcBef>
                  <a:spcPct val="0"/>
                </a:spcBef>
                <a:spcAft>
                  <a:spcPts val="1200"/>
                </a:spcAft>
              </a:pPr>
              <a:r>
                <a:rPr lang="en-US" sz="1600" kern="1200" dirty="0"/>
                <a:t>Local supply for farmers</a:t>
              </a:r>
              <a:endParaRPr lang="en-GB" sz="1600" kern="1200" dirty="0"/>
            </a:p>
            <a:p>
              <a:pPr marL="0" lvl="1" algn="ctr" defTabSz="800100">
                <a:lnSpc>
                  <a:spcPct val="90000"/>
                </a:lnSpc>
                <a:spcBef>
                  <a:spcPct val="0"/>
                </a:spcBef>
                <a:spcAft>
                  <a:spcPts val="1200"/>
                </a:spcAft>
              </a:pPr>
              <a:r>
                <a:rPr lang="en-US" sz="1600" kern="1200" dirty="0"/>
                <a:t>Price stability for farmers</a:t>
              </a:r>
              <a:endParaRPr lang="en-GB" sz="1600" kern="1200" dirty="0"/>
            </a:p>
            <a:p>
              <a:pPr marL="0" lvl="1" algn="ctr" defTabSz="800100">
                <a:lnSpc>
                  <a:spcPct val="90000"/>
                </a:lnSpc>
                <a:spcBef>
                  <a:spcPct val="0"/>
                </a:spcBef>
                <a:spcAft>
                  <a:spcPts val="1200"/>
                </a:spcAft>
              </a:pPr>
              <a:r>
                <a:rPr lang="en-US" sz="1600" kern="1200" dirty="0"/>
                <a:t>Secured supply and/or exclusivity conditions</a:t>
              </a:r>
              <a:endParaRPr lang="en-GB" sz="1600" kern="1200" dirty="0"/>
            </a:p>
            <a:p>
              <a:pPr marL="0" lvl="1" algn="ctr" defTabSz="800100">
                <a:lnSpc>
                  <a:spcPct val="90000"/>
                </a:lnSpc>
                <a:spcBef>
                  <a:spcPct val="0"/>
                </a:spcBef>
                <a:spcAft>
                  <a:spcPct val="15000"/>
                </a:spcAft>
              </a:pPr>
              <a:r>
                <a:rPr lang="en-US" sz="1600" kern="1200" dirty="0"/>
                <a:t>But significant seasonality</a:t>
              </a:r>
              <a:endParaRPr lang="en-GB" sz="1600" kern="1200" dirty="0"/>
            </a:p>
          </p:txBody>
        </p:sp>
        <p:sp>
          <p:nvSpPr>
            <p:cNvPr id="10" name="Freeform: Shape 9">
              <a:extLst>
                <a:ext uri="{FF2B5EF4-FFF2-40B4-BE49-F238E27FC236}">
                  <a16:creationId xmlns:a16="http://schemas.microsoft.com/office/drawing/2014/main" id="{7386083F-0934-0A21-AF91-F198EA1B63B2}"/>
                </a:ext>
              </a:extLst>
            </p:cNvPr>
            <p:cNvSpPr/>
            <p:nvPr/>
          </p:nvSpPr>
          <p:spPr>
            <a:xfrm>
              <a:off x="4393831" y="1542951"/>
              <a:ext cx="3404335" cy="821197"/>
            </a:xfrm>
            <a:custGeom>
              <a:avLst/>
              <a:gdLst>
                <a:gd name="connsiteX0" fmla="*/ 0 w 3404335"/>
                <a:gd name="connsiteY0" fmla="*/ 0 h 1361734"/>
                <a:gd name="connsiteX1" fmla="*/ 3404335 w 3404335"/>
                <a:gd name="connsiteY1" fmla="*/ 0 h 1361734"/>
                <a:gd name="connsiteX2" fmla="*/ 3404335 w 3404335"/>
                <a:gd name="connsiteY2" fmla="*/ 1361734 h 1361734"/>
                <a:gd name="connsiteX3" fmla="*/ 0 w 3404335"/>
                <a:gd name="connsiteY3" fmla="*/ 1361734 h 1361734"/>
                <a:gd name="connsiteX4" fmla="*/ 0 w 3404335"/>
                <a:gd name="connsiteY4" fmla="*/ 0 h 136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335" h="1361734">
                  <a:moveTo>
                    <a:pt x="0" y="0"/>
                  </a:moveTo>
                  <a:lnTo>
                    <a:pt x="3404335" y="0"/>
                  </a:lnTo>
                  <a:lnTo>
                    <a:pt x="3404335" y="1361734"/>
                  </a:lnTo>
                  <a:lnTo>
                    <a:pt x="0" y="1361734"/>
                  </a:lnTo>
                  <a:lnTo>
                    <a:pt x="0" y="0"/>
                  </a:lnTo>
                  <a:close/>
                </a:path>
              </a:pathLst>
            </a:custGeom>
            <a:solidFill>
              <a:srgbClr val="53B568"/>
            </a:solidFill>
            <a:ln>
              <a:solidFill>
                <a:schemeClr val="bg2">
                  <a:lumMod val="75000"/>
                </a:schemeClr>
              </a:solidFill>
            </a:ln>
          </p:spPr>
          <p:style>
            <a:lnRef idx="2">
              <a:schemeClr val="accent5">
                <a:hueOff val="-3379271"/>
                <a:satOff val="-8710"/>
                <a:lumOff val="-5883"/>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Food and beverage</a:t>
              </a:r>
              <a:endParaRPr lang="en-GB" sz="2000" b="1" kern="1200" dirty="0"/>
            </a:p>
          </p:txBody>
        </p:sp>
        <p:sp>
          <p:nvSpPr>
            <p:cNvPr id="11" name="Freeform: Shape 10">
              <a:extLst>
                <a:ext uri="{FF2B5EF4-FFF2-40B4-BE49-F238E27FC236}">
                  <a16:creationId xmlns:a16="http://schemas.microsoft.com/office/drawing/2014/main" id="{EF461252-B904-283A-5E21-947C50F5631F}"/>
                </a:ext>
              </a:extLst>
            </p:cNvPr>
            <p:cNvSpPr/>
            <p:nvPr/>
          </p:nvSpPr>
          <p:spPr>
            <a:xfrm>
              <a:off x="4393831" y="2575932"/>
              <a:ext cx="3404335" cy="2854800"/>
            </a:xfrm>
            <a:custGeom>
              <a:avLst/>
              <a:gdLst>
                <a:gd name="connsiteX0" fmla="*/ 0 w 3404335"/>
                <a:gd name="connsiteY0" fmla="*/ 0 h 2854800"/>
                <a:gd name="connsiteX1" fmla="*/ 3404335 w 3404335"/>
                <a:gd name="connsiteY1" fmla="*/ 0 h 2854800"/>
                <a:gd name="connsiteX2" fmla="*/ 3404335 w 3404335"/>
                <a:gd name="connsiteY2" fmla="*/ 2854800 h 2854800"/>
                <a:gd name="connsiteX3" fmla="*/ 0 w 3404335"/>
                <a:gd name="connsiteY3" fmla="*/ 2854800 h 2854800"/>
                <a:gd name="connsiteX4" fmla="*/ 0 w 3404335"/>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335" h="2854800">
                  <a:moveTo>
                    <a:pt x="0" y="0"/>
                  </a:moveTo>
                  <a:lnTo>
                    <a:pt x="3404335" y="0"/>
                  </a:lnTo>
                  <a:lnTo>
                    <a:pt x="3404335" y="2854800"/>
                  </a:lnTo>
                  <a:lnTo>
                    <a:pt x="0" y="2854800"/>
                  </a:lnTo>
                  <a:lnTo>
                    <a:pt x="0" y="0"/>
                  </a:lnTo>
                  <a:close/>
                </a:path>
              </a:pathLst>
            </a:custGeom>
            <a:solidFill>
              <a:srgbClr val="53B568">
                <a:alpha val="45098"/>
              </a:srgbClr>
            </a:solidFill>
          </p:spPr>
          <p:style>
            <a:lnRef idx="2">
              <a:schemeClr val="accent5">
                <a:tint val="40000"/>
                <a:alpha val="90000"/>
                <a:hueOff val="-3369881"/>
                <a:satOff val="-11416"/>
                <a:lumOff val="-1464"/>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ctr" defTabSz="800100">
                <a:lnSpc>
                  <a:spcPct val="90000"/>
                </a:lnSpc>
                <a:spcBef>
                  <a:spcPct val="0"/>
                </a:spcBef>
                <a:spcAft>
                  <a:spcPts val="1200"/>
                </a:spcAft>
              </a:pPr>
              <a:r>
                <a:rPr lang="en-US" sz="1600" kern="1200" dirty="0"/>
                <a:t>Very high purity required</a:t>
              </a:r>
              <a:endParaRPr lang="en-GB" sz="1600" kern="1200" dirty="0"/>
            </a:p>
            <a:p>
              <a:pPr marL="0" lvl="1" algn="ctr" defTabSz="800100">
                <a:lnSpc>
                  <a:spcPct val="90000"/>
                </a:lnSpc>
                <a:spcBef>
                  <a:spcPct val="0"/>
                </a:spcBef>
                <a:spcAft>
                  <a:spcPts val="600"/>
                </a:spcAft>
              </a:pPr>
              <a:r>
                <a:rPr lang="en-US" sz="1600" b="0" i="0" u="none" kern="1200" dirty="0"/>
                <a:t>Possible uses: packaging (as a preservative agent); carbonation of soft drinks, mineral water and beer; production of deoxygenated water; use of CO</a:t>
              </a:r>
              <a:r>
                <a:rPr lang="en-US" sz="1600" b="0" i="0" u="none" kern="1200" baseline="-25000" dirty="0"/>
                <a:t>2</a:t>
              </a:r>
              <a:r>
                <a:rPr lang="en-US" sz="1600" b="0" i="0" u="none" kern="1200" dirty="0"/>
                <a:t> as acidifier</a:t>
              </a:r>
              <a:endParaRPr lang="en-GB" sz="1600" kern="1200" dirty="0"/>
            </a:p>
          </p:txBody>
        </p:sp>
        <p:sp>
          <p:nvSpPr>
            <p:cNvPr id="12" name="Freeform: Shape 11">
              <a:extLst>
                <a:ext uri="{FF2B5EF4-FFF2-40B4-BE49-F238E27FC236}">
                  <a16:creationId xmlns:a16="http://schemas.microsoft.com/office/drawing/2014/main" id="{6523E1C9-2BAB-68EB-B153-252E36E50471}"/>
                </a:ext>
              </a:extLst>
            </p:cNvPr>
            <p:cNvSpPr/>
            <p:nvPr/>
          </p:nvSpPr>
          <p:spPr>
            <a:xfrm>
              <a:off x="8274774" y="1542951"/>
              <a:ext cx="3404335" cy="821197"/>
            </a:xfrm>
            <a:custGeom>
              <a:avLst/>
              <a:gdLst>
                <a:gd name="connsiteX0" fmla="*/ 0 w 3404335"/>
                <a:gd name="connsiteY0" fmla="*/ 0 h 1361734"/>
                <a:gd name="connsiteX1" fmla="*/ 3404335 w 3404335"/>
                <a:gd name="connsiteY1" fmla="*/ 0 h 1361734"/>
                <a:gd name="connsiteX2" fmla="*/ 3404335 w 3404335"/>
                <a:gd name="connsiteY2" fmla="*/ 1361734 h 1361734"/>
                <a:gd name="connsiteX3" fmla="*/ 0 w 3404335"/>
                <a:gd name="connsiteY3" fmla="*/ 1361734 h 1361734"/>
                <a:gd name="connsiteX4" fmla="*/ 0 w 3404335"/>
                <a:gd name="connsiteY4" fmla="*/ 0 h 136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335" h="1361734">
                  <a:moveTo>
                    <a:pt x="0" y="0"/>
                  </a:moveTo>
                  <a:lnTo>
                    <a:pt x="3404335" y="0"/>
                  </a:lnTo>
                  <a:lnTo>
                    <a:pt x="3404335" y="1361734"/>
                  </a:lnTo>
                  <a:lnTo>
                    <a:pt x="0" y="1361734"/>
                  </a:lnTo>
                  <a:lnTo>
                    <a:pt x="0" y="0"/>
                  </a:lnTo>
                  <a:close/>
                </a:path>
              </a:pathLst>
            </a:custGeom>
            <a:solidFill>
              <a:srgbClr val="F8BA43"/>
            </a:solidFill>
            <a:ln>
              <a:solidFill>
                <a:schemeClr val="bg2">
                  <a:lumMod val="75000"/>
                </a:schemeClr>
              </a:solidFill>
            </a:ln>
          </p:spPr>
          <p:style>
            <a:lnRef idx="2">
              <a:schemeClr val="accent5">
                <a:hueOff val="-6758543"/>
                <a:satOff val="-17419"/>
                <a:lumOff val="-11765"/>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Refrigeration</a:t>
              </a:r>
              <a:endParaRPr lang="en-GB" sz="2000" b="1" kern="1200" dirty="0"/>
            </a:p>
          </p:txBody>
        </p:sp>
        <p:sp>
          <p:nvSpPr>
            <p:cNvPr id="13" name="Freeform: Shape 12">
              <a:extLst>
                <a:ext uri="{FF2B5EF4-FFF2-40B4-BE49-F238E27FC236}">
                  <a16:creationId xmlns:a16="http://schemas.microsoft.com/office/drawing/2014/main" id="{541FBC6F-B1EF-2F23-0FA6-C47016BB01C0}"/>
                </a:ext>
              </a:extLst>
            </p:cNvPr>
            <p:cNvSpPr/>
            <p:nvPr/>
          </p:nvSpPr>
          <p:spPr>
            <a:xfrm>
              <a:off x="8274774" y="2575932"/>
              <a:ext cx="3404335" cy="2854800"/>
            </a:xfrm>
            <a:custGeom>
              <a:avLst/>
              <a:gdLst>
                <a:gd name="connsiteX0" fmla="*/ 0 w 3404335"/>
                <a:gd name="connsiteY0" fmla="*/ 0 h 2854800"/>
                <a:gd name="connsiteX1" fmla="*/ 3404335 w 3404335"/>
                <a:gd name="connsiteY1" fmla="*/ 0 h 2854800"/>
                <a:gd name="connsiteX2" fmla="*/ 3404335 w 3404335"/>
                <a:gd name="connsiteY2" fmla="*/ 2854800 h 2854800"/>
                <a:gd name="connsiteX3" fmla="*/ 0 w 3404335"/>
                <a:gd name="connsiteY3" fmla="*/ 2854800 h 2854800"/>
                <a:gd name="connsiteX4" fmla="*/ 0 w 3404335"/>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335" h="2854800">
                  <a:moveTo>
                    <a:pt x="0" y="0"/>
                  </a:moveTo>
                  <a:lnTo>
                    <a:pt x="3404335" y="0"/>
                  </a:lnTo>
                  <a:lnTo>
                    <a:pt x="3404335" y="2854800"/>
                  </a:lnTo>
                  <a:lnTo>
                    <a:pt x="0" y="2854800"/>
                  </a:lnTo>
                  <a:lnTo>
                    <a:pt x="0" y="0"/>
                  </a:lnTo>
                  <a:close/>
                </a:path>
              </a:pathLst>
            </a:custGeom>
            <a:solidFill>
              <a:srgbClr val="F8BA43">
                <a:alpha val="45098"/>
              </a:srgbClr>
            </a:solidFill>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ctr" defTabSz="800100">
                <a:lnSpc>
                  <a:spcPct val="90000"/>
                </a:lnSpc>
                <a:spcBef>
                  <a:spcPct val="0"/>
                </a:spcBef>
                <a:spcAft>
                  <a:spcPct val="15000"/>
                </a:spcAft>
              </a:pPr>
              <a:r>
                <a:rPr lang="en-US" sz="1600" kern="1200" dirty="0"/>
                <a:t>Bio-CO2 as an alternative to </a:t>
              </a:r>
              <a:r>
                <a:rPr lang="en-GB" sz="1600" kern="1200" dirty="0"/>
                <a:t>fluorinated gases (F-gas)</a:t>
              </a:r>
            </a:p>
          </p:txBody>
        </p:sp>
      </p:grpSp>
      <p:sp>
        <p:nvSpPr>
          <p:cNvPr id="14" name="TextBox 13">
            <a:extLst>
              <a:ext uri="{FF2B5EF4-FFF2-40B4-BE49-F238E27FC236}">
                <a16:creationId xmlns:a16="http://schemas.microsoft.com/office/drawing/2014/main" id="{B5F75962-6BE8-B872-E66A-9F1D8221A0F5}"/>
              </a:ext>
            </a:extLst>
          </p:cNvPr>
          <p:cNvSpPr txBox="1"/>
          <p:nvPr/>
        </p:nvSpPr>
        <p:spPr>
          <a:xfrm>
            <a:off x="8599697" y="6488668"/>
            <a:ext cx="3318203" cy="246221"/>
          </a:xfrm>
          <a:prstGeom prst="rect">
            <a:avLst/>
          </a:prstGeom>
          <a:noFill/>
        </p:spPr>
        <p:txBody>
          <a:bodyPr wrap="square">
            <a:spAutoFit/>
          </a:bodyPr>
          <a:lstStyle/>
          <a:p>
            <a:pPr algn="r" eaLnBrk="0" fontAlgn="base" hangingPunct="0">
              <a:spcBef>
                <a:spcPct val="0"/>
              </a:spcBef>
              <a:spcAft>
                <a:spcPts val="600"/>
              </a:spcAft>
            </a:pPr>
            <a:r>
              <a:rPr lang="en-US" sz="1000" dirty="0" err="1">
                <a:solidFill>
                  <a:schemeClr val="bg2">
                    <a:lumMod val="50000"/>
                  </a:schemeClr>
                </a:solidFill>
                <a:latin typeface="Calibri" panose="020F0502020204030204" pitchFamily="34" charset="0"/>
                <a:cs typeface="Calibri" panose="020F0502020204030204" pitchFamily="34" charset="0"/>
              </a:rPr>
              <a:t>Regatrace</a:t>
            </a:r>
            <a:r>
              <a:rPr lang="en-US" sz="1000" dirty="0">
                <a:solidFill>
                  <a:schemeClr val="bg2">
                    <a:lumMod val="50000"/>
                  </a:schemeClr>
                </a:solidFill>
                <a:latin typeface="Calibri" panose="020F0502020204030204" pitchFamily="34" charset="0"/>
                <a:cs typeface="Calibri" panose="020F0502020204030204" pitchFamily="34" charset="0"/>
              </a:rPr>
              <a:t> 4</a:t>
            </a:r>
            <a:r>
              <a:rPr lang="en-US" sz="1000" baseline="30000" dirty="0">
                <a:solidFill>
                  <a:schemeClr val="bg2">
                    <a:lumMod val="50000"/>
                  </a:schemeClr>
                </a:solidFill>
                <a:latin typeface="Calibri" panose="020F0502020204030204" pitchFamily="34" charset="0"/>
                <a:cs typeface="Calibri" panose="020F0502020204030204" pitchFamily="34" charset="0"/>
              </a:rPr>
              <a:t>th</a:t>
            </a:r>
            <a:r>
              <a:rPr lang="en-US" sz="1000" dirty="0">
                <a:solidFill>
                  <a:schemeClr val="bg2">
                    <a:lumMod val="50000"/>
                  </a:schemeClr>
                </a:solidFill>
                <a:latin typeface="Calibri" panose="020F0502020204030204" pitchFamily="34" charset="0"/>
                <a:cs typeface="Calibri" panose="020F0502020204030204" pitchFamily="34" charset="0"/>
              </a:rPr>
              <a:t> event in Ireland – 01 June 2022</a:t>
            </a:r>
          </a:p>
        </p:txBody>
      </p:sp>
    </p:spTree>
    <p:extLst>
      <p:ext uri="{BB962C8B-B14F-4D97-AF65-F5344CB8AC3E}">
        <p14:creationId xmlns:p14="http://schemas.microsoft.com/office/powerpoint/2010/main" val="1822370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434E75-71F8-4CDF-BBC9-6B6E1EB7D623}"/>
              </a:ext>
            </a:extLst>
          </p:cNvPr>
          <p:cNvSpPr txBox="1"/>
          <p:nvPr/>
        </p:nvSpPr>
        <p:spPr>
          <a:xfrm>
            <a:off x="403747" y="460938"/>
            <a:ext cx="8109938" cy="492443"/>
          </a:xfrm>
          <a:prstGeom prst="rect">
            <a:avLst/>
          </a:prstGeom>
          <a:noFill/>
        </p:spPr>
        <p:txBody>
          <a:bodyPr wrap="square" rtlCol="0">
            <a:spAutoFit/>
          </a:bodyPr>
          <a:lstStyle/>
          <a:p>
            <a:r>
              <a:rPr lang="en-US" sz="2600" dirty="0">
                <a:solidFill>
                  <a:prstClr val="white"/>
                </a:solidFill>
                <a:latin typeface="Runda Normal" panose="02000000000000000000" pitchFamily="2" charset="77"/>
              </a:rPr>
              <a:t>Potential CO</a:t>
            </a:r>
            <a:r>
              <a:rPr lang="en-US" sz="2600" baseline="-25000" dirty="0">
                <a:solidFill>
                  <a:prstClr val="white"/>
                </a:solidFill>
                <a:latin typeface="Runda Normal" panose="02000000000000000000" pitchFamily="2" charset="77"/>
              </a:rPr>
              <a:t>2</a:t>
            </a:r>
            <a:r>
              <a:rPr lang="en-US" sz="2600" dirty="0">
                <a:solidFill>
                  <a:prstClr val="white"/>
                </a:solidFill>
                <a:latin typeface="Runda Normal" panose="02000000000000000000" pitchFamily="2" charset="77"/>
              </a:rPr>
              <a:t> markets in the future</a:t>
            </a:r>
          </a:p>
        </p:txBody>
      </p:sp>
      <p:sp>
        <p:nvSpPr>
          <p:cNvPr id="5" name="TextBox 4">
            <a:extLst>
              <a:ext uri="{FF2B5EF4-FFF2-40B4-BE49-F238E27FC236}">
                <a16:creationId xmlns:a16="http://schemas.microsoft.com/office/drawing/2014/main" id="{B4F81724-65FC-C3E9-42AA-65F0E8E098D7}"/>
              </a:ext>
            </a:extLst>
          </p:cNvPr>
          <p:cNvSpPr txBox="1"/>
          <p:nvPr/>
        </p:nvSpPr>
        <p:spPr>
          <a:xfrm>
            <a:off x="324691" y="43511"/>
            <a:ext cx="58076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II - Potential markets for bio-CO2 from Anaerobic Digestion</a:t>
            </a:r>
          </a:p>
        </p:txBody>
      </p:sp>
      <p:graphicFrame>
        <p:nvGraphicFramePr>
          <p:cNvPr id="6" name="Diagram 5">
            <a:extLst>
              <a:ext uri="{FF2B5EF4-FFF2-40B4-BE49-F238E27FC236}">
                <a16:creationId xmlns:a16="http://schemas.microsoft.com/office/drawing/2014/main" id="{7874FAD2-3F29-B9C4-1182-AA3613180735}"/>
              </a:ext>
            </a:extLst>
          </p:cNvPr>
          <p:cNvGraphicFramePr/>
          <p:nvPr>
            <p:extLst>
              <p:ext uri="{D42A27DB-BD31-4B8C-83A1-F6EECF244321}">
                <p14:modId xmlns:p14="http://schemas.microsoft.com/office/powerpoint/2010/main" val="3198347099"/>
              </p:ext>
            </p:extLst>
          </p:nvPr>
        </p:nvGraphicFramePr>
        <p:xfrm>
          <a:off x="580430" y="1569496"/>
          <a:ext cx="10803335" cy="4461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5CB3742-058C-354F-947B-9CBC374F8410}"/>
              </a:ext>
            </a:extLst>
          </p:cNvPr>
          <p:cNvSpPr txBox="1"/>
          <p:nvPr/>
        </p:nvSpPr>
        <p:spPr>
          <a:xfrm>
            <a:off x="8599697" y="6488668"/>
            <a:ext cx="3318203" cy="246221"/>
          </a:xfrm>
          <a:prstGeom prst="rect">
            <a:avLst/>
          </a:prstGeom>
          <a:noFill/>
        </p:spPr>
        <p:txBody>
          <a:bodyPr wrap="square">
            <a:spAutoFit/>
          </a:bodyPr>
          <a:lstStyle/>
          <a:p>
            <a:pPr algn="r" eaLnBrk="0" fontAlgn="base" hangingPunct="0">
              <a:spcBef>
                <a:spcPct val="0"/>
              </a:spcBef>
              <a:spcAft>
                <a:spcPts val="600"/>
              </a:spcAft>
            </a:pPr>
            <a:r>
              <a:rPr lang="en-US" sz="1000" dirty="0" err="1">
                <a:solidFill>
                  <a:schemeClr val="bg2">
                    <a:lumMod val="50000"/>
                  </a:schemeClr>
                </a:solidFill>
                <a:latin typeface="Calibri" panose="020F0502020204030204" pitchFamily="34" charset="0"/>
                <a:cs typeface="Calibri" panose="020F0502020204030204" pitchFamily="34" charset="0"/>
              </a:rPr>
              <a:t>Regatrace</a:t>
            </a:r>
            <a:r>
              <a:rPr lang="en-US" sz="1000" dirty="0">
                <a:solidFill>
                  <a:schemeClr val="bg2">
                    <a:lumMod val="50000"/>
                  </a:schemeClr>
                </a:solidFill>
                <a:latin typeface="Calibri" panose="020F0502020204030204" pitchFamily="34" charset="0"/>
                <a:cs typeface="Calibri" panose="020F0502020204030204" pitchFamily="34" charset="0"/>
              </a:rPr>
              <a:t> 4</a:t>
            </a:r>
            <a:r>
              <a:rPr lang="en-US" sz="1000" baseline="30000" dirty="0">
                <a:solidFill>
                  <a:schemeClr val="bg2">
                    <a:lumMod val="50000"/>
                  </a:schemeClr>
                </a:solidFill>
                <a:latin typeface="Calibri" panose="020F0502020204030204" pitchFamily="34" charset="0"/>
                <a:cs typeface="Calibri" panose="020F0502020204030204" pitchFamily="34" charset="0"/>
              </a:rPr>
              <a:t>th</a:t>
            </a:r>
            <a:r>
              <a:rPr lang="en-US" sz="1000" dirty="0">
                <a:solidFill>
                  <a:schemeClr val="bg2">
                    <a:lumMod val="50000"/>
                  </a:schemeClr>
                </a:solidFill>
                <a:latin typeface="Calibri" panose="020F0502020204030204" pitchFamily="34" charset="0"/>
                <a:cs typeface="Calibri" panose="020F0502020204030204" pitchFamily="34" charset="0"/>
              </a:rPr>
              <a:t> event in Ireland – 01 June 2022</a:t>
            </a:r>
          </a:p>
        </p:txBody>
      </p:sp>
    </p:spTree>
    <p:extLst>
      <p:ext uri="{BB962C8B-B14F-4D97-AF65-F5344CB8AC3E}">
        <p14:creationId xmlns:p14="http://schemas.microsoft.com/office/powerpoint/2010/main" val="4179102809"/>
      </p:ext>
    </p:extLst>
  </p:cSld>
  <p:clrMapOvr>
    <a:masterClrMapping/>
  </p:clrMapOvr>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5A801E"/>
      </a:accent1>
      <a:accent2>
        <a:srgbClr val="748F40"/>
      </a:accent2>
      <a:accent3>
        <a:srgbClr val="FFFFFF"/>
      </a:accent3>
      <a:accent4>
        <a:srgbClr val="000000"/>
      </a:accent4>
      <a:accent5>
        <a:srgbClr val="B5C0AB"/>
      </a:accent5>
      <a:accent6>
        <a:srgbClr val="688139"/>
      </a:accent6>
      <a:hlink>
        <a:srgbClr val="97A669"/>
      </a:hlink>
      <a:folHlink>
        <a:srgbClr val="DF0000"/>
      </a:folHlink>
    </a:clrScheme>
    <a:fontScheme name="EBA_ppt_templat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EBA_ppt_template 1">
        <a:dk1>
          <a:srgbClr val="000000"/>
        </a:dk1>
        <a:lt1>
          <a:srgbClr val="FFFFFF"/>
        </a:lt1>
        <a:dk2>
          <a:srgbClr val="000000"/>
        </a:dk2>
        <a:lt2>
          <a:srgbClr val="808080"/>
        </a:lt2>
        <a:accent1>
          <a:srgbClr val="5A801E"/>
        </a:accent1>
        <a:accent2>
          <a:srgbClr val="748F40"/>
        </a:accent2>
        <a:accent3>
          <a:srgbClr val="FFFFFF"/>
        </a:accent3>
        <a:accent4>
          <a:srgbClr val="000000"/>
        </a:accent4>
        <a:accent5>
          <a:srgbClr val="B5C0AB"/>
        </a:accent5>
        <a:accent6>
          <a:srgbClr val="688139"/>
        </a:accent6>
        <a:hlink>
          <a:srgbClr val="97A669"/>
        </a:hlink>
        <a:folHlink>
          <a:srgbClr val="AFB9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desig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 desig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093E4ED14F734884CF3B98048578EC" ma:contentTypeVersion="13" ma:contentTypeDescription="Create a new document." ma:contentTypeScope="" ma:versionID="c2e9f477e5ee300624cc716b20955bb2">
  <xsd:schema xmlns:xsd="http://www.w3.org/2001/XMLSchema" xmlns:xs="http://www.w3.org/2001/XMLSchema" xmlns:p="http://schemas.microsoft.com/office/2006/metadata/properties" xmlns:ns2="3a774b45-e5c1-406b-8ee4-c68cfd1a56b6" xmlns:ns3="32e211d2-88ae-4f50-a56e-e97cb10a7c56" targetNamespace="http://schemas.microsoft.com/office/2006/metadata/properties" ma:root="true" ma:fieldsID="3b013e8374ad8177eb0d54c7be118765" ns2:_="" ns3:_="">
    <xsd:import namespace="3a774b45-e5c1-406b-8ee4-c68cfd1a56b6"/>
    <xsd:import namespace="32e211d2-88ae-4f50-a56e-e97cb10a7c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74b45-e5c1-406b-8ee4-c68cfd1a5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e211d2-88ae-4f50-a56e-e97cb10a7c5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3E345E-E284-4778-AE1D-3B546BFA082B}">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3a774b45-e5c1-406b-8ee4-c68cfd1a56b6"/>
    <ds:schemaRef ds:uri="http://www.w3.org/XML/1998/namespace"/>
  </ds:schemaRefs>
</ds:datastoreItem>
</file>

<file path=customXml/itemProps2.xml><?xml version="1.0" encoding="utf-8"?>
<ds:datastoreItem xmlns:ds="http://schemas.openxmlformats.org/officeDocument/2006/customXml" ds:itemID="{D1112833-F319-43C3-9B44-FFE82590E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74b45-e5c1-406b-8ee4-c68cfd1a56b6"/>
    <ds:schemaRef ds:uri="32e211d2-88ae-4f50-a56e-e97cb10a7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75DEDE-0B0C-4153-8A29-C85748EE09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1327</TotalTime>
  <Words>1754</Words>
  <Application>Microsoft Macintosh PowerPoint</Application>
  <PresentationFormat>Widescreen</PresentationFormat>
  <Paragraphs>170</Paragraphs>
  <Slides>13</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AntagometricaBTW01-Bold</vt:lpstr>
      <vt:lpstr>Arial</vt:lpstr>
      <vt:lpstr>Calibri</vt:lpstr>
      <vt:lpstr>Runda Bold</vt:lpstr>
      <vt:lpstr>Runda Normal</vt:lpstr>
      <vt:lpstr>Verdana</vt:lpstr>
      <vt:lpstr>Wingdings</vt:lpstr>
      <vt:lpstr>Title Slide</vt:lpstr>
      <vt:lpstr>Slide design 1</vt:lpstr>
      <vt:lpstr>Slide design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Biokaasu &amp; GoO  ET:n kaasumarkkinatoimikunnan tapaaminen  2.12.2019  Susanna Pflüger</dc:title>
  <dc:creator>Susanna Pflüger</dc:creator>
  <cp:lastModifiedBy>Microsoft Office User</cp:lastModifiedBy>
  <cp:revision>100</cp:revision>
  <cp:lastPrinted>2021-12-06T10:51:10Z</cp:lastPrinted>
  <dcterms:created xsi:type="dcterms:W3CDTF">2019-11-26T09:17:35Z</dcterms:created>
  <dcterms:modified xsi:type="dcterms:W3CDTF">2022-06-01T07:35:35Z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0x010100B1093E4ED14F734884CF3B98048578EC</vt:lpwstr>
  </property>
</Properties>
</file>