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4" r:id="rId6"/>
    <p:sldMasterId id="2147483683" r:id="rId7"/>
  </p:sldMasterIdLst>
  <p:notesMasterIdLst>
    <p:notesMasterId r:id="rId20"/>
  </p:notesMasterIdLst>
  <p:sldIdLst>
    <p:sldId id="335" r:id="rId8"/>
    <p:sldId id="313" r:id="rId9"/>
    <p:sldId id="2242" r:id="rId10"/>
    <p:sldId id="2147375477" r:id="rId11"/>
    <p:sldId id="2147375473" r:id="rId12"/>
    <p:sldId id="2147375474" r:id="rId13"/>
    <p:sldId id="2147375478" r:id="rId14"/>
    <p:sldId id="369" r:id="rId15"/>
    <p:sldId id="375" r:id="rId16"/>
    <p:sldId id="315" r:id="rId17"/>
    <p:sldId id="2147375469" r:id="rId18"/>
    <p:sldId id="373" r:id="rId19"/>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9026A0-4F17-4D7F-82EF-3DBCD22BD48C}">
          <p14:sldIdLst>
            <p14:sldId id="335"/>
            <p14:sldId id="313"/>
            <p14:sldId id="2242"/>
            <p14:sldId id="2147375477"/>
            <p14:sldId id="2147375473"/>
            <p14:sldId id="2147375474"/>
            <p14:sldId id="2147375478"/>
            <p14:sldId id="369"/>
            <p14:sldId id="375"/>
            <p14:sldId id="315"/>
            <p14:sldId id="2147375469"/>
            <p14:sldId id="373"/>
          </p14:sldIdLst>
        </p14:section>
        <p14:section name="Backup slides" id="{06AF9D35-0890-41D7-940B-F1DCAC518D3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7FA505-8875-890E-53C7-C641565B41C7}" name="Harmen Dekker" initials="HD" userId="S::dekker@europeanbiogas.eu::8b978735-89a4-4f62-9097-e1afadf1c6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na Pflüger" initials="SP" lastIdx="3" clrIdx="0">
    <p:extLst>
      <p:ext uri="{19B8F6BF-5375-455C-9EA6-DF929625EA0E}">
        <p15:presenceInfo xmlns:p15="http://schemas.microsoft.com/office/powerpoint/2012/main" userId="S::pfluger@europeanbiogas.eu::4fa86fa6-2fa3-4fc1-b398-ce2035d433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1"/>
    <a:srgbClr val="5CB864"/>
    <a:srgbClr val="21A880"/>
    <a:srgbClr val="F1E01C"/>
    <a:srgbClr val="F5F9F1"/>
    <a:srgbClr val="F0DF1D"/>
    <a:srgbClr val="99CC00"/>
    <a:srgbClr val="EBF6E9"/>
    <a:srgbClr val="EBDD1F"/>
    <a:srgbClr val="C9D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C7A69-4909-460B-BE00-9D1DC2EB61B1}" v="11" dt="2022-11-04T11:37:35.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3089"/>
  </p:normalViewPr>
  <p:slideViewPr>
    <p:cSldViewPr snapToGrid="0">
      <p:cViewPr varScale="1">
        <p:scale>
          <a:sx n="119" d="100"/>
          <a:sy n="119" d="100"/>
        </p:scale>
        <p:origin x="7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E6F0A-88DD-4E19-A7BC-F140039844A5}" type="doc">
      <dgm:prSet loTypeId="urn:microsoft.com/office/officeart/2005/8/layout/hList7" loCatId="process" qsTypeId="urn:microsoft.com/office/officeart/2005/8/quickstyle/simple1" qsCatId="simple" csTypeId="urn:microsoft.com/office/officeart/2005/8/colors/accent3_5" csCatId="accent3" phldr="1"/>
      <dgm:spPr/>
    </dgm:pt>
    <dgm:pt modelId="{84A69D1B-03EC-402D-8C4A-DBF27ED3E46C}">
      <dgm:prSet phldrT="[Texte]" custT="1"/>
      <dgm:spPr/>
      <dgm:t>
        <a:bodyPr/>
        <a:lstStyle/>
        <a:p>
          <a:pPr>
            <a:lnSpc>
              <a:spcPct val="100000"/>
            </a:lnSpc>
            <a:spcAft>
              <a:spcPts val="0"/>
            </a:spcAft>
            <a:buClr>
              <a:srgbClr val="5A801E"/>
            </a:buClr>
            <a:buFont typeface="Arial" panose="020B0604020202020204" pitchFamily="34" charset="0"/>
            <a:buChar char="•"/>
          </a:pPr>
          <a:r>
            <a:rPr kumimoji="0" lang="en-US" altLang="fr-FR"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44 national biogas associations</a:t>
          </a:r>
        </a:p>
        <a:p>
          <a:pPr>
            <a:lnSpc>
              <a:spcPct val="100000"/>
            </a:lnSpc>
            <a:spcAft>
              <a:spcPts val="0"/>
            </a:spcAft>
            <a:buClr>
              <a:srgbClr val="5A801E"/>
            </a:buClr>
            <a:buFont typeface="Arial" panose="020B0604020202020204" pitchFamily="34" charset="0"/>
            <a:buChar char="•"/>
          </a:pPr>
          <a:r>
            <a:rPr kumimoji="0" lang="en-US"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187</a:t>
          </a:r>
          <a:r>
            <a:rPr lang="fr-FR" sz="1500" b="1">
              <a:solidFill>
                <a:schemeClr val="tx1"/>
              </a:solidFill>
              <a:latin typeface="Runda Normal" panose="02000000000000000000" pitchFamily="50" charset="0"/>
            </a:rPr>
            <a:t>*</a:t>
          </a:r>
          <a:r>
            <a:rPr kumimoji="0" lang="en-US"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 </a:t>
          </a:r>
          <a:r>
            <a:rPr kumimoji="0" lang="en-US" sz="1500" b="1" i="0" u="none" strike="noStrike" cap="none" spc="0" normalizeH="0" baseline="0" noProof="0" err="1">
              <a:ln/>
              <a:solidFill>
                <a:schemeClr val="tx1"/>
              </a:solidFill>
              <a:effectLst/>
              <a:uLnTx/>
              <a:uFillTx/>
              <a:latin typeface="Runda Normal" panose="02000000000000000000" pitchFamily="50" charset="0"/>
              <a:ea typeface="+mn-ea"/>
              <a:cs typeface="Calibri" panose="020F0502020204030204" pitchFamily="34" charset="0"/>
            </a:rPr>
            <a:t>organisations</a:t>
          </a:r>
          <a:r>
            <a:rPr kumimoji="0" lang="en-US"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 representing the whole biogas and biomethane value chain.</a:t>
          </a:r>
        </a:p>
        <a:p>
          <a:pPr>
            <a:lnSpc>
              <a:spcPct val="100000"/>
            </a:lnSpc>
            <a:spcAft>
              <a:spcPts val="0"/>
            </a:spcAft>
            <a:buClr>
              <a:srgbClr val="5A801E"/>
            </a:buClr>
            <a:buFont typeface="Arial" panose="020B0604020202020204" pitchFamily="34" charset="0"/>
            <a:buChar char="•"/>
          </a:pPr>
          <a:r>
            <a:rPr lang="fr-FR" sz="1500" b="1">
              <a:solidFill>
                <a:schemeClr val="tx1"/>
              </a:solidFill>
              <a:latin typeface="Runda Normal" panose="02000000000000000000" pitchFamily="50" charset="0"/>
            </a:rPr>
            <a:t>*</a:t>
          </a:r>
          <a:r>
            <a:rPr lang="fr-FR" sz="1100" b="1" i="1">
              <a:solidFill>
                <a:schemeClr val="tx1"/>
              </a:solidFill>
              <a:latin typeface="Runda Normal" panose="02000000000000000000" pitchFamily="50" charset="0"/>
            </a:rPr>
            <a:t>As of </a:t>
          </a:r>
          <a:r>
            <a:rPr lang="fr-FR" sz="1100" b="1" i="1" err="1">
              <a:solidFill>
                <a:schemeClr val="tx1"/>
              </a:solidFill>
              <a:latin typeface="Runda Normal" panose="02000000000000000000" pitchFamily="50" charset="0"/>
            </a:rPr>
            <a:t>October</a:t>
          </a:r>
          <a:r>
            <a:rPr lang="fr-FR" sz="1100" b="1" i="1">
              <a:solidFill>
                <a:schemeClr val="tx1"/>
              </a:solidFill>
              <a:latin typeface="Runda Normal" panose="02000000000000000000" pitchFamily="50" charset="0"/>
            </a:rPr>
            <a:t> 2022</a:t>
          </a:r>
        </a:p>
      </dgm:t>
    </dgm:pt>
    <dgm:pt modelId="{04DFD32D-64D0-409C-A761-0FB14E91C4F7}" type="parTrans" cxnId="{EC4A9843-3A93-4BBB-B2C5-65ECB06C1681}">
      <dgm:prSet/>
      <dgm:spPr/>
      <dgm:t>
        <a:bodyPr/>
        <a:lstStyle/>
        <a:p>
          <a:endParaRPr lang="fr-FR"/>
        </a:p>
      </dgm:t>
    </dgm:pt>
    <dgm:pt modelId="{5D13AF12-8CE3-4E91-9841-C0BDBF2A14F9}" type="sibTrans" cxnId="{EC4A9843-3A93-4BBB-B2C5-65ECB06C1681}">
      <dgm:prSet/>
      <dgm:spPr/>
      <dgm:t>
        <a:bodyPr/>
        <a:lstStyle/>
        <a:p>
          <a:endParaRPr lang="fr-FR"/>
        </a:p>
      </dgm:t>
    </dgm:pt>
    <dgm:pt modelId="{CCFAFF01-F628-4D69-BBD0-D2FB669FD93E}">
      <dgm:prSet phldrT="[Texte]" custT="1"/>
      <dgm:spPr/>
      <dgm:t>
        <a:bodyPr/>
        <a:lstStyle/>
        <a:p>
          <a:pPr>
            <a:buClr>
              <a:srgbClr val="5A801E"/>
            </a:buClr>
            <a:buSzPct val="80000"/>
            <a:buFont typeface="Arial" panose="020B0604020202020204" pitchFamily="34" charset="0"/>
            <a:buNone/>
          </a:pPr>
          <a:endParaRPr lang="de-AT" altLang="fr-FR" sz="1000">
            <a:latin typeface="Runda Normal" panose="02000000000000000000" pitchFamily="50" charset="0"/>
            <a:cs typeface="Calibri" panose="020F0502020204030204" pitchFamily="34" charset="0"/>
          </a:endParaRPr>
        </a:p>
        <a:p>
          <a:pPr>
            <a:buClr>
              <a:srgbClr val="5A801E"/>
            </a:buClr>
            <a:buSzPct val="80000"/>
            <a:buFont typeface="Arial" panose="020B0604020202020204" pitchFamily="34" charset="0"/>
            <a:buChar char="•"/>
          </a:pPr>
          <a:r>
            <a:rPr lang="en-US" sz="1500" b="1">
              <a:solidFill>
                <a:schemeClr val="tx1"/>
              </a:solidFill>
              <a:latin typeface="Runda Normal" panose="02000000000000000000" pitchFamily="50" charset="0"/>
            </a:rPr>
            <a:t>The EBA is striving to </a:t>
          </a:r>
          <a:r>
            <a:rPr lang="en-US" sz="1500" b="1" err="1">
              <a:solidFill>
                <a:schemeClr val="tx1"/>
              </a:solidFill>
              <a:latin typeface="Runda Normal" panose="02000000000000000000" pitchFamily="50" charset="0"/>
            </a:rPr>
            <a:t>maximise</a:t>
          </a:r>
          <a:r>
            <a:rPr lang="en-US" sz="1500" b="1">
              <a:solidFill>
                <a:schemeClr val="tx1"/>
              </a:solidFill>
              <a:latin typeface="Runda Normal" panose="02000000000000000000" pitchFamily="50" charset="0"/>
            </a:rPr>
            <a:t> biogas and biomethane production and consumption across Europe in all  end-uses, including transport, buildings and industry.</a:t>
          </a:r>
          <a:endParaRPr lang="fr-FR" sz="1500" b="1">
            <a:solidFill>
              <a:schemeClr val="tx1"/>
            </a:solidFill>
            <a:latin typeface="Runda Normal" panose="02000000000000000000" pitchFamily="50" charset="0"/>
          </a:endParaRPr>
        </a:p>
      </dgm:t>
    </dgm:pt>
    <dgm:pt modelId="{117804BF-5D7E-4456-867C-F31B85C754FE}" type="parTrans" cxnId="{811A4F44-1D2D-47A8-A3AD-A7D6EB583276}">
      <dgm:prSet/>
      <dgm:spPr/>
      <dgm:t>
        <a:bodyPr/>
        <a:lstStyle/>
        <a:p>
          <a:endParaRPr lang="fr-FR"/>
        </a:p>
      </dgm:t>
    </dgm:pt>
    <dgm:pt modelId="{15702F19-4392-42AB-BA7B-5B6A9B4A3C2C}" type="sibTrans" cxnId="{811A4F44-1D2D-47A8-A3AD-A7D6EB583276}">
      <dgm:prSet/>
      <dgm:spPr/>
      <dgm:t>
        <a:bodyPr/>
        <a:lstStyle/>
        <a:p>
          <a:endParaRPr lang="fr-FR"/>
        </a:p>
      </dgm:t>
    </dgm:pt>
    <dgm:pt modelId="{C0EB3547-74D5-4FBF-8A52-B6D836792BF6}">
      <dgm:prSet custT="1"/>
      <dgm:spPr/>
      <dgm:t>
        <a:bodyPr/>
        <a:lstStyle/>
        <a:p>
          <a:pPr>
            <a:lnSpc>
              <a:spcPct val="100000"/>
            </a:lnSpc>
            <a:spcAft>
              <a:spcPts val="0"/>
            </a:spcAft>
            <a:buClr>
              <a:srgbClr val="5A801E"/>
            </a:buClr>
            <a:buSzPct val="80000"/>
            <a:buFont typeface="Wingdings" panose="05000000000000000000" pitchFamily="2" charset="2"/>
            <a:buNone/>
          </a:pPr>
          <a:r>
            <a:rPr kumimoji="0" lang="en-US" altLang="fr-FR"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Representing the biogas industry in Brussels since 2009.</a:t>
          </a:r>
          <a:endParaRPr lang="en-US" sz="1500" b="1" noProof="0">
            <a:solidFill>
              <a:schemeClr val="tx1"/>
            </a:solidFill>
            <a:latin typeface="Runda Normal" panose="02000000000000000000" pitchFamily="50" charset="0"/>
          </a:endParaRPr>
        </a:p>
      </dgm:t>
    </dgm:pt>
    <dgm:pt modelId="{321AB503-CDFF-4BFB-95A8-C60229A9FC19}" type="parTrans" cxnId="{176E161B-7947-45AB-ACD6-16E50DDFD97A}">
      <dgm:prSet/>
      <dgm:spPr/>
      <dgm:t>
        <a:bodyPr/>
        <a:lstStyle/>
        <a:p>
          <a:endParaRPr lang="fr-FR"/>
        </a:p>
      </dgm:t>
    </dgm:pt>
    <dgm:pt modelId="{7DB47A9A-997E-443E-B19B-B8F2B9A713BD}" type="sibTrans" cxnId="{176E161B-7947-45AB-ACD6-16E50DDFD97A}">
      <dgm:prSet/>
      <dgm:spPr/>
      <dgm:t>
        <a:bodyPr/>
        <a:lstStyle/>
        <a:p>
          <a:endParaRPr lang="fr-FR"/>
        </a:p>
      </dgm:t>
    </dgm:pt>
    <dgm:pt modelId="{41EB10C1-85EB-4A92-94ED-604D3F32F251}">
      <dgm:prSet phldrT="[Texte]" custT="1"/>
      <dgm:spPr/>
      <dgm:t>
        <a:bodyPr/>
        <a:lstStyle/>
        <a:p>
          <a:pPr>
            <a:lnSpc>
              <a:spcPct val="100000"/>
            </a:lnSpc>
            <a:spcAft>
              <a:spcPts val="0"/>
            </a:spcAft>
            <a:buClr>
              <a:srgbClr val="5A801E"/>
            </a:buClr>
            <a:buSzPct val="80000"/>
            <a:buFont typeface="Wingdings" panose="05000000000000000000" pitchFamily="2" charset="2"/>
            <a:buChar char="§"/>
          </a:pPr>
          <a:r>
            <a:rPr kumimoji="0" lang="en-US" altLang="fr-FR" sz="1500" b="1" i="0" u="none" strike="noStrike"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37 countries in Europe and beyond and over 8,000 stakeholders covering the whole biogas and biomethane value chain.</a:t>
          </a:r>
          <a:endParaRPr lang="en-US" sz="1500" b="1" noProof="0">
            <a:solidFill>
              <a:schemeClr val="tx1"/>
            </a:solidFill>
            <a:latin typeface="Runda Normal" panose="02000000000000000000" pitchFamily="50" charset="0"/>
          </a:endParaRPr>
        </a:p>
      </dgm:t>
    </dgm:pt>
    <dgm:pt modelId="{B6D2F2D0-D990-45AD-8E88-BE6D3785D379}" type="sibTrans" cxnId="{05CC78EF-0E6C-4C18-9E07-2EEA976A904D}">
      <dgm:prSet/>
      <dgm:spPr/>
      <dgm:t>
        <a:bodyPr/>
        <a:lstStyle/>
        <a:p>
          <a:endParaRPr lang="fr-FR"/>
        </a:p>
      </dgm:t>
    </dgm:pt>
    <dgm:pt modelId="{BFCA2A6C-48D5-4D6C-9B7D-8E10DFE8E66D}" type="parTrans" cxnId="{05CC78EF-0E6C-4C18-9E07-2EEA976A904D}">
      <dgm:prSet/>
      <dgm:spPr/>
      <dgm:t>
        <a:bodyPr/>
        <a:lstStyle/>
        <a:p>
          <a:endParaRPr lang="fr-FR"/>
        </a:p>
      </dgm:t>
    </dgm:pt>
    <dgm:pt modelId="{238E74C3-E2BC-4151-B459-94F6D8176EF1}" type="pres">
      <dgm:prSet presAssocID="{980E6F0A-88DD-4E19-A7BC-F140039844A5}" presName="Name0" presStyleCnt="0">
        <dgm:presLayoutVars>
          <dgm:dir/>
          <dgm:resizeHandles val="exact"/>
        </dgm:presLayoutVars>
      </dgm:prSet>
      <dgm:spPr/>
    </dgm:pt>
    <dgm:pt modelId="{0987B903-3966-4B9C-9D5B-F346510DA613}" type="pres">
      <dgm:prSet presAssocID="{980E6F0A-88DD-4E19-A7BC-F140039844A5}" presName="fgShape" presStyleLbl="fgShp" presStyleIdx="0" presStyleCnt="1"/>
      <dgm:spPr>
        <a:solidFill>
          <a:srgbClr val="00A091"/>
        </a:solidFill>
        <a:ln>
          <a:noFill/>
        </a:ln>
      </dgm:spPr>
    </dgm:pt>
    <dgm:pt modelId="{325CAE91-C840-4C71-91F4-75228487A4AB}" type="pres">
      <dgm:prSet presAssocID="{980E6F0A-88DD-4E19-A7BC-F140039844A5}" presName="linComp" presStyleCnt="0"/>
      <dgm:spPr/>
    </dgm:pt>
    <dgm:pt modelId="{7A261D26-9376-4907-BAFD-CE51A5724DC0}" type="pres">
      <dgm:prSet presAssocID="{84A69D1B-03EC-402D-8C4A-DBF27ED3E46C}" presName="compNode" presStyleCnt="0"/>
      <dgm:spPr/>
    </dgm:pt>
    <dgm:pt modelId="{224597E6-AFF9-4E9B-A9BD-0E59A41E87C4}" type="pres">
      <dgm:prSet presAssocID="{84A69D1B-03EC-402D-8C4A-DBF27ED3E46C}" presName="bkgdShape" presStyleLbl="node1" presStyleIdx="0" presStyleCnt="4" custLinFactNeighborX="-14927" custLinFactNeighborY="-4105"/>
      <dgm:spPr/>
    </dgm:pt>
    <dgm:pt modelId="{DD894003-2048-4C04-85B1-FB3241EF5EB0}" type="pres">
      <dgm:prSet presAssocID="{84A69D1B-03EC-402D-8C4A-DBF27ED3E46C}" presName="nodeTx" presStyleLbl="node1" presStyleIdx="0" presStyleCnt="4">
        <dgm:presLayoutVars>
          <dgm:bulletEnabled val="1"/>
        </dgm:presLayoutVars>
      </dgm:prSet>
      <dgm:spPr/>
    </dgm:pt>
    <dgm:pt modelId="{645DC892-1027-4EC5-9F81-462C3D681F54}" type="pres">
      <dgm:prSet presAssocID="{84A69D1B-03EC-402D-8C4A-DBF27ED3E46C}" presName="invisiNode" presStyleLbl="node1" presStyleIdx="0" presStyleCnt="4"/>
      <dgm:spPr/>
    </dgm:pt>
    <dgm:pt modelId="{CBC022E4-A797-4EC2-9561-888F5CCCAE8D}" type="pres">
      <dgm:prSet presAssocID="{84A69D1B-03EC-402D-8C4A-DBF27ED3E46C}" presName="imagNode"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566E096-2AE5-4E33-83F9-C9BB2A409558}" type="pres">
      <dgm:prSet presAssocID="{5D13AF12-8CE3-4E91-9841-C0BDBF2A14F9}" presName="sibTrans" presStyleLbl="sibTrans2D1" presStyleIdx="0" presStyleCnt="0"/>
      <dgm:spPr/>
    </dgm:pt>
    <dgm:pt modelId="{6378ACA9-4135-4995-A3E7-062C20D4B2CA}" type="pres">
      <dgm:prSet presAssocID="{CCFAFF01-F628-4D69-BBD0-D2FB669FD93E}" presName="compNode" presStyleCnt="0"/>
      <dgm:spPr/>
    </dgm:pt>
    <dgm:pt modelId="{BCDA4C3C-A32F-4471-95B5-425D0D8E9079}" type="pres">
      <dgm:prSet presAssocID="{CCFAFF01-F628-4D69-BBD0-D2FB669FD93E}" presName="bkgdShape" presStyleLbl="node1" presStyleIdx="1" presStyleCnt="4" custLinFactNeighborY="4969"/>
      <dgm:spPr/>
    </dgm:pt>
    <dgm:pt modelId="{034ECB40-2392-4D4A-AA38-CD3CF6CD4B16}" type="pres">
      <dgm:prSet presAssocID="{CCFAFF01-F628-4D69-BBD0-D2FB669FD93E}" presName="nodeTx" presStyleLbl="node1" presStyleIdx="1" presStyleCnt="4">
        <dgm:presLayoutVars>
          <dgm:bulletEnabled val="1"/>
        </dgm:presLayoutVars>
      </dgm:prSet>
      <dgm:spPr/>
    </dgm:pt>
    <dgm:pt modelId="{905EE1BE-E7B0-4BA9-B1B1-BC36B51BDBFA}" type="pres">
      <dgm:prSet presAssocID="{CCFAFF01-F628-4D69-BBD0-D2FB669FD93E}" presName="invisiNode" presStyleLbl="node1" presStyleIdx="1" presStyleCnt="4"/>
      <dgm:spPr/>
    </dgm:pt>
    <dgm:pt modelId="{49A17AC1-7E3B-4A77-BC49-03DED6947601}" type="pres">
      <dgm:prSet presAssocID="{CCFAFF01-F628-4D69-BBD0-D2FB669FD93E}" presName="imagNod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6B692329-99DC-45F3-A7BC-0E045BFCAB30}" type="pres">
      <dgm:prSet presAssocID="{15702F19-4392-42AB-BA7B-5B6A9B4A3C2C}" presName="sibTrans" presStyleLbl="sibTrans2D1" presStyleIdx="0" presStyleCnt="0"/>
      <dgm:spPr/>
    </dgm:pt>
    <dgm:pt modelId="{8A88E0CA-BA99-457E-A06A-4A21AA7BB54C}" type="pres">
      <dgm:prSet presAssocID="{41EB10C1-85EB-4A92-94ED-604D3F32F251}" presName="compNode" presStyleCnt="0"/>
      <dgm:spPr/>
    </dgm:pt>
    <dgm:pt modelId="{8D370886-B2EF-424D-A8FE-314378A94C61}" type="pres">
      <dgm:prSet presAssocID="{41EB10C1-85EB-4A92-94ED-604D3F32F251}" presName="bkgdShape" presStyleLbl="node1" presStyleIdx="2" presStyleCnt="4" custLinFactNeighborX="-468" custLinFactNeighborY="4969"/>
      <dgm:spPr/>
    </dgm:pt>
    <dgm:pt modelId="{8F31FA73-EFAC-40B4-8D74-C39DB76847E1}" type="pres">
      <dgm:prSet presAssocID="{41EB10C1-85EB-4A92-94ED-604D3F32F251}" presName="nodeTx" presStyleLbl="node1" presStyleIdx="2" presStyleCnt="4">
        <dgm:presLayoutVars>
          <dgm:bulletEnabled val="1"/>
        </dgm:presLayoutVars>
      </dgm:prSet>
      <dgm:spPr/>
    </dgm:pt>
    <dgm:pt modelId="{3BFD9448-A3AD-40C5-B1AC-B3861169FF93}" type="pres">
      <dgm:prSet presAssocID="{41EB10C1-85EB-4A92-94ED-604D3F32F251}" presName="invisiNode" presStyleLbl="node1" presStyleIdx="2" presStyleCnt="4"/>
      <dgm:spPr/>
    </dgm:pt>
    <dgm:pt modelId="{C9CCB2A8-D3C4-4151-B476-3D7C9251A96A}" type="pres">
      <dgm:prSet presAssocID="{41EB10C1-85EB-4A92-94ED-604D3F32F251}" presName="imagNod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ADC762E-5A7A-4371-A550-A7A89AC7D1EF}" type="pres">
      <dgm:prSet presAssocID="{B6D2F2D0-D990-45AD-8E88-BE6D3785D379}" presName="sibTrans" presStyleLbl="sibTrans2D1" presStyleIdx="0" presStyleCnt="0"/>
      <dgm:spPr/>
    </dgm:pt>
    <dgm:pt modelId="{908413CD-70DB-418B-ADC9-A25C27545DEE}" type="pres">
      <dgm:prSet presAssocID="{C0EB3547-74D5-4FBF-8A52-B6D836792BF6}" presName="compNode" presStyleCnt="0"/>
      <dgm:spPr/>
    </dgm:pt>
    <dgm:pt modelId="{6BB94174-D01D-42B0-AC1E-2DCB6C27956D}" type="pres">
      <dgm:prSet presAssocID="{C0EB3547-74D5-4FBF-8A52-B6D836792BF6}" presName="bkgdShape" presStyleLbl="node1" presStyleIdx="3" presStyleCnt="4" custLinFactNeighborX="95" custLinFactNeighborY="9064"/>
      <dgm:spPr/>
    </dgm:pt>
    <dgm:pt modelId="{469D8802-CA55-49B4-A1A6-90259BE97720}" type="pres">
      <dgm:prSet presAssocID="{C0EB3547-74D5-4FBF-8A52-B6D836792BF6}" presName="nodeTx" presStyleLbl="node1" presStyleIdx="3" presStyleCnt="4">
        <dgm:presLayoutVars>
          <dgm:bulletEnabled val="1"/>
        </dgm:presLayoutVars>
      </dgm:prSet>
      <dgm:spPr/>
    </dgm:pt>
    <dgm:pt modelId="{D19BA5C9-A772-472E-944F-F1DA3DF80490}" type="pres">
      <dgm:prSet presAssocID="{C0EB3547-74D5-4FBF-8A52-B6D836792BF6}" presName="invisiNode" presStyleLbl="node1" presStyleIdx="3" presStyleCnt="4"/>
      <dgm:spPr/>
    </dgm:pt>
    <dgm:pt modelId="{C91C6B6B-6540-43D3-9346-279B6DC880B2}" type="pres">
      <dgm:prSet presAssocID="{C0EB3547-74D5-4FBF-8A52-B6D836792BF6}" presName="imagNod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8BE8781A-9970-4018-81F7-3BBADB60C7F7}" type="presOf" srcId="{84A69D1B-03EC-402D-8C4A-DBF27ED3E46C}" destId="{DD894003-2048-4C04-85B1-FB3241EF5EB0}" srcOrd="1" destOrd="0" presId="urn:microsoft.com/office/officeart/2005/8/layout/hList7"/>
    <dgm:cxn modelId="{176E161B-7947-45AB-ACD6-16E50DDFD97A}" srcId="{980E6F0A-88DD-4E19-A7BC-F140039844A5}" destId="{C0EB3547-74D5-4FBF-8A52-B6D836792BF6}" srcOrd="3" destOrd="0" parTransId="{321AB503-CDFF-4BFB-95A8-C60229A9FC19}" sibTransId="{7DB47A9A-997E-443E-B19B-B8F2B9A713BD}"/>
    <dgm:cxn modelId="{EC4A9843-3A93-4BBB-B2C5-65ECB06C1681}" srcId="{980E6F0A-88DD-4E19-A7BC-F140039844A5}" destId="{84A69D1B-03EC-402D-8C4A-DBF27ED3E46C}" srcOrd="0" destOrd="0" parTransId="{04DFD32D-64D0-409C-A761-0FB14E91C4F7}" sibTransId="{5D13AF12-8CE3-4E91-9841-C0BDBF2A14F9}"/>
    <dgm:cxn modelId="{811A4F44-1D2D-47A8-A3AD-A7D6EB583276}" srcId="{980E6F0A-88DD-4E19-A7BC-F140039844A5}" destId="{CCFAFF01-F628-4D69-BBD0-D2FB669FD93E}" srcOrd="1" destOrd="0" parTransId="{117804BF-5D7E-4456-867C-F31B85C754FE}" sibTransId="{15702F19-4392-42AB-BA7B-5B6A9B4A3C2C}"/>
    <dgm:cxn modelId="{EC441446-2692-4D2A-A389-177D55082644}" type="presOf" srcId="{5D13AF12-8CE3-4E91-9841-C0BDBF2A14F9}" destId="{5566E096-2AE5-4E33-83F9-C9BB2A409558}" srcOrd="0" destOrd="0" presId="urn:microsoft.com/office/officeart/2005/8/layout/hList7"/>
    <dgm:cxn modelId="{B61CCD60-8C78-4156-AA6E-BC3C9FB1B76E}" type="presOf" srcId="{41EB10C1-85EB-4A92-94ED-604D3F32F251}" destId="{8D370886-B2EF-424D-A8FE-314378A94C61}" srcOrd="0" destOrd="0" presId="urn:microsoft.com/office/officeart/2005/8/layout/hList7"/>
    <dgm:cxn modelId="{BDE50A6C-86AA-4D89-B1AB-318343A80C39}" type="presOf" srcId="{84A69D1B-03EC-402D-8C4A-DBF27ED3E46C}" destId="{224597E6-AFF9-4E9B-A9BD-0E59A41E87C4}" srcOrd="0" destOrd="0" presId="urn:microsoft.com/office/officeart/2005/8/layout/hList7"/>
    <dgm:cxn modelId="{BAB2CC8C-49BE-49F8-8240-B669CD3E74BE}" type="presOf" srcId="{C0EB3547-74D5-4FBF-8A52-B6D836792BF6}" destId="{469D8802-CA55-49B4-A1A6-90259BE97720}" srcOrd="1" destOrd="0" presId="urn:microsoft.com/office/officeart/2005/8/layout/hList7"/>
    <dgm:cxn modelId="{A42155D6-09AB-4A01-B41B-D68A1B006361}" type="presOf" srcId="{B6D2F2D0-D990-45AD-8E88-BE6D3785D379}" destId="{EADC762E-5A7A-4371-A550-A7A89AC7D1EF}" srcOrd="0" destOrd="0" presId="urn:microsoft.com/office/officeart/2005/8/layout/hList7"/>
    <dgm:cxn modelId="{CBC165D6-2E5A-425F-8A4E-6110499E9D97}" type="presOf" srcId="{41EB10C1-85EB-4A92-94ED-604D3F32F251}" destId="{8F31FA73-EFAC-40B4-8D74-C39DB76847E1}" srcOrd="1" destOrd="0" presId="urn:microsoft.com/office/officeart/2005/8/layout/hList7"/>
    <dgm:cxn modelId="{8E1FF0D9-68B2-4040-A472-51A51236837C}" type="presOf" srcId="{C0EB3547-74D5-4FBF-8A52-B6D836792BF6}" destId="{6BB94174-D01D-42B0-AC1E-2DCB6C27956D}" srcOrd="0" destOrd="0" presId="urn:microsoft.com/office/officeart/2005/8/layout/hList7"/>
    <dgm:cxn modelId="{D4F950DF-65E2-4014-84D7-A8306D794EBA}" type="presOf" srcId="{980E6F0A-88DD-4E19-A7BC-F140039844A5}" destId="{238E74C3-E2BC-4151-B459-94F6D8176EF1}" srcOrd="0" destOrd="0" presId="urn:microsoft.com/office/officeart/2005/8/layout/hList7"/>
    <dgm:cxn modelId="{25E6C2DF-C7AC-422E-B945-C97EAD8366D1}" type="presOf" srcId="{CCFAFF01-F628-4D69-BBD0-D2FB669FD93E}" destId="{BCDA4C3C-A32F-4471-95B5-425D0D8E9079}" srcOrd="0" destOrd="0" presId="urn:microsoft.com/office/officeart/2005/8/layout/hList7"/>
    <dgm:cxn modelId="{05CC78EF-0E6C-4C18-9E07-2EEA976A904D}" srcId="{980E6F0A-88DD-4E19-A7BC-F140039844A5}" destId="{41EB10C1-85EB-4A92-94ED-604D3F32F251}" srcOrd="2" destOrd="0" parTransId="{BFCA2A6C-48D5-4D6C-9B7D-8E10DFE8E66D}" sibTransId="{B6D2F2D0-D990-45AD-8E88-BE6D3785D379}"/>
    <dgm:cxn modelId="{86ED7FF4-BDFD-4930-A502-B8EA7DB6770F}" type="presOf" srcId="{CCFAFF01-F628-4D69-BBD0-D2FB669FD93E}" destId="{034ECB40-2392-4D4A-AA38-CD3CF6CD4B16}" srcOrd="1" destOrd="0" presId="urn:microsoft.com/office/officeart/2005/8/layout/hList7"/>
    <dgm:cxn modelId="{F22276FD-B2B1-4ABE-BE37-1667B7446EF5}" type="presOf" srcId="{15702F19-4392-42AB-BA7B-5B6A9B4A3C2C}" destId="{6B692329-99DC-45F3-A7BC-0E045BFCAB30}" srcOrd="0" destOrd="0" presId="urn:microsoft.com/office/officeart/2005/8/layout/hList7"/>
    <dgm:cxn modelId="{451C1DFA-0470-4D55-921C-775D0611C0D4}" type="presParOf" srcId="{238E74C3-E2BC-4151-B459-94F6D8176EF1}" destId="{0987B903-3966-4B9C-9D5B-F346510DA613}" srcOrd="0" destOrd="0" presId="urn:microsoft.com/office/officeart/2005/8/layout/hList7"/>
    <dgm:cxn modelId="{5B280DB0-A85B-4391-9B22-5B604FD693C5}" type="presParOf" srcId="{238E74C3-E2BC-4151-B459-94F6D8176EF1}" destId="{325CAE91-C840-4C71-91F4-75228487A4AB}" srcOrd="1" destOrd="0" presId="urn:microsoft.com/office/officeart/2005/8/layout/hList7"/>
    <dgm:cxn modelId="{AFA76138-D5DF-4292-8A20-50C0A2CE37DF}" type="presParOf" srcId="{325CAE91-C840-4C71-91F4-75228487A4AB}" destId="{7A261D26-9376-4907-BAFD-CE51A5724DC0}" srcOrd="0" destOrd="0" presId="urn:microsoft.com/office/officeart/2005/8/layout/hList7"/>
    <dgm:cxn modelId="{C35F303C-5963-432C-A6F6-408A5945EBEE}" type="presParOf" srcId="{7A261D26-9376-4907-BAFD-CE51A5724DC0}" destId="{224597E6-AFF9-4E9B-A9BD-0E59A41E87C4}" srcOrd="0" destOrd="0" presId="urn:microsoft.com/office/officeart/2005/8/layout/hList7"/>
    <dgm:cxn modelId="{70454BE8-2A4C-4B61-8CB3-0171F511C8F9}" type="presParOf" srcId="{7A261D26-9376-4907-BAFD-CE51A5724DC0}" destId="{DD894003-2048-4C04-85B1-FB3241EF5EB0}" srcOrd="1" destOrd="0" presId="urn:microsoft.com/office/officeart/2005/8/layout/hList7"/>
    <dgm:cxn modelId="{7CEB5446-0B16-4620-AB48-3E8BE28E6AA1}" type="presParOf" srcId="{7A261D26-9376-4907-BAFD-CE51A5724DC0}" destId="{645DC892-1027-4EC5-9F81-462C3D681F54}" srcOrd="2" destOrd="0" presId="urn:microsoft.com/office/officeart/2005/8/layout/hList7"/>
    <dgm:cxn modelId="{BCAAF8C5-9417-46AC-BEFF-A7BC0AACC5FD}" type="presParOf" srcId="{7A261D26-9376-4907-BAFD-CE51A5724DC0}" destId="{CBC022E4-A797-4EC2-9561-888F5CCCAE8D}" srcOrd="3" destOrd="0" presId="urn:microsoft.com/office/officeart/2005/8/layout/hList7"/>
    <dgm:cxn modelId="{ED1E7C65-5745-4FD1-A2D2-8C734696106D}" type="presParOf" srcId="{325CAE91-C840-4C71-91F4-75228487A4AB}" destId="{5566E096-2AE5-4E33-83F9-C9BB2A409558}" srcOrd="1" destOrd="0" presId="urn:microsoft.com/office/officeart/2005/8/layout/hList7"/>
    <dgm:cxn modelId="{AF1D69E4-E681-4B7F-B95B-E738E4D8A672}" type="presParOf" srcId="{325CAE91-C840-4C71-91F4-75228487A4AB}" destId="{6378ACA9-4135-4995-A3E7-062C20D4B2CA}" srcOrd="2" destOrd="0" presId="urn:microsoft.com/office/officeart/2005/8/layout/hList7"/>
    <dgm:cxn modelId="{2F1D16CF-7F35-4136-AEEE-B10587127796}" type="presParOf" srcId="{6378ACA9-4135-4995-A3E7-062C20D4B2CA}" destId="{BCDA4C3C-A32F-4471-95B5-425D0D8E9079}" srcOrd="0" destOrd="0" presId="urn:microsoft.com/office/officeart/2005/8/layout/hList7"/>
    <dgm:cxn modelId="{503AC00A-987A-422B-AAF3-A92BE5D704DB}" type="presParOf" srcId="{6378ACA9-4135-4995-A3E7-062C20D4B2CA}" destId="{034ECB40-2392-4D4A-AA38-CD3CF6CD4B16}" srcOrd="1" destOrd="0" presId="urn:microsoft.com/office/officeart/2005/8/layout/hList7"/>
    <dgm:cxn modelId="{D3F52DF9-F4E2-4C5C-BCA5-DEC5E44D2EA5}" type="presParOf" srcId="{6378ACA9-4135-4995-A3E7-062C20D4B2CA}" destId="{905EE1BE-E7B0-4BA9-B1B1-BC36B51BDBFA}" srcOrd="2" destOrd="0" presId="urn:microsoft.com/office/officeart/2005/8/layout/hList7"/>
    <dgm:cxn modelId="{03ED2043-3AB4-49F4-ABC3-8924CCCDF47E}" type="presParOf" srcId="{6378ACA9-4135-4995-A3E7-062C20D4B2CA}" destId="{49A17AC1-7E3B-4A77-BC49-03DED6947601}" srcOrd="3" destOrd="0" presId="urn:microsoft.com/office/officeart/2005/8/layout/hList7"/>
    <dgm:cxn modelId="{8F632973-14F8-4571-BCA5-B58339D1656A}" type="presParOf" srcId="{325CAE91-C840-4C71-91F4-75228487A4AB}" destId="{6B692329-99DC-45F3-A7BC-0E045BFCAB30}" srcOrd="3" destOrd="0" presId="urn:microsoft.com/office/officeart/2005/8/layout/hList7"/>
    <dgm:cxn modelId="{5BD0A411-1153-4057-A283-060EF17EF48D}" type="presParOf" srcId="{325CAE91-C840-4C71-91F4-75228487A4AB}" destId="{8A88E0CA-BA99-457E-A06A-4A21AA7BB54C}" srcOrd="4" destOrd="0" presId="urn:microsoft.com/office/officeart/2005/8/layout/hList7"/>
    <dgm:cxn modelId="{6DE5CA31-289E-4432-A90F-22A40588E20F}" type="presParOf" srcId="{8A88E0CA-BA99-457E-A06A-4A21AA7BB54C}" destId="{8D370886-B2EF-424D-A8FE-314378A94C61}" srcOrd="0" destOrd="0" presId="urn:microsoft.com/office/officeart/2005/8/layout/hList7"/>
    <dgm:cxn modelId="{4A8EB8AE-DFF9-4AC5-8AAB-B0AA7F14492A}" type="presParOf" srcId="{8A88E0CA-BA99-457E-A06A-4A21AA7BB54C}" destId="{8F31FA73-EFAC-40B4-8D74-C39DB76847E1}" srcOrd="1" destOrd="0" presId="urn:microsoft.com/office/officeart/2005/8/layout/hList7"/>
    <dgm:cxn modelId="{09EC9484-8BAC-4B7C-BAEE-1558E1BF27C9}" type="presParOf" srcId="{8A88E0CA-BA99-457E-A06A-4A21AA7BB54C}" destId="{3BFD9448-A3AD-40C5-B1AC-B3861169FF93}" srcOrd="2" destOrd="0" presId="urn:microsoft.com/office/officeart/2005/8/layout/hList7"/>
    <dgm:cxn modelId="{0DCFA99D-3106-4C0B-B13B-FAC3C63A947C}" type="presParOf" srcId="{8A88E0CA-BA99-457E-A06A-4A21AA7BB54C}" destId="{C9CCB2A8-D3C4-4151-B476-3D7C9251A96A}" srcOrd="3" destOrd="0" presId="urn:microsoft.com/office/officeart/2005/8/layout/hList7"/>
    <dgm:cxn modelId="{8CB531B0-8BC1-4417-A6E3-707CA2E27838}" type="presParOf" srcId="{325CAE91-C840-4C71-91F4-75228487A4AB}" destId="{EADC762E-5A7A-4371-A550-A7A89AC7D1EF}" srcOrd="5" destOrd="0" presId="urn:microsoft.com/office/officeart/2005/8/layout/hList7"/>
    <dgm:cxn modelId="{49B65C3A-0878-41E1-972D-58E017280618}" type="presParOf" srcId="{325CAE91-C840-4C71-91F4-75228487A4AB}" destId="{908413CD-70DB-418B-ADC9-A25C27545DEE}" srcOrd="6" destOrd="0" presId="urn:microsoft.com/office/officeart/2005/8/layout/hList7"/>
    <dgm:cxn modelId="{0632E647-3516-4C1D-8145-37A6509769F2}" type="presParOf" srcId="{908413CD-70DB-418B-ADC9-A25C27545DEE}" destId="{6BB94174-D01D-42B0-AC1E-2DCB6C27956D}" srcOrd="0" destOrd="0" presId="urn:microsoft.com/office/officeart/2005/8/layout/hList7"/>
    <dgm:cxn modelId="{CE1AB4E1-71FB-4349-A585-4123EEDACEC0}" type="presParOf" srcId="{908413CD-70DB-418B-ADC9-A25C27545DEE}" destId="{469D8802-CA55-49B4-A1A6-90259BE97720}" srcOrd="1" destOrd="0" presId="urn:microsoft.com/office/officeart/2005/8/layout/hList7"/>
    <dgm:cxn modelId="{F9032536-AAE8-42A5-90C0-F92A98596AD2}" type="presParOf" srcId="{908413CD-70DB-418B-ADC9-A25C27545DEE}" destId="{D19BA5C9-A772-472E-944F-F1DA3DF80490}" srcOrd="2" destOrd="0" presId="urn:microsoft.com/office/officeart/2005/8/layout/hList7"/>
    <dgm:cxn modelId="{F46BC86C-5417-4595-BC4C-F35F343B226C}" type="presParOf" srcId="{908413CD-70DB-418B-ADC9-A25C27545DEE}" destId="{C91C6B6B-6540-43D3-9346-279B6DC880B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597E6-AFF9-4E9B-A9BD-0E59A41E87C4}">
      <dsp:nvSpPr>
        <dsp:cNvPr id="0" name=""/>
        <dsp:cNvSpPr/>
      </dsp:nvSpPr>
      <dsp:spPr>
        <a:xfrm>
          <a:off x="0" y="0"/>
          <a:ext cx="2821250" cy="4311859"/>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ts val="0"/>
            </a:spcAft>
            <a:buClr>
              <a:srgbClr val="5A801E"/>
            </a:buClr>
            <a:buFont typeface="Arial" panose="020B0604020202020204" pitchFamily="34" charset="0"/>
            <a:buNone/>
          </a:pPr>
          <a:r>
            <a:rPr kumimoji="0" lang="en-US" altLang="fr-FR"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44 national biogas associations</a:t>
          </a:r>
        </a:p>
        <a:p>
          <a:pPr marL="0" lvl="0" indent="0" algn="ctr" defTabSz="666750">
            <a:lnSpc>
              <a:spcPct val="100000"/>
            </a:lnSpc>
            <a:spcBef>
              <a:spcPct val="0"/>
            </a:spcBef>
            <a:spcAft>
              <a:spcPts val="0"/>
            </a:spcAft>
            <a:buClr>
              <a:srgbClr val="5A801E"/>
            </a:buClr>
            <a:buFont typeface="Arial" panose="020B0604020202020204" pitchFamily="34" charset="0"/>
            <a:buNone/>
          </a:pPr>
          <a:r>
            <a:rPr kumimoji="0" lang="en-US"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187</a:t>
          </a:r>
          <a:r>
            <a:rPr lang="fr-FR" sz="1500" b="1" kern="1200">
              <a:solidFill>
                <a:schemeClr val="tx1"/>
              </a:solidFill>
              <a:latin typeface="Runda Normal" panose="02000000000000000000" pitchFamily="50" charset="0"/>
            </a:rPr>
            <a:t>*</a:t>
          </a:r>
          <a:r>
            <a:rPr kumimoji="0" lang="en-US"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 </a:t>
          </a:r>
          <a:r>
            <a:rPr kumimoji="0" lang="en-US" sz="1500" b="1" i="0" u="none" strike="noStrike" kern="1200" cap="none" spc="0" normalizeH="0" baseline="0" noProof="0" err="1">
              <a:ln/>
              <a:solidFill>
                <a:schemeClr val="tx1"/>
              </a:solidFill>
              <a:effectLst/>
              <a:uLnTx/>
              <a:uFillTx/>
              <a:latin typeface="Runda Normal" panose="02000000000000000000" pitchFamily="50" charset="0"/>
              <a:ea typeface="+mn-ea"/>
              <a:cs typeface="Calibri" panose="020F0502020204030204" pitchFamily="34" charset="0"/>
            </a:rPr>
            <a:t>organisations</a:t>
          </a:r>
          <a:r>
            <a:rPr kumimoji="0" lang="en-US"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 representing the whole biogas and biomethane value chain.</a:t>
          </a:r>
        </a:p>
        <a:p>
          <a:pPr marL="0" lvl="0" indent="0" algn="ctr" defTabSz="666750">
            <a:lnSpc>
              <a:spcPct val="100000"/>
            </a:lnSpc>
            <a:spcBef>
              <a:spcPct val="0"/>
            </a:spcBef>
            <a:spcAft>
              <a:spcPts val="0"/>
            </a:spcAft>
            <a:buClr>
              <a:srgbClr val="5A801E"/>
            </a:buClr>
            <a:buFont typeface="Arial" panose="020B0604020202020204" pitchFamily="34" charset="0"/>
            <a:buNone/>
          </a:pPr>
          <a:r>
            <a:rPr lang="fr-FR" sz="1500" b="1" kern="1200">
              <a:solidFill>
                <a:schemeClr val="tx1"/>
              </a:solidFill>
              <a:latin typeface="Runda Normal" panose="02000000000000000000" pitchFamily="50" charset="0"/>
            </a:rPr>
            <a:t>*</a:t>
          </a:r>
          <a:r>
            <a:rPr lang="fr-FR" sz="1100" b="1" i="1" kern="1200">
              <a:solidFill>
                <a:schemeClr val="tx1"/>
              </a:solidFill>
              <a:latin typeface="Runda Normal" panose="02000000000000000000" pitchFamily="50" charset="0"/>
            </a:rPr>
            <a:t>As of </a:t>
          </a:r>
          <a:r>
            <a:rPr lang="fr-FR" sz="1100" b="1" i="1" kern="1200" err="1">
              <a:solidFill>
                <a:schemeClr val="tx1"/>
              </a:solidFill>
              <a:latin typeface="Runda Normal" panose="02000000000000000000" pitchFamily="50" charset="0"/>
            </a:rPr>
            <a:t>October</a:t>
          </a:r>
          <a:r>
            <a:rPr lang="fr-FR" sz="1100" b="1" i="1" kern="1200">
              <a:solidFill>
                <a:schemeClr val="tx1"/>
              </a:solidFill>
              <a:latin typeface="Runda Normal" panose="02000000000000000000" pitchFamily="50" charset="0"/>
            </a:rPr>
            <a:t> 2022</a:t>
          </a:r>
        </a:p>
      </dsp:txBody>
      <dsp:txXfrm>
        <a:off x="0" y="1724743"/>
        <a:ext cx="2821250" cy="1724743"/>
      </dsp:txXfrm>
    </dsp:sp>
    <dsp:sp modelId="{CBC022E4-A797-4EC2-9561-888F5CCCAE8D}">
      <dsp:nvSpPr>
        <dsp:cNvPr id="0" name=""/>
        <dsp:cNvSpPr/>
      </dsp:nvSpPr>
      <dsp:spPr>
        <a:xfrm>
          <a:off x="695392" y="258711"/>
          <a:ext cx="1435849" cy="1435849"/>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A4C3C-A32F-4471-95B5-425D0D8E9079}">
      <dsp:nvSpPr>
        <dsp:cNvPr id="0" name=""/>
        <dsp:cNvSpPr/>
      </dsp:nvSpPr>
      <dsp:spPr>
        <a:xfrm>
          <a:off x="2908579" y="0"/>
          <a:ext cx="2821250" cy="4311859"/>
        </a:xfrm>
        <a:prstGeom prst="roundRect">
          <a:avLst>
            <a:gd name="adj" fmla="val 10000"/>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Clr>
              <a:srgbClr val="5A801E"/>
            </a:buClr>
            <a:buSzPct val="80000"/>
            <a:buFont typeface="Arial" panose="020B0604020202020204" pitchFamily="34" charset="0"/>
            <a:buNone/>
          </a:pPr>
          <a:endParaRPr lang="de-AT" altLang="fr-FR" sz="1000" kern="1200">
            <a:latin typeface="Runda Normal" panose="02000000000000000000" pitchFamily="50" charset="0"/>
            <a:cs typeface="Calibri" panose="020F0502020204030204" pitchFamily="34" charset="0"/>
          </a:endParaRPr>
        </a:p>
        <a:p>
          <a:pPr marL="0" lvl="0" indent="0" algn="ctr" defTabSz="444500">
            <a:lnSpc>
              <a:spcPct val="90000"/>
            </a:lnSpc>
            <a:spcBef>
              <a:spcPct val="0"/>
            </a:spcBef>
            <a:spcAft>
              <a:spcPct val="35000"/>
            </a:spcAft>
            <a:buClr>
              <a:srgbClr val="5A801E"/>
            </a:buClr>
            <a:buSzPct val="80000"/>
            <a:buFont typeface="Arial" panose="020B0604020202020204" pitchFamily="34" charset="0"/>
            <a:buNone/>
          </a:pPr>
          <a:r>
            <a:rPr lang="en-US" sz="1500" b="1" kern="1200">
              <a:solidFill>
                <a:schemeClr val="tx1"/>
              </a:solidFill>
              <a:latin typeface="Runda Normal" panose="02000000000000000000" pitchFamily="50" charset="0"/>
            </a:rPr>
            <a:t>The EBA is striving to </a:t>
          </a:r>
          <a:r>
            <a:rPr lang="en-US" sz="1500" b="1" kern="1200" err="1">
              <a:solidFill>
                <a:schemeClr val="tx1"/>
              </a:solidFill>
              <a:latin typeface="Runda Normal" panose="02000000000000000000" pitchFamily="50" charset="0"/>
            </a:rPr>
            <a:t>maximise</a:t>
          </a:r>
          <a:r>
            <a:rPr lang="en-US" sz="1500" b="1" kern="1200">
              <a:solidFill>
                <a:schemeClr val="tx1"/>
              </a:solidFill>
              <a:latin typeface="Runda Normal" panose="02000000000000000000" pitchFamily="50" charset="0"/>
            </a:rPr>
            <a:t> biogas and biomethane production and consumption across Europe in all  end-uses, including transport, buildings and industry.</a:t>
          </a:r>
          <a:endParaRPr lang="fr-FR" sz="1500" b="1" kern="1200">
            <a:solidFill>
              <a:schemeClr val="tx1"/>
            </a:solidFill>
            <a:latin typeface="Runda Normal" panose="02000000000000000000" pitchFamily="50" charset="0"/>
          </a:endParaRPr>
        </a:p>
      </dsp:txBody>
      <dsp:txXfrm>
        <a:off x="2908579" y="1724743"/>
        <a:ext cx="2821250" cy="1724743"/>
      </dsp:txXfrm>
    </dsp:sp>
    <dsp:sp modelId="{49A17AC1-7E3B-4A77-BC49-03DED6947601}">
      <dsp:nvSpPr>
        <dsp:cNvPr id="0" name=""/>
        <dsp:cNvSpPr/>
      </dsp:nvSpPr>
      <dsp:spPr>
        <a:xfrm>
          <a:off x="3601280" y="258711"/>
          <a:ext cx="1435849" cy="1435849"/>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70886-B2EF-424D-A8FE-314378A94C61}">
      <dsp:nvSpPr>
        <dsp:cNvPr id="0" name=""/>
        <dsp:cNvSpPr/>
      </dsp:nvSpPr>
      <dsp:spPr>
        <a:xfrm>
          <a:off x="5801264" y="0"/>
          <a:ext cx="2821250" cy="4311859"/>
        </a:xfrm>
        <a:prstGeom prst="roundRect">
          <a:avLst>
            <a:gd name="adj" fmla="val 10000"/>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ts val="0"/>
            </a:spcAft>
            <a:buClr>
              <a:srgbClr val="5A801E"/>
            </a:buClr>
            <a:buSzPct val="80000"/>
            <a:buFont typeface="Wingdings" panose="05000000000000000000" pitchFamily="2" charset="2"/>
            <a:buNone/>
          </a:pPr>
          <a:r>
            <a:rPr kumimoji="0" lang="en-US" altLang="fr-FR"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37 countries in Europe and beyond and over 8,000 stakeholders covering the whole biogas and biomethane value chain.</a:t>
          </a:r>
          <a:endParaRPr lang="en-US" sz="1500" b="1" kern="1200" noProof="0">
            <a:solidFill>
              <a:schemeClr val="tx1"/>
            </a:solidFill>
            <a:latin typeface="Runda Normal" panose="02000000000000000000" pitchFamily="50" charset="0"/>
          </a:endParaRPr>
        </a:p>
      </dsp:txBody>
      <dsp:txXfrm>
        <a:off x="5801264" y="1724743"/>
        <a:ext cx="2821250" cy="1724743"/>
      </dsp:txXfrm>
    </dsp:sp>
    <dsp:sp modelId="{C9CCB2A8-D3C4-4151-B476-3D7C9251A96A}">
      <dsp:nvSpPr>
        <dsp:cNvPr id="0" name=""/>
        <dsp:cNvSpPr/>
      </dsp:nvSpPr>
      <dsp:spPr>
        <a:xfrm>
          <a:off x="6507169" y="258711"/>
          <a:ext cx="1435849" cy="1435849"/>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94174-D01D-42B0-AC1E-2DCB6C27956D}">
      <dsp:nvSpPr>
        <dsp:cNvPr id="0" name=""/>
        <dsp:cNvSpPr/>
      </dsp:nvSpPr>
      <dsp:spPr>
        <a:xfrm>
          <a:off x="8723036" y="0"/>
          <a:ext cx="2821250" cy="4311859"/>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ts val="0"/>
            </a:spcAft>
            <a:buClr>
              <a:srgbClr val="5A801E"/>
            </a:buClr>
            <a:buSzPct val="80000"/>
            <a:buFont typeface="Wingdings" panose="05000000000000000000" pitchFamily="2" charset="2"/>
            <a:buNone/>
          </a:pPr>
          <a:r>
            <a:rPr kumimoji="0" lang="en-US" altLang="fr-FR" sz="1500" b="1" i="0" u="none" strike="noStrike" kern="1200" cap="none" spc="0" normalizeH="0" baseline="0" noProof="0">
              <a:ln/>
              <a:solidFill>
                <a:schemeClr val="tx1"/>
              </a:solidFill>
              <a:effectLst/>
              <a:uLnTx/>
              <a:uFillTx/>
              <a:latin typeface="Runda Normal" panose="02000000000000000000" pitchFamily="50" charset="0"/>
              <a:ea typeface="+mn-ea"/>
              <a:cs typeface="Calibri" panose="020F0502020204030204" pitchFamily="34" charset="0"/>
            </a:rPr>
            <a:t>Representing the biogas industry in Brussels since 2009.</a:t>
          </a:r>
          <a:endParaRPr lang="en-US" sz="1500" b="1" kern="1200" noProof="0">
            <a:solidFill>
              <a:schemeClr val="tx1"/>
            </a:solidFill>
            <a:latin typeface="Runda Normal" panose="02000000000000000000" pitchFamily="50" charset="0"/>
          </a:endParaRPr>
        </a:p>
      </dsp:txBody>
      <dsp:txXfrm>
        <a:off x="8723036" y="1724743"/>
        <a:ext cx="2821250" cy="1724743"/>
      </dsp:txXfrm>
    </dsp:sp>
    <dsp:sp modelId="{C91C6B6B-6540-43D3-9346-279B6DC880B2}">
      <dsp:nvSpPr>
        <dsp:cNvPr id="0" name=""/>
        <dsp:cNvSpPr/>
      </dsp:nvSpPr>
      <dsp:spPr>
        <a:xfrm>
          <a:off x="9413057" y="258711"/>
          <a:ext cx="1435849" cy="1435849"/>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7B903-3966-4B9C-9D5B-F346510DA613}">
      <dsp:nvSpPr>
        <dsp:cNvPr id="0" name=""/>
        <dsp:cNvSpPr/>
      </dsp:nvSpPr>
      <dsp:spPr>
        <a:xfrm>
          <a:off x="461771" y="3449487"/>
          <a:ext cx="10620755" cy="646778"/>
        </a:xfrm>
        <a:prstGeom prst="leftRightArrow">
          <a:avLst/>
        </a:prstGeom>
        <a:solidFill>
          <a:srgbClr val="00A091"/>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CE198-A10E-482A-8E61-28066219EBB6}" type="datetimeFigureOut">
              <a:rPr lang="en-BE" smtClean="0"/>
              <a:t>11/15/22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487E-FC41-420C-BA8D-98A80E8A2613}" type="slidenum">
              <a:rPr lang="en-BE" smtClean="0"/>
              <a:t>‹#›</a:t>
            </a:fld>
            <a:endParaRPr lang="en-BE"/>
          </a:p>
        </p:txBody>
      </p:sp>
    </p:spTree>
    <p:extLst>
      <p:ext uri="{BB962C8B-B14F-4D97-AF65-F5344CB8AC3E}">
        <p14:creationId xmlns:p14="http://schemas.microsoft.com/office/powerpoint/2010/main" val="64459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b="1"/>
              <a:t>Example gas grid injection: Denmark </a:t>
            </a:r>
            <a:r>
              <a:rPr lang="en-GB"/>
              <a:t>has reached this year 25% of biomethane share in the gas grid</a:t>
            </a:r>
          </a:p>
        </p:txBody>
      </p:sp>
      <p:sp>
        <p:nvSpPr>
          <p:cNvPr id="4" name="Slide Number Placeholder 3"/>
          <p:cNvSpPr>
            <a:spLocks noGrp="1"/>
          </p:cNvSpPr>
          <p:nvPr>
            <p:ph type="sldNum" sz="quarter" idx="5"/>
          </p:nvPr>
        </p:nvSpPr>
        <p:spPr/>
        <p:txBody>
          <a:bodyPr/>
          <a:lstStyle/>
          <a:p>
            <a:fld id="{6AEB487E-FC41-420C-BA8D-98A80E8A2613}" type="slidenum">
              <a:rPr lang="en-BE" smtClean="0"/>
              <a:t>5</a:t>
            </a:fld>
            <a:endParaRPr lang="en-BE"/>
          </a:p>
        </p:txBody>
      </p:sp>
    </p:spTree>
    <p:extLst>
      <p:ext uri="{BB962C8B-B14F-4D97-AF65-F5344CB8AC3E}">
        <p14:creationId xmlns:p14="http://schemas.microsoft.com/office/powerpoint/2010/main" val="350396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en-GB" sz="1200" b="1">
                <a:solidFill>
                  <a:srgbClr val="575756"/>
                </a:solidFill>
                <a:latin typeface="Runda Normal" panose="02000000000000000000" pitchFamily="2" charset="77"/>
              </a:rPr>
              <a:t>France</a:t>
            </a:r>
            <a:r>
              <a:rPr lang="en-GB" sz="1200">
                <a:solidFill>
                  <a:srgbClr val="575756"/>
                </a:solidFill>
                <a:latin typeface="Runda Normal" panose="02000000000000000000" pitchFamily="2" charset="77"/>
              </a:rPr>
              <a:t> is experiencing a fast expansion of biomethane production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rgbClr val="00A091"/>
                </a:solidFill>
                <a:latin typeface="Runda Normal" panose="02000000000000000000" pitchFamily="2" charset="77"/>
              </a:rPr>
              <a:t>Italy </a:t>
            </a:r>
            <a:r>
              <a:rPr lang="en-GB" sz="1200" b="0">
                <a:solidFill>
                  <a:srgbClr val="00A091"/>
                </a:solidFill>
                <a:latin typeface="Runda Normal" panose="02000000000000000000" pitchFamily="2" charset="77"/>
              </a:rPr>
              <a:t>just published a biomethane decree</a:t>
            </a:r>
          </a:p>
          <a:p>
            <a:endParaRPr lang="fr-FR"/>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7</a:t>
            </a:fld>
            <a:endParaRPr lang="en-BE"/>
          </a:p>
        </p:txBody>
      </p:sp>
    </p:spTree>
    <p:extLst>
      <p:ext uri="{BB962C8B-B14F-4D97-AF65-F5344CB8AC3E}">
        <p14:creationId xmlns:p14="http://schemas.microsoft.com/office/powerpoint/2010/main" val="275558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200" b="1">
                <a:ln/>
                <a:solidFill>
                  <a:srgbClr val="00A091"/>
                </a:solidFill>
                <a:latin typeface="Runda Normal" panose="02000000000000000000" pitchFamily="50" charset="0"/>
                <a:cs typeface="Calibri" panose="020F0502020204030204" pitchFamily="34" charset="0"/>
              </a:rPr>
              <a:t>Digestate</a:t>
            </a:r>
            <a:r>
              <a:rPr lang="en-US" sz="2800" b="0" i="0">
                <a:effectLst/>
                <a:latin typeface="-apple-system"/>
              </a:rPr>
              <a:t> </a:t>
            </a:r>
            <a:r>
              <a:rPr lang="en-US" sz="2800" b="0" i="0">
                <a:effectLst/>
                <a:latin typeface="Runda Normal" panose="02000000000000000000"/>
              </a:rPr>
              <a:t>offers an alternative to commonly used </a:t>
            </a:r>
            <a:r>
              <a:rPr lang="en-US" sz="2800">
                <a:latin typeface="Runda Normal" panose="02000000000000000000"/>
              </a:rPr>
              <a:t>synthetic</a:t>
            </a:r>
            <a:r>
              <a:rPr lang="en-US" sz="2800" b="0" i="0">
                <a:effectLst/>
                <a:latin typeface="Runda Normal" panose="02000000000000000000"/>
              </a:rPr>
              <a:t> </a:t>
            </a:r>
            <a:r>
              <a:rPr lang="en-US" sz="2800" b="0" i="0" err="1">
                <a:effectLst/>
                <a:latin typeface="Runda Normal" panose="02000000000000000000"/>
              </a:rPr>
              <a:t>fertilisers</a:t>
            </a:r>
            <a:r>
              <a:rPr lang="en-US" sz="2800" b="0" i="0">
                <a:effectLst/>
                <a:latin typeface="Runda Normal" panose="02000000000000000000"/>
              </a:rPr>
              <a:t>. Through the recycling of organic matter in anaerobic digestion plants, digestate contains all the nutrients (and micronutrients) necessary for farming. Digestate has the potential to meaningfully contribute to carbon storing in agriculture. We can store in the soil 50 to 80% of carbon from digestates used as organic </a:t>
            </a:r>
            <a:r>
              <a:rPr lang="en-US" sz="2800" b="0" i="0" err="1">
                <a:effectLst/>
                <a:latin typeface="Runda Normal" panose="02000000000000000000"/>
              </a:rPr>
              <a:t>fertiliser</a:t>
            </a:r>
            <a:endParaRPr lang="en-US" sz="2800" b="0" i="0">
              <a:effectLst/>
              <a:latin typeface="Runda Normal" panose="02000000000000000000"/>
            </a:endParaRPr>
          </a:p>
          <a:p>
            <a:pPr algn="just"/>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a:effectLst/>
                <a:latin typeface="Calibri" panose="020F0502020204030204" pitchFamily="34" charset="0"/>
                <a:ea typeface="Calibri" panose="020F0502020204030204" pitchFamily="34" charset="0"/>
                <a:cs typeface="Times New Roman" panose="02020603050405020304" pitchFamily="18" charset="0"/>
              </a:rPr>
              <a:t>CO</a:t>
            </a:r>
            <a:r>
              <a:rPr lang="en-US" sz="1800" b="1" baseline="-25000">
                <a:effectLst/>
                <a:latin typeface="Calibri" panose="020F0502020204030204" pitchFamily="34" charset="0"/>
                <a:ea typeface="Calibri" panose="020F0502020204030204" pitchFamily="34" charset="0"/>
                <a:cs typeface="Times New Roman" panose="02020603050405020304" pitchFamily="18" charset="0"/>
              </a:rPr>
              <a:t>2</a:t>
            </a:r>
            <a:r>
              <a:rPr lang="en-US" sz="1800">
                <a:effectLst/>
                <a:latin typeface="Calibri" panose="020F0502020204030204" pitchFamily="34" charset="0"/>
                <a:ea typeface="Calibri" panose="020F0502020204030204" pitchFamily="34" charset="0"/>
                <a:cs typeface="Times New Roman" panose="02020603050405020304" pitchFamily="18" charset="0"/>
              </a:rPr>
              <a:t> is one of the most useful industrial gases we have and the disruption in the CO</a:t>
            </a:r>
            <a:r>
              <a:rPr lang="en-US"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US" sz="1800">
                <a:effectLst/>
                <a:latin typeface="Calibri" panose="020F0502020204030204" pitchFamily="34" charset="0"/>
                <a:ea typeface="Calibri" panose="020F0502020204030204" pitchFamily="34" charset="0"/>
                <a:cs typeface="Times New Roman" panose="02020603050405020304" pitchFamily="18" charset="0"/>
              </a:rPr>
              <a:t> supply chain is starting to hit many industries across Europe.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CO2 as feedstock is mainly obtained from the production of synthetic </a:t>
            </a:r>
            <a:r>
              <a:rPr lang="en-US" sz="1800" err="1">
                <a:solidFill>
                  <a:srgbClr val="000000"/>
                </a:solidFill>
                <a:effectLst/>
                <a:latin typeface="Calibri" panose="020F0502020204030204" pitchFamily="34" charset="0"/>
                <a:ea typeface="Calibri" panose="020F0502020204030204" pitchFamily="34" charset="0"/>
              </a:rPr>
              <a:t>fertilisers</a:t>
            </a:r>
            <a:r>
              <a:rPr lang="en-US" sz="1800">
                <a:solidFill>
                  <a:srgbClr val="000000"/>
                </a:solidFill>
                <a:effectLst/>
                <a:latin typeface="Calibri" panose="020F0502020204030204" pitchFamily="34" charset="0"/>
                <a:ea typeface="Calibri" panose="020F0502020204030204" pitchFamily="34" charset="0"/>
              </a:rPr>
              <a:t>, which is</a:t>
            </a:r>
            <a:r>
              <a:rPr lang="en-US" sz="1800">
                <a:effectLst/>
                <a:latin typeface="Calibri" panose="020F0502020204030204" pitchFamily="34" charset="0"/>
                <a:ea typeface="Calibri" panose="020F0502020204030204" pitchFamily="34" charset="0"/>
              </a:rPr>
              <a:t> highly energy-intensive. The production of synthetic </a:t>
            </a:r>
            <a:r>
              <a:rPr lang="en-US" sz="1800" err="1">
                <a:effectLst/>
                <a:latin typeface="Calibri" panose="020F0502020204030204" pitchFamily="34" charset="0"/>
                <a:ea typeface="Calibri" panose="020F0502020204030204" pitchFamily="34" charset="0"/>
              </a:rPr>
              <a:t>fertilisers</a:t>
            </a:r>
            <a:r>
              <a:rPr lang="en-US" sz="1800">
                <a:effectLst/>
                <a:latin typeface="Calibri" panose="020F0502020204030204" pitchFamily="34" charset="0"/>
                <a:ea typeface="Calibri" panose="020F0502020204030204" pitchFamily="34" charset="0"/>
              </a:rPr>
              <a:t> has plummeted due to the elevated gas price and CO₂ is becoming harder to find, which causes a price hike.</a:t>
            </a:r>
            <a:endParaRPr lang="fr-FR" sz="1800">
              <a:effectLst/>
              <a:latin typeface="Calibri" panose="020F0502020204030204" pitchFamily="34" charset="0"/>
              <a:ea typeface="Calibri" panose="020F0502020204030204" pitchFamily="34" charset="0"/>
            </a:endParaRPr>
          </a:p>
          <a:p>
            <a:pPr algn="just"/>
            <a:r>
              <a:rPr lang="en-US" sz="1800">
                <a:effectLst/>
                <a:latin typeface="Calibri" panose="020F0502020204030204" pitchFamily="34" charset="0"/>
                <a:ea typeface="Calibri" panose="020F0502020204030204" pitchFamily="34" charset="0"/>
                <a:cs typeface="Times New Roman" panose="02020603050405020304" pitchFamily="18" charset="0"/>
              </a:rPr>
              <a:t>The production of biomethane can increase CO</a:t>
            </a:r>
            <a:r>
              <a:rPr lang="en-US"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en-US" sz="1800">
                <a:effectLst/>
                <a:latin typeface="Calibri" panose="020F0502020204030204" pitchFamily="34" charset="0"/>
                <a:ea typeface="Calibri" panose="020F0502020204030204" pitchFamily="34" charset="0"/>
                <a:cs typeface="Times New Roman" panose="02020603050405020304" pitchFamily="18" charset="0"/>
              </a:rPr>
              <a:t> supplies in Europe and alleviate the pressure on these industries and, ultimately, on final consumers.</a:t>
            </a:r>
            <a:endParaRPr lang="fr-FR"/>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9</a:t>
            </a:fld>
            <a:endParaRPr lang="en-BE"/>
          </a:p>
        </p:txBody>
      </p:sp>
    </p:spTree>
    <p:extLst>
      <p:ext uri="{BB962C8B-B14F-4D97-AF65-F5344CB8AC3E}">
        <p14:creationId xmlns:p14="http://schemas.microsoft.com/office/powerpoint/2010/main" val="184265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6AEB487E-FC41-420C-BA8D-98A80E8A2613}" type="slidenum">
              <a:rPr lang="en-BE" smtClean="0"/>
              <a:t>11</a:t>
            </a:fld>
            <a:endParaRPr lang="en-BE"/>
          </a:p>
        </p:txBody>
      </p:sp>
    </p:spTree>
    <p:extLst>
      <p:ext uri="{BB962C8B-B14F-4D97-AF65-F5344CB8AC3E}">
        <p14:creationId xmlns:p14="http://schemas.microsoft.com/office/powerpoint/2010/main" val="71908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AEB487E-FC41-420C-BA8D-98A80E8A2613}" type="slidenum">
              <a:rPr lang="en-BE" smtClean="0"/>
              <a:t>12</a:t>
            </a:fld>
            <a:endParaRPr lang="en-BE"/>
          </a:p>
        </p:txBody>
      </p:sp>
    </p:spTree>
    <p:extLst>
      <p:ext uri="{BB962C8B-B14F-4D97-AF65-F5344CB8AC3E}">
        <p14:creationId xmlns:p14="http://schemas.microsoft.com/office/powerpoint/2010/main" val="2830463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4224D38-CA73-3046-A784-B5B994A591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68"/>
            <a:ext cx="12282616" cy="6850864"/>
          </a:xfrm>
          <a:prstGeom prst="rect">
            <a:avLst/>
          </a:prstGeom>
        </p:spPr>
      </p:pic>
      <p:sp>
        <p:nvSpPr>
          <p:cNvPr id="7" name="TextBox 6">
            <a:extLst>
              <a:ext uri="{FF2B5EF4-FFF2-40B4-BE49-F238E27FC236}">
                <a16:creationId xmlns:a16="http://schemas.microsoft.com/office/drawing/2014/main" id="{959CE9AB-09A6-084E-8BB6-BF3336037B5A}"/>
              </a:ext>
            </a:extLst>
          </p:cNvPr>
          <p:cNvSpPr txBox="1"/>
          <p:nvPr userDrawn="1"/>
        </p:nvSpPr>
        <p:spPr>
          <a:xfrm>
            <a:off x="667907" y="5650871"/>
            <a:ext cx="7201715" cy="584775"/>
          </a:xfrm>
          <a:prstGeom prst="rect">
            <a:avLst/>
          </a:prstGeom>
          <a:noFill/>
        </p:spPr>
        <p:txBody>
          <a:bodyPr wrap="none" rtlCol="0">
            <a:spAutoFit/>
          </a:bodyPr>
          <a:lstStyle/>
          <a:p>
            <a:r>
              <a:rPr lang="en-US" sz="3200" baseline="0">
                <a:solidFill>
                  <a:schemeClr val="bg1"/>
                </a:solidFill>
                <a:latin typeface="Runda Normal" panose="02000000000000000000" pitchFamily="2" charset="77"/>
              </a:rPr>
              <a:t>The voice of renewable gas in Europe</a:t>
            </a:r>
          </a:p>
        </p:txBody>
      </p:sp>
      <p:pic>
        <p:nvPicPr>
          <p:cNvPr id="5" name="Picture 4" descr="Logo&#10;&#10;Description automatically generated">
            <a:extLst>
              <a:ext uri="{FF2B5EF4-FFF2-40B4-BE49-F238E27FC236}">
                <a16:creationId xmlns:a16="http://schemas.microsoft.com/office/drawing/2014/main" id="{2079463E-D424-3C49-812A-364958DA58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15832809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218653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Plain slide with text">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4390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35802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Plain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CE44FE-8965-C841-BC7C-4A749D4F6FB9}"/>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pic>
        <p:nvPicPr>
          <p:cNvPr id="9" name="Picture 8">
            <a:extLst>
              <a:ext uri="{FF2B5EF4-FFF2-40B4-BE49-F238E27FC236}">
                <a16:creationId xmlns:a16="http://schemas.microsoft.com/office/drawing/2014/main" id="{D5BE8829-4DA7-294E-86ED-711D5EB236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cxnSp>
        <p:nvCxnSpPr>
          <p:cNvPr id="10" name="Straight Connector 9">
            <a:extLst>
              <a:ext uri="{FF2B5EF4-FFF2-40B4-BE49-F238E27FC236}">
                <a16:creationId xmlns:a16="http://schemas.microsoft.com/office/drawing/2014/main" id="{357BD0FD-7C87-1747-B031-134027E0BEF1}"/>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099DDA-0674-2240-A8AE-885B5AD4E8E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cxnSp>
        <p:nvCxnSpPr>
          <p:cNvPr id="13" name="Straight Connector 12">
            <a:extLst>
              <a:ext uri="{FF2B5EF4-FFF2-40B4-BE49-F238E27FC236}">
                <a16:creationId xmlns:a16="http://schemas.microsoft.com/office/drawing/2014/main" id="{0B7733D9-428C-D64F-B708-29AF927C9808}"/>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E48C27-575E-B94E-851D-F595438503B1}"/>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0" name="TextBox 19">
            <a:extLst>
              <a:ext uri="{FF2B5EF4-FFF2-40B4-BE49-F238E27FC236}">
                <a16:creationId xmlns:a16="http://schemas.microsoft.com/office/drawing/2014/main" id="{80856CB0-2B59-CC42-A304-C60FEA2D00B1}"/>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00902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11" name="TextBox 10">
            <a:extLst>
              <a:ext uri="{FF2B5EF4-FFF2-40B4-BE49-F238E27FC236}">
                <a16:creationId xmlns:a16="http://schemas.microsoft.com/office/drawing/2014/main" id="{1C9BD9B1-5029-924E-A34D-EE0329905350}"/>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5" name="Straight Connector 14">
            <a:extLst>
              <a:ext uri="{FF2B5EF4-FFF2-40B4-BE49-F238E27FC236}">
                <a16:creationId xmlns:a16="http://schemas.microsoft.com/office/drawing/2014/main" id="{90553A1C-F9F9-B348-ADD7-0FEB2C8C00F7}"/>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43174F-3791-BA42-AAB7-61B42885A63D}"/>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4BB754-73CF-C146-A6BC-48A8EBDF0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1" name="TextBox 20">
            <a:extLst>
              <a:ext uri="{FF2B5EF4-FFF2-40B4-BE49-F238E27FC236}">
                <a16:creationId xmlns:a16="http://schemas.microsoft.com/office/drawing/2014/main" id="{9F066E6D-0404-CE4F-BD89-E9838D5B33E5}"/>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2" name="TextBox 21">
            <a:extLst>
              <a:ext uri="{FF2B5EF4-FFF2-40B4-BE49-F238E27FC236}">
                <a16:creationId xmlns:a16="http://schemas.microsoft.com/office/drawing/2014/main" id="{4C2516AA-BDCC-6245-8A5D-972F645584EF}"/>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3" name="TextBox 22">
            <a:extLst>
              <a:ext uri="{FF2B5EF4-FFF2-40B4-BE49-F238E27FC236}">
                <a16:creationId xmlns:a16="http://schemas.microsoft.com/office/drawing/2014/main" id="{70D26373-9A6A-2749-8DF4-F6A49F90A57F}"/>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3786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Plain slide with tex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F42A7D-BD4A-1D4E-B66A-C0F052DB86B3}"/>
              </a:ext>
            </a:extLst>
          </p:cNvPr>
          <p:cNvSpPr txBox="1"/>
          <p:nvPr userDrawn="1"/>
        </p:nvSpPr>
        <p:spPr>
          <a:xfrm>
            <a:off x="453416" y="1507390"/>
            <a:ext cx="6637666" cy="4355038"/>
          </a:xfrm>
          <a:prstGeom prst="rect">
            <a:avLst/>
          </a:prstGeom>
          <a:noFill/>
        </p:spPr>
        <p:txBody>
          <a:bodyPr wrap="square" rtlCol="0">
            <a:spAutoFit/>
          </a:bodyPr>
          <a:lstStyle/>
          <a:p>
            <a:r>
              <a:rPr lang="en-GB" sz="2000" b="0" i="0">
                <a:solidFill>
                  <a:srgbClr val="85BF5C"/>
                </a:solidFill>
                <a:latin typeface="Runda Normal" panose="02000000000000000000" pitchFamily="2" charset="77"/>
              </a:rPr>
              <a:t>Lorem ipsum </a:t>
            </a:r>
            <a:r>
              <a:rPr lang="en-GB" sz="2000" b="0" i="0" err="1">
                <a:solidFill>
                  <a:srgbClr val="85BF5C"/>
                </a:solidFill>
                <a:latin typeface="Runda Normal" panose="02000000000000000000" pitchFamily="2" charset="77"/>
              </a:rPr>
              <a:t>dolor</a:t>
            </a:r>
            <a:r>
              <a:rPr lang="en-GB" sz="2000" b="0" i="0">
                <a:solidFill>
                  <a:srgbClr val="85BF5C"/>
                </a:solidFill>
                <a:latin typeface="Runda Normal" panose="02000000000000000000" pitchFamily="2" charset="77"/>
              </a:rPr>
              <a:t> sit </a:t>
            </a:r>
            <a:r>
              <a:rPr lang="en-GB" sz="2000" b="0" i="0" err="1">
                <a:solidFill>
                  <a:srgbClr val="85BF5C"/>
                </a:solidFill>
                <a:latin typeface="Runda Normal" panose="02000000000000000000" pitchFamily="2" charset="77"/>
              </a:rPr>
              <a:t>amet</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consectetur</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adipiscing</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elit</a:t>
            </a:r>
            <a:r>
              <a:rPr lang="en-GB" sz="2000" b="0" i="0">
                <a:solidFill>
                  <a:srgbClr val="85BF5C"/>
                </a:solidFill>
                <a:latin typeface="Runda Normal" panose="02000000000000000000" pitchFamily="2" charset="77"/>
              </a:rPr>
              <a:t>.</a:t>
            </a:r>
          </a:p>
          <a:p>
            <a:endParaRPr lang="en-GB"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Ut </a:t>
            </a:r>
            <a:r>
              <a:rPr lang="en-GB" sz="1300" b="0" i="0" err="1">
                <a:solidFill>
                  <a:srgbClr val="575756"/>
                </a:solidFill>
                <a:latin typeface="Runda Normal" panose="02000000000000000000" pitchFamily="2" charset="77"/>
              </a:rPr>
              <a:t>viverra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id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varius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ipsum </a:t>
            </a:r>
            <a:br>
              <a:rPr lang="en-GB" sz="1300" b="0" i="0">
                <a:solidFill>
                  <a:srgbClr val="575756"/>
                </a:solidFill>
                <a:latin typeface="Runda Normal" panose="02000000000000000000" pitchFamily="2" charset="77"/>
              </a:rPr>
            </a:br>
            <a:r>
              <a:rPr lang="en-GB" sz="1300" b="0" i="0">
                <a:solidFill>
                  <a:srgbClr val="575756"/>
                </a:solidFill>
                <a:latin typeface="Runda Normal" panose="02000000000000000000" pitchFamily="2" charset="77"/>
              </a:rPr>
              <a:t>vitae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consequat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condimentum</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non,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ultrices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Nunc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nunc</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tempus maximus, </a:t>
            </a:r>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Proin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rutrum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br>
              <a:rPr lang="en-GB" sz="1300" b="0" i="0">
                <a:solidFill>
                  <a:srgbClr val="575756"/>
                </a:solidFill>
                <a:latin typeface="Runda Normal" panose="02000000000000000000" pitchFamily="2" charset="77"/>
              </a:rPr>
            </a:br>
            <a:r>
              <a:rPr lang="en-GB" sz="1300" b="0" i="0" err="1">
                <a:solidFill>
                  <a:srgbClr val="575756"/>
                </a:solidFill>
                <a:latin typeface="Runda Normal" panose="02000000000000000000" pitchFamily="2" charset="77"/>
              </a:rPr>
              <a:t>dolor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bibendum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eros. Vestibulum ac </a:t>
            </a:r>
            <a:r>
              <a:rPr lang="en-GB" sz="1300" b="0" i="0" err="1">
                <a:solidFill>
                  <a:srgbClr val="575756"/>
                </a:solidFill>
                <a:latin typeface="Runda Normal" panose="02000000000000000000" pitchFamily="2" charset="77"/>
              </a:rPr>
              <a:t>feugiat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facilisi</a:t>
            </a:r>
            <a:r>
              <a:rPr lang="en-GB" sz="1300" b="0" i="0">
                <a:solidFill>
                  <a:srgbClr val="575756"/>
                </a:solidFill>
                <a:latin typeface="Runda Normal" panose="02000000000000000000" pitchFamily="2" charset="77"/>
              </a:rPr>
              <a:t>.</a:t>
            </a:r>
          </a:p>
          <a:p>
            <a:endParaRPr lang="en-GB" sz="1300" b="0" i="0">
              <a:solidFill>
                <a:srgbClr val="575756"/>
              </a:solidFill>
              <a:latin typeface="Runda Normal" panose="02000000000000000000" pitchFamily="2" charset="77"/>
            </a:endParaRPr>
          </a:p>
          <a:p>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consectetur</a:t>
            </a:r>
            <a:r>
              <a:rPr lang="en-GB" sz="1300" b="0" i="0">
                <a:solidFill>
                  <a:srgbClr val="575756"/>
                </a:solidFill>
                <a:latin typeface="Runda Normal" panose="02000000000000000000" pitchFamily="2" charset="77"/>
              </a:rPr>
              <a:t> libero a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accumsan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eleifend</a:t>
            </a:r>
            <a:r>
              <a:rPr lang="en-GB" sz="1300" b="0" i="0">
                <a:solidFill>
                  <a:srgbClr val="575756"/>
                </a:solidFill>
                <a:latin typeface="Runda Normal" panose="02000000000000000000" pitchFamily="2" charset="77"/>
              </a:rPr>
              <a:t>. Ut ac ipsum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Integer et </a:t>
            </a:r>
            <a:r>
              <a:rPr lang="en-GB" sz="1300" b="0" i="0" err="1">
                <a:solidFill>
                  <a:srgbClr val="575756"/>
                </a:solidFill>
                <a:latin typeface="Runda Normal" panose="02000000000000000000" pitchFamily="2" charset="77"/>
              </a:rPr>
              <a:t>suscipit</a:t>
            </a:r>
            <a:r>
              <a:rPr lang="en-GB" sz="1300" b="0" i="0">
                <a:solidFill>
                  <a:srgbClr val="575756"/>
                </a:solidFill>
                <a:latin typeface="Runda Normal" panose="02000000000000000000" pitchFamily="2" charset="77"/>
              </a:rPr>
              <a:t> auctor nisi at lacinia. </a:t>
            </a:r>
            <a:r>
              <a:rPr lang="en-GB" sz="1300" b="0" i="0" err="1">
                <a:solidFill>
                  <a:srgbClr val="575756"/>
                </a:solidFill>
                <a:latin typeface="Runda Normal" panose="02000000000000000000" pitchFamily="2" charset="77"/>
              </a:rPr>
              <a:t>Fusce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placerat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arcu</a:t>
            </a:r>
            <a:r>
              <a:rPr lang="en-GB" sz="1300" b="0" i="0">
                <a:solidFill>
                  <a:srgbClr val="575756"/>
                </a:solidFill>
                <a:latin typeface="Runda Normal" panose="02000000000000000000" pitchFamily="2" charset="77"/>
              </a:rPr>
              <a:t> vitae </a:t>
            </a:r>
            <a:r>
              <a:rPr lang="en-GB" sz="1300" b="0" i="0" err="1">
                <a:solidFill>
                  <a:srgbClr val="575756"/>
                </a:solidFill>
                <a:latin typeface="Runda Normal" panose="02000000000000000000" pitchFamily="2" charset="77"/>
              </a:rPr>
              <a:t>nibh</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luctus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consectetur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finibus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volutpat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erat</a:t>
            </a:r>
            <a:r>
              <a:rPr lang="en-GB" sz="1300" b="0" i="0">
                <a:solidFill>
                  <a:srgbClr val="575756"/>
                </a:solidFill>
                <a:latin typeface="Runda Normal" panose="02000000000000000000" pitchFamily="2" charset="77"/>
              </a:rPr>
              <a:t>. Aenean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cursus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euismod</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venenatis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eget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Nullam</a:t>
            </a:r>
            <a:r>
              <a:rPr lang="en-GB" sz="1300" b="0" i="0">
                <a:solidFill>
                  <a:srgbClr val="575756"/>
                </a:solidFill>
                <a:latin typeface="Runda Normal" panose="02000000000000000000" pitchFamily="2" charset="77"/>
              </a:rPr>
              <a:t> non eros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In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ante, </a:t>
            </a:r>
            <a:r>
              <a:rPr lang="en-GB" sz="1300" b="0" i="0" err="1">
                <a:solidFill>
                  <a:srgbClr val="575756"/>
                </a:solidFill>
                <a:latin typeface="Runda Normal" panose="02000000000000000000" pitchFamily="2" charset="77"/>
              </a:rPr>
              <a:t>ornare</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semper </a:t>
            </a:r>
            <a:r>
              <a:rPr lang="en-GB" sz="1300" b="0" i="0" err="1">
                <a:solidFill>
                  <a:srgbClr val="575756"/>
                </a:solidFill>
                <a:latin typeface="Runda Normal" panose="02000000000000000000" pitchFamily="2" charset="77"/>
              </a:rPr>
              <a:t>tempor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purus</a:t>
            </a:r>
            <a:r>
              <a:rPr lang="en-GB" sz="1300" b="0" i="0">
                <a:solidFill>
                  <a:srgbClr val="575756"/>
                </a:solidFill>
                <a:latin typeface="Runda Normal" panose="02000000000000000000" pitchFamily="2" charset="77"/>
              </a:rPr>
              <a:t>. Morbi et </a:t>
            </a:r>
            <a:r>
              <a:rPr lang="en-GB" sz="1300" b="0" i="0" err="1">
                <a:solidFill>
                  <a:srgbClr val="575756"/>
                </a:solidFill>
                <a:latin typeface="Runda Normal" panose="02000000000000000000" pitchFamily="2" charset="77"/>
              </a:rPr>
              <a:t>sapien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hendrerit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sagittis</a:t>
            </a:r>
            <a:r>
              <a:rPr lang="en-GB" sz="1300" b="0" i="0">
                <a:solidFill>
                  <a:srgbClr val="575756"/>
                </a:solidFill>
                <a:latin typeface="Runda Normal" panose="02000000000000000000" pitchFamily="2" charset="77"/>
              </a:rPr>
              <a:t> ante a, </a:t>
            </a:r>
            <a:r>
              <a:rPr lang="en-GB" sz="1300" b="0" i="0" err="1">
                <a:solidFill>
                  <a:srgbClr val="575756"/>
                </a:solidFill>
                <a:latin typeface="Runda Normal" panose="02000000000000000000" pitchFamily="2" charset="77"/>
              </a:rPr>
              <a:t>commodo</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non ante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euismod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et a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placerat</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luctus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eu</a:t>
            </a:r>
            <a:r>
              <a:rPr lang="en-GB" sz="1300" b="0" i="0">
                <a:solidFill>
                  <a:srgbClr val="575756"/>
                </a:solidFill>
                <a:latin typeface="Runda Normal" panose="02000000000000000000" pitchFamily="2" charset="77"/>
              </a:rPr>
              <a:t>, semper et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a:t>
            </a:r>
          </a:p>
          <a:p>
            <a:endParaRPr lang="en-US" b="0" i="0">
              <a:latin typeface="Runda Normal" panose="02000000000000000000" pitchFamily="2" charset="77"/>
            </a:endParaRPr>
          </a:p>
        </p:txBody>
      </p:sp>
      <p:pic>
        <p:nvPicPr>
          <p:cNvPr id="3" name="Picture 2" descr="A picture containing sky, grass, outdoor, green&#10;&#10;Description automatically generated">
            <a:extLst>
              <a:ext uri="{FF2B5EF4-FFF2-40B4-BE49-F238E27FC236}">
                <a16:creationId xmlns:a16="http://schemas.microsoft.com/office/drawing/2014/main" id="{E17E71B8-1C42-D14D-9E1C-23E1C7F819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9957" y="2164885"/>
            <a:ext cx="4064795" cy="2731034"/>
          </a:xfrm>
          <a:prstGeom prst="rect">
            <a:avLst/>
          </a:prstGeom>
        </p:spPr>
      </p:pic>
      <p:sp>
        <p:nvSpPr>
          <p:cNvPr id="10" name="TextBox 9">
            <a:extLst>
              <a:ext uri="{FF2B5EF4-FFF2-40B4-BE49-F238E27FC236}">
                <a16:creationId xmlns:a16="http://schemas.microsoft.com/office/drawing/2014/main" id="{EAFFC866-7E28-8B46-A098-58E86CD4BE99}"/>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3" name="Straight Connector 12">
            <a:extLst>
              <a:ext uri="{FF2B5EF4-FFF2-40B4-BE49-F238E27FC236}">
                <a16:creationId xmlns:a16="http://schemas.microsoft.com/office/drawing/2014/main" id="{B6F201C1-7AB5-884D-BD07-2D384F5ECC53}"/>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D0E2FCB-CD73-2E4F-BB82-44110AB8F73C}"/>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C7C33BAC-FA5F-324C-A373-F065E1EDC2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4" name="TextBox 23">
            <a:extLst>
              <a:ext uri="{FF2B5EF4-FFF2-40B4-BE49-F238E27FC236}">
                <a16:creationId xmlns:a16="http://schemas.microsoft.com/office/drawing/2014/main" id="{14744BF7-1C7E-A64C-801F-599B77BF1E07}"/>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5" name="TextBox 24">
            <a:extLst>
              <a:ext uri="{FF2B5EF4-FFF2-40B4-BE49-F238E27FC236}">
                <a16:creationId xmlns:a16="http://schemas.microsoft.com/office/drawing/2014/main" id="{5C935D95-029E-7B41-A478-C1D38B0EE435}"/>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6" name="TextBox 25">
            <a:extLst>
              <a:ext uri="{FF2B5EF4-FFF2-40B4-BE49-F238E27FC236}">
                <a16:creationId xmlns:a16="http://schemas.microsoft.com/office/drawing/2014/main" id="{CE4D62BE-8408-9F40-B5B4-31AF6CD49A4B}"/>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347421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lide with watermark and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E9BD0A0-5F3A-DE48-8127-95BBA7E36FA2}"/>
              </a:ext>
            </a:extLst>
          </p:cNvPr>
          <p:cNvPicPr>
            <a:picLocks noChangeAspect="1"/>
          </p:cNvPicPr>
          <p:nvPr userDrawn="1"/>
        </p:nvPicPr>
        <p:blipFill>
          <a:blip r:embed="rId2">
            <a:alphaModFix amt="5000"/>
          </a:blip>
          <a:stretch>
            <a:fillRect/>
          </a:stretch>
        </p:blipFill>
        <p:spPr>
          <a:xfrm>
            <a:off x="7433104" y="377234"/>
            <a:ext cx="5223777" cy="6683362"/>
          </a:xfrm>
          <a:prstGeom prst="rect">
            <a:avLst/>
          </a:prstGeom>
        </p:spPr>
      </p:pic>
      <p:sp>
        <p:nvSpPr>
          <p:cNvPr id="3" name="TextBox 2">
            <a:extLst>
              <a:ext uri="{FF2B5EF4-FFF2-40B4-BE49-F238E27FC236}">
                <a16:creationId xmlns:a16="http://schemas.microsoft.com/office/drawing/2014/main" id="{EA508531-DF19-1C44-8E8D-D5C5D98F8EB8}"/>
              </a:ext>
            </a:extLst>
          </p:cNvPr>
          <p:cNvSpPr txBox="1"/>
          <p:nvPr userDrawn="1"/>
        </p:nvSpPr>
        <p:spPr>
          <a:xfrm>
            <a:off x="453415" y="1507390"/>
            <a:ext cx="8825055" cy="4031873"/>
          </a:xfrm>
          <a:prstGeom prst="rect">
            <a:avLst/>
          </a:prstGeom>
          <a:noFill/>
        </p:spPr>
        <p:txBody>
          <a:bodyPr wrap="square" rtlCol="0">
            <a:spAutoFit/>
          </a:bodyPr>
          <a:lstStyle/>
          <a:p>
            <a:r>
              <a:rPr lang="en-GB" sz="2000" b="0" i="0">
                <a:solidFill>
                  <a:srgbClr val="85BF5C"/>
                </a:solidFill>
                <a:latin typeface="Runda Normal" panose="02000000000000000000" pitchFamily="2" charset="77"/>
              </a:rPr>
              <a:t>Lorem ipsum </a:t>
            </a:r>
            <a:r>
              <a:rPr lang="en-GB" sz="2000" b="0" i="0" err="1">
                <a:solidFill>
                  <a:srgbClr val="85BF5C"/>
                </a:solidFill>
                <a:latin typeface="Runda Normal" panose="02000000000000000000" pitchFamily="2" charset="77"/>
              </a:rPr>
              <a:t>dolor</a:t>
            </a:r>
            <a:r>
              <a:rPr lang="en-GB" sz="2000" b="0" i="0">
                <a:solidFill>
                  <a:srgbClr val="85BF5C"/>
                </a:solidFill>
                <a:latin typeface="Runda Normal" panose="02000000000000000000" pitchFamily="2" charset="77"/>
              </a:rPr>
              <a:t> sit </a:t>
            </a:r>
            <a:r>
              <a:rPr lang="en-GB" sz="2000" b="0" i="0" err="1">
                <a:solidFill>
                  <a:srgbClr val="85BF5C"/>
                </a:solidFill>
                <a:latin typeface="Runda Normal" panose="02000000000000000000" pitchFamily="2" charset="77"/>
              </a:rPr>
              <a:t>amet</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consectetur</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adipiscing</a:t>
            </a:r>
            <a:r>
              <a:rPr lang="en-GB" sz="2000" b="0" i="0">
                <a:solidFill>
                  <a:srgbClr val="85BF5C"/>
                </a:solidFill>
                <a:latin typeface="Runda Normal" panose="02000000000000000000" pitchFamily="2" charset="77"/>
              </a:rPr>
              <a:t> </a:t>
            </a:r>
            <a:r>
              <a:rPr lang="en-GB" sz="2000" b="0" i="0" err="1">
                <a:solidFill>
                  <a:srgbClr val="85BF5C"/>
                </a:solidFill>
                <a:latin typeface="Runda Normal" panose="02000000000000000000" pitchFamily="2" charset="77"/>
              </a:rPr>
              <a:t>elit</a:t>
            </a:r>
            <a:r>
              <a:rPr lang="en-GB" sz="2000" b="0" i="0">
                <a:solidFill>
                  <a:srgbClr val="85BF5C"/>
                </a:solidFill>
                <a:latin typeface="Runda Normal" panose="02000000000000000000" pitchFamily="2" charset="77"/>
              </a:rPr>
              <a:t>.</a:t>
            </a:r>
          </a:p>
          <a:p>
            <a:endParaRPr lang="en-GB" b="0" i="0">
              <a:solidFill>
                <a:srgbClr val="575756"/>
              </a:solidFill>
              <a:latin typeface="Runda Normal" panose="02000000000000000000" pitchFamily="2" charset="77"/>
            </a:endParaRPr>
          </a:p>
          <a:p>
            <a:r>
              <a:rPr lang="en-GB" sz="1300" b="0" i="0">
                <a:solidFill>
                  <a:srgbClr val="575756"/>
                </a:solidFill>
                <a:latin typeface="Runda Normal" panose="02000000000000000000" pitchFamily="2" charset="77"/>
              </a:rPr>
              <a:t>Ut </a:t>
            </a:r>
            <a:r>
              <a:rPr lang="en-GB" sz="1300" b="0" i="0" err="1">
                <a:solidFill>
                  <a:srgbClr val="575756"/>
                </a:solidFill>
                <a:latin typeface="Runda Normal" panose="02000000000000000000" pitchFamily="2" charset="77"/>
              </a:rPr>
              <a:t>viverra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id </a:t>
            </a:r>
            <a:r>
              <a:rPr lang="en-GB" sz="1300" b="0" i="0" err="1">
                <a:solidFill>
                  <a:srgbClr val="575756"/>
                </a:solidFill>
                <a:latin typeface="Runda Normal" panose="02000000000000000000" pitchFamily="2" charset="77"/>
              </a:rPr>
              <a:t>tortor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pretium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varius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ipsum vitae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consequat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libero.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Vestibulum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lacus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condimentum</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non, </a:t>
            </a:r>
            <a:r>
              <a:rPr lang="en-GB" sz="1300" b="0" i="0" err="1">
                <a:solidFill>
                  <a:srgbClr val="575756"/>
                </a:solidFill>
                <a:latin typeface="Runda Normal" panose="02000000000000000000" pitchFamily="2" charset="77"/>
              </a:rPr>
              <a:t>aliquam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ultrices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felis</a:t>
            </a:r>
            <a:r>
              <a:rPr lang="en-GB" sz="1300" b="0" i="0">
                <a:solidFill>
                  <a:srgbClr val="575756"/>
                </a:solidFill>
                <a:latin typeface="Runda Normal" panose="02000000000000000000" pitchFamily="2" charset="77"/>
              </a:rPr>
              <a:t>. Nunc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et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nunc</a:t>
            </a:r>
            <a:r>
              <a:rPr lang="en-GB" sz="1300" b="0" i="0">
                <a:solidFill>
                  <a:srgbClr val="575756"/>
                </a:solidFill>
                <a:latin typeface="Runda Normal" panose="02000000000000000000" pitchFamily="2" charset="77"/>
              </a:rPr>
              <a:t>. </a:t>
            </a:r>
          </a:p>
          <a:p>
            <a:endParaRPr lang="en-GB" sz="1300" b="0" i="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Donec </a:t>
            </a:r>
            <a:r>
              <a:rPr lang="en-GB" sz="1300" b="0" i="0" err="1">
                <a:solidFill>
                  <a:srgbClr val="575756"/>
                </a:solidFill>
                <a:latin typeface="Runda Normal" panose="02000000000000000000" pitchFamily="2" charset="77"/>
              </a:rPr>
              <a:t>nec</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erat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aliquet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pellentesque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velit</a:t>
            </a:r>
            <a:r>
              <a:rPr lang="en-GB" sz="1300" b="0" i="0">
                <a:solidFill>
                  <a:srgbClr val="575756"/>
                </a:solidFill>
                <a:latin typeface="Runda Normal" panose="02000000000000000000" pitchFamily="2" charset="77"/>
              </a:rPr>
              <a:t> a</a:t>
            </a: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Maecenas </a:t>
            </a:r>
            <a:r>
              <a:rPr lang="en-GB" sz="1300" b="0" i="0" err="1">
                <a:solidFill>
                  <a:srgbClr val="575756"/>
                </a:solidFill>
                <a:latin typeface="Runda Normal" panose="02000000000000000000" pitchFamily="2" charset="77"/>
              </a:rPr>
              <a:t>justo</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eu</a:t>
            </a:r>
            <a:r>
              <a:rPr lang="en-GB" sz="1300" b="0" i="0">
                <a:solidFill>
                  <a:srgbClr val="575756"/>
                </a:solidFill>
                <a:latin typeface="Runda Normal" panose="02000000000000000000" pitchFamily="2" charset="77"/>
              </a:rPr>
              <a:t> ligula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convallis </a:t>
            </a:r>
            <a:r>
              <a:rPr lang="en-GB" sz="1300" b="0" i="0" err="1">
                <a:solidFill>
                  <a:srgbClr val="575756"/>
                </a:solidFill>
                <a:latin typeface="Runda Normal" panose="02000000000000000000" pitchFamily="2" charset="77"/>
              </a:rPr>
              <a:t>venenatis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endParaRPr lang="en-GB" sz="1300" b="0" i="0">
              <a:solidFill>
                <a:srgbClr val="575756"/>
              </a:solidFill>
              <a:latin typeface="Runda Normal" panose="02000000000000000000" pitchFamily="2" charset="77"/>
            </a:endParaRPr>
          </a:p>
          <a:p>
            <a:pPr marL="285750" indent="-285750">
              <a:buFont typeface="Arial" panose="020B0604020202020204" pitchFamily="34" charset="0"/>
              <a:buChar char="•"/>
            </a:pPr>
            <a:r>
              <a:rPr lang="en-GB" sz="1300" b="0" i="0">
                <a:solidFill>
                  <a:srgbClr val="575756"/>
                </a:solidFill>
                <a:latin typeface="Runda Normal" panose="02000000000000000000" pitchFamily="2" charset="77"/>
              </a:rPr>
              <a:t>Proin ac </a:t>
            </a:r>
            <a:r>
              <a:rPr lang="en-GB" sz="1300" b="0" i="0" err="1">
                <a:solidFill>
                  <a:srgbClr val="575756"/>
                </a:solidFill>
                <a:latin typeface="Runda Normal" panose="02000000000000000000" pitchFamily="2" charset="77"/>
              </a:rPr>
              <a:t>rhoncus</a:t>
            </a:r>
            <a:r>
              <a:rPr lang="en-GB" sz="1300" b="0" i="0">
                <a:solidFill>
                  <a:srgbClr val="575756"/>
                </a:solidFill>
                <a:latin typeface="Runda Normal" panose="02000000000000000000" pitchFamily="2" charset="77"/>
              </a:rPr>
              <a:t> ipsum. </a:t>
            </a:r>
            <a:r>
              <a:rPr lang="en-GB" sz="1300" b="0" i="0" err="1">
                <a:solidFill>
                  <a:srgbClr val="575756"/>
                </a:solidFill>
                <a:latin typeface="Runda Normal" panose="02000000000000000000" pitchFamily="2" charset="77"/>
              </a:rPr>
              <a:t>Curabitur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mattis</a:t>
            </a:r>
            <a:r>
              <a:rPr lang="en-GB" sz="1300" b="0" i="0">
                <a:solidFill>
                  <a:srgbClr val="575756"/>
                </a:solidFill>
                <a:latin typeface="Runda Normal" panose="02000000000000000000" pitchFamily="2" charset="77"/>
              </a:rPr>
              <a:t> fermentum </a:t>
            </a:r>
            <a:r>
              <a:rPr lang="en-GB" sz="1300" b="0" i="0" err="1">
                <a:solidFill>
                  <a:srgbClr val="575756"/>
                </a:solidFill>
                <a:latin typeface="Runda Normal" panose="02000000000000000000" pitchFamily="2" charset="77"/>
              </a:rPr>
              <a:t>est</a:t>
            </a:r>
            <a:r>
              <a:rPr lang="en-GB" sz="1300" b="0" i="0">
                <a:solidFill>
                  <a:srgbClr val="575756"/>
                </a:solidFill>
                <a:latin typeface="Runda Normal" panose="02000000000000000000" pitchFamily="2" charset="77"/>
              </a:rPr>
              <a:t> in maximus</a:t>
            </a:r>
          </a:p>
          <a:p>
            <a:pPr marL="285750" indent="-285750">
              <a:buFont typeface="Arial" panose="020B0604020202020204" pitchFamily="34" charset="0"/>
              <a:buChar char="•"/>
            </a:pPr>
            <a:r>
              <a:rPr lang="en-GB" sz="1300" b="0" i="0" err="1">
                <a:solidFill>
                  <a:srgbClr val="575756"/>
                </a:solidFill>
                <a:latin typeface="Runda Normal" panose="02000000000000000000" pitchFamily="2" charset="77"/>
              </a:rPr>
              <a:t>Praesent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posuere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ex in </a:t>
            </a:r>
            <a:r>
              <a:rPr lang="en-GB" sz="1300" b="0" i="0" err="1">
                <a:solidFill>
                  <a:srgbClr val="575756"/>
                </a:solidFill>
                <a:latin typeface="Runda Normal" panose="02000000000000000000" pitchFamily="2" charset="77"/>
              </a:rPr>
              <a:t>finibus</a:t>
            </a:r>
            <a:r>
              <a:rPr lang="en-GB" sz="1300" b="0" i="0">
                <a:solidFill>
                  <a:srgbClr val="575756"/>
                </a:solidFill>
                <a:latin typeface="Runda Normal" panose="02000000000000000000" pitchFamily="2" charset="77"/>
              </a:rPr>
              <a:t>.</a:t>
            </a:r>
          </a:p>
          <a:p>
            <a:pPr marL="285750" indent="-285750">
              <a:buFont typeface="Arial" panose="020B0604020202020204" pitchFamily="34" charset="0"/>
              <a:buChar char="•"/>
            </a:pPr>
            <a:r>
              <a:rPr lang="en-GB" sz="1300" b="0" i="0" err="1">
                <a:solidFill>
                  <a:srgbClr val="575756"/>
                </a:solidFill>
                <a:latin typeface="Runda Normal" panose="02000000000000000000" pitchFamily="2" charset="77"/>
              </a:rPr>
              <a:t>Quisque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sollicitudin</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tincidunt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nibh</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nec</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egestas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massa</a:t>
            </a:r>
            <a:r>
              <a:rPr lang="en-GB" sz="1300" b="0" i="0">
                <a:solidFill>
                  <a:srgbClr val="575756"/>
                </a:solidFill>
                <a:latin typeface="Runda Normal" panose="02000000000000000000" pitchFamily="2" charset="77"/>
              </a:rPr>
              <a:t> Fringilla</a:t>
            </a:r>
          </a:p>
          <a:p>
            <a:pPr marL="285750" indent="-285750">
              <a:buFont typeface="Arial" panose="020B0604020202020204" pitchFamily="34" charset="0"/>
              <a:buChar char="•"/>
            </a:pPr>
            <a:endParaRPr lang="en-GB" sz="1300" b="0" i="0">
              <a:solidFill>
                <a:srgbClr val="575756"/>
              </a:solidFill>
              <a:latin typeface="Runda Normal" panose="02000000000000000000" pitchFamily="2" charset="77"/>
            </a:endParaRPr>
          </a:p>
          <a:p>
            <a:endParaRPr lang="en-GB" sz="1300" b="0" i="0">
              <a:solidFill>
                <a:srgbClr val="575756"/>
              </a:solidFill>
              <a:latin typeface="Runda Normal" panose="02000000000000000000" pitchFamily="2" charset="77"/>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b="1" i="0">
                <a:solidFill>
                  <a:srgbClr val="575756"/>
                </a:solidFill>
                <a:latin typeface="Runda Normal" panose="02000000000000000000" pitchFamily="2" charset="77"/>
              </a:rPr>
              <a:t>Duis at </a:t>
            </a:r>
            <a:r>
              <a:rPr lang="en-GB" sz="1300" b="1" i="0" err="1">
                <a:solidFill>
                  <a:srgbClr val="575756"/>
                </a:solidFill>
                <a:latin typeface="Runda Normal" panose="02000000000000000000" pitchFamily="2" charset="77"/>
              </a:rPr>
              <a:t>erat</a:t>
            </a:r>
            <a:r>
              <a:rPr lang="en-GB" sz="1300" b="1" i="0">
                <a:solidFill>
                  <a:srgbClr val="575756"/>
                </a:solidFill>
                <a:latin typeface="Runda Normal" panose="02000000000000000000" pitchFamily="2" charset="77"/>
              </a:rPr>
              <a:t> id </a:t>
            </a:r>
            <a:r>
              <a:rPr lang="en-GB" sz="1300" b="1" i="0" err="1">
                <a:solidFill>
                  <a:srgbClr val="575756"/>
                </a:solidFill>
                <a:latin typeface="Runda Normal" panose="02000000000000000000" pitchFamily="2" charset="77"/>
              </a:rPr>
              <a:t>lacus</a:t>
            </a:r>
            <a:r>
              <a:rPr lang="en-GB" sz="1300" b="1" i="0">
                <a:solidFill>
                  <a:srgbClr val="575756"/>
                </a:solidFill>
                <a:latin typeface="Runda Normal" panose="02000000000000000000" pitchFamily="2" charset="77"/>
              </a:rPr>
              <a:t> </a:t>
            </a:r>
            <a:r>
              <a:rPr lang="en-GB" sz="1300" b="1" i="0" err="1">
                <a:solidFill>
                  <a:srgbClr val="575756"/>
                </a:solidFill>
                <a:latin typeface="Runda Normal" panose="02000000000000000000" pitchFamily="2" charset="77"/>
              </a:rPr>
              <a:t>scelerisque</a:t>
            </a:r>
            <a:r>
              <a:rPr lang="en-GB" sz="1300" b="1" i="0">
                <a:solidFill>
                  <a:srgbClr val="575756"/>
                </a:solidFill>
                <a:latin typeface="Runda Normal" panose="02000000000000000000" pitchFamily="2" charset="77"/>
              </a:rPr>
              <a:t> vestibulum</a:t>
            </a:r>
          </a:p>
          <a:p>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tempus maximus, </a:t>
            </a:r>
            <a:r>
              <a:rPr lang="en-GB" sz="1300" b="0" i="0" err="1">
                <a:solidFill>
                  <a:srgbClr val="575756"/>
                </a:solidFill>
                <a:latin typeface="Runda Normal" panose="02000000000000000000" pitchFamily="2" charset="77"/>
              </a:rPr>
              <a:t>mauris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elit</a:t>
            </a:r>
            <a:r>
              <a:rPr lang="en-GB" sz="1300" b="0" i="0">
                <a:solidFill>
                  <a:srgbClr val="575756"/>
                </a:solidFill>
                <a:latin typeface="Runda Normal" panose="02000000000000000000" pitchFamily="2" charset="77"/>
              </a:rPr>
              <a:t> auctor </a:t>
            </a:r>
            <a:r>
              <a:rPr lang="en-GB" sz="1300" b="0" i="0" err="1">
                <a:solidFill>
                  <a:srgbClr val="575756"/>
                </a:solidFill>
                <a:latin typeface="Runda Normal" panose="02000000000000000000" pitchFamily="2" charset="77"/>
              </a:rPr>
              <a:t>tellus</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scelerisque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orci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diam</a:t>
            </a:r>
            <a:r>
              <a:rPr lang="en-GB" sz="1300" b="0" i="0">
                <a:solidFill>
                  <a:srgbClr val="575756"/>
                </a:solidFill>
                <a:latin typeface="Runda Normal" panose="02000000000000000000" pitchFamily="2" charset="77"/>
              </a:rPr>
              <a:t> ac </a:t>
            </a:r>
            <a:r>
              <a:rPr lang="en-GB" sz="1300" b="0" i="0" err="1">
                <a:solidFill>
                  <a:srgbClr val="575756"/>
                </a:solidFill>
                <a:latin typeface="Runda Normal" panose="02000000000000000000" pitchFamily="2" charset="77"/>
              </a:rPr>
              <a:t>quam</a:t>
            </a:r>
            <a:r>
              <a:rPr lang="en-GB" sz="1300" b="0" i="0">
                <a:solidFill>
                  <a:srgbClr val="575756"/>
                </a:solidFill>
                <a:latin typeface="Runda Normal" panose="02000000000000000000" pitchFamily="2" charset="77"/>
              </a:rPr>
              <a:t>. Proin sit </a:t>
            </a:r>
            <a:r>
              <a:rPr lang="en-GB" sz="1300" b="0" i="0" err="1">
                <a:solidFill>
                  <a:srgbClr val="575756"/>
                </a:solidFill>
                <a:latin typeface="Runda Normal" panose="02000000000000000000" pitchFamily="2" charset="77"/>
              </a:rPr>
              <a:t>amet</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enim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Etiam</a:t>
            </a:r>
            <a:r>
              <a:rPr lang="en-GB" sz="1300" b="0" i="0">
                <a:solidFill>
                  <a:srgbClr val="575756"/>
                </a:solidFill>
                <a:latin typeface="Runda Normal" panose="02000000000000000000" pitchFamily="2" charset="77"/>
              </a:rPr>
              <a:t> mi </a:t>
            </a:r>
            <a:r>
              <a:rPr lang="en-GB" sz="1300" b="0" i="0" err="1">
                <a:solidFill>
                  <a:srgbClr val="575756"/>
                </a:solidFill>
                <a:latin typeface="Runda Normal" panose="02000000000000000000" pitchFamily="2" charset="77"/>
              </a:rPr>
              <a:t>lectus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rutrum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quis</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dolor</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vel</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bibendum</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dignissim</a:t>
            </a:r>
            <a:r>
              <a:rPr lang="en-GB" sz="1300" b="0" i="0">
                <a:solidFill>
                  <a:srgbClr val="575756"/>
                </a:solidFill>
                <a:latin typeface="Runda Normal" panose="02000000000000000000" pitchFamily="2" charset="77"/>
              </a:rPr>
              <a:t> eros. Vestibulum ac </a:t>
            </a:r>
            <a:r>
              <a:rPr lang="en-GB" sz="1300" b="0" i="0" err="1">
                <a:solidFill>
                  <a:srgbClr val="575756"/>
                </a:solidFill>
                <a:latin typeface="Runda Normal" panose="02000000000000000000" pitchFamily="2" charset="77"/>
              </a:rPr>
              <a:t>feugiat</a:t>
            </a:r>
            <a:r>
              <a:rPr lang="en-GB" sz="1300" b="0" i="0">
                <a:solidFill>
                  <a:srgbClr val="575756"/>
                </a:solidFill>
                <a:latin typeface="Runda Normal" panose="02000000000000000000" pitchFamily="2" charset="77"/>
              </a:rPr>
              <a:t>. </a:t>
            </a:r>
            <a:br>
              <a:rPr lang="en-GB" sz="1300" b="0" i="0">
                <a:solidFill>
                  <a:srgbClr val="575756"/>
                </a:solidFill>
                <a:latin typeface="Runda Normal" panose="02000000000000000000" pitchFamily="2" charset="77"/>
              </a:rPr>
            </a:br>
            <a:r>
              <a:rPr lang="en-GB" sz="1300" b="0" i="0" err="1">
                <a:solidFill>
                  <a:srgbClr val="575756"/>
                </a:solidFill>
                <a:latin typeface="Runda Normal" panose="02000000000000000000" pitchFamily="2" charset="77"/>
              </a:rPr>
              <a:t>Nulla</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facilisi</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sed</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odio</a:t>
            </a:r>
            <a:r>
              <a:rPr lang="en-GB" sz="1300" b="0" i="0">
                <a:solidFill>
                  <a:srgbClr val="575756"/>
                </a:solidFill>
                <a:latin typeface="Runda Normal" panose="02000000000000000000" pitchFamily="2" charset="77"/>
              </a:rPr>
              <a:t> in </a:t>
            </a:r>
            <a:r>
              <a:rPr lang="en-GB" sz="1300" b="0" i="0" err="1">
                <a:solidFill>
                  <a:srgbClr val="575756"/>
                </a:solidFill>
                <a:latin typeface="Runda Normal" panose="02000000000000000000" pitchFamily="2" charset="77"/>
              </a:rPr>
              <a:t>augue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tristique</a:t>
            </a:r>
            <a:r>
              <a:rPr lang="en-GB" sz="1300" b="0" i="0">
                <a:solidFill>
                  <a:srgbClr val="575756"/>
                </a:solidFill>
                <a:latin typeface="Runda Normal" panose="02000000000000000000" pitchFamily="2" charset="77"/>
              </a:rPr>
              <a:t> </a:t>
            </a:r>
            <a:r>
              <a:rPr lang="en-GB" sz="1300" b="0" i="0" err="1">
                <a:solidFill>
                  <a:srgbClr val="575756"/>
                </a:solidFill>
                <a:latin typeface="Runda Normal" panose="02000000000000000000" pitchFamily="2" charset="77"/>
              </a:rPr>
              <a:t>dapibus</a:t>
            </a:r>
            <a:r>
              <a:rPr lang="en-GB" sz="1300" b="0" i="0">
                <a:solidFill>
                  <a:srgbClr val="575756"/>
                </a:solidFill>
                <a:latin typeface="Runda Normal" panose="02000000000000000000" pitchFamily="2" charset="77"/>
              </a:rPr>
              <a:t>.</a:t>
            </a:r>
          </a:p>
          <a:p>
            <a:endParaRPr lang="en-US" b="0" i="0">
              <a:latin typeface="Runda Normal" panose="02000000000000000000" pitchFamily="2" charset="77"/>
            </a:endParaRPr>
          </a:p>
        </p:txBody>
      </p:sp>
      <p:sp>
        <p:nvSpPr>
          <p:cNvPr id="13" name="TextBox 12">
            <a:extLst>
              <a:ext uri="{FF2B5EF4-FFF2-40B4-BE49-F238E27FC236}">
                <a16:creationId xmlns:a16="http://schemas.microsoft.com/office/drawing/2014/main" id="{07AD5C32-BBDB-5847-833E-6410CE68BBEC}"/>
              </a:ext>
            </a:extLst>
          </p:cNvPr>
          <p:cNvSpPr txBox="1"/>
          <p:nvPr userDrawn="1"/>
        </p:nvSpPr>
        <p:spPr>
          <a:xfrm>
            <a:off x="403747" y="280649"/>
            <a:ext cx="2384820" cy="492443"/>
          </a:xfrm>
          <a:prstGeom prst="rect">
            <a:avLst/>
          </a:prstGeom>
          <a:noFill/>
        </p:spPr>
        <p:txBody>
          <a:bodyPr wrap="none" rtlCol="0">
            <a:spAutoFit/>
          </a:bodyPr>
          <a:lstStyle/>
          <a:p>
            <a:r>
              <a:rPr lang="en-US" sz="2600" baseline="0">
                <a:solidFill>
                  <a:srgbClr val="00A091"/>
                </a:solidFill>
                <a:latin typeface="Runda Normal" panose="02000000000000000000" pitchFamily="2" charset="77"/>
              </a:rPr>
              <a:t>Slide title here</a:t>
            </a:r>
          </a:p>
        </p:txBody>
      </p:sp>
      <p:cxnSp>
        <p:nvCxnSpPr>
          <p:cNvPr id="16" name="Straight Connector 15">
            <a:extLst>
              <a:ext uri="{FF2B5EF4-FFF2-40B4-BE49-F238E27FC236}">
                <a16:creationId xmlns:a16="http://schemas.microsoft.com/office/drawing/2014/main" id="{8951A45B-AB38-A04E-844F-0094EE953BA8}"/>
              </a:ext>
            </a:extLst>
          </p:cNvPr>
          <p:cNvCxnSpPr>
            <a:cxnSpLocks/>
          </p:cNvCxnSpPr>
          <p:nvPr userDrawn="1"/>
        </p:nvCxnSpPr>
        <p:spPr>
          <a:xfrm>
            <a:off x="0" y="6253615"/>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BFA392-93A0-C944-8A0D-017AEB3C77E9}"/>
              </a:ext>
            </a:extLst>
          </p:cNvPr>
          <p:cNvCxnSpPr>
            <a:cxnSpLocks/>
          </p:cNvCxnSpPr>
          <p:nvPr userDrawn="1"/>
        </p:nvCxnSpPr>
        <p:spPr>
          <a:xfrm>
            <a:off x="0" y="981902"/>
            <a:ext cx="12192000" cy="0"/>
          </a:xfrm>
          <a:prstGeom prst="line">
            <a:avLst/>
          </a:prstGeom>
          <a:ln w="12700">
            <a:solidFill>
              <a:srgbClr val="00A09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50F78E38-E620-4D45-BCE5-B036D2723C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63068" y="305371"/>
            <a:ext cx="951816" cy="417169"/>
          </a:xfrm>
          <a:prstGeom prst="rect">
            <a:avLst/>
          </a:prstGeom>
        </p:spPr>
      </p:pic>
      <p:sp>
        <p:nvSpPr>
          <p:cNvPr id="23" name="TextBox 22">
            <a:extLst>
              <a:ext uri="{FF2B5EF4-FFF2-40B4-BE49-F238E27FC236}">
                <a16:creationId xmlns:a16="http://schemas.microsoft.com/office/drawing/2014/main" id="{CC475F51-F571-E541-B695-13D28F658D6C}"/>
              </a:ext>
            </a:extLst>
          </p:cNvPr>
          <p:cNvSpPr txBox="1"/>
          <p:nvPr userDrawn="1"/>
        </p:nvSpPr>
        <p:spPr>
          <a:xfrm>
            <a:off x="11618520" y="642094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24" name="TextBox 23">
            <a:extLst>
              <a:ext uri="{FF2B5EF4-FFF2-40B4-BE49-F238E27FC236}">
                <a16:creationId xmlns:a16="http://schemas.microsoft.com/office/drawing/2014/main" id="{17B70B1D-5421-7A46-A22E-FB7AC0EFDCC3}"/>
              </a:ext>
            </a:extLst>
          </p:cNvPr>
          <p:cNvSpPr txBox="1"/>
          <p:nvPr userDrawn="1"/>
        </p:nvSpPr>
        <p:spPr>
          <a:xfrm>
            <a:off x="9919319" y="6422608"/>
            <a:ext cx="1665841" cy="246221"/>
          </a:xfrm>
          <a:prstGeom prst="rect">
            <a:avLst/>
          </a:prstGeom>
          <a:noFill/>
        </p:spPr>
        <p:txBody>
          <a:bodyPr wrap="none" rtlCol="0">
            <a:spAutoFit/>
          </a:bodyPr>
          <a:lstStyle/>
          <a:p>
            <a:pPr algn="r"/>
            <a:r>
              <a:rPr lang="en-US" sz="1000" b="1" baseline="0" err="1">
                <a:solidFill>
                  <a:srgbClr val="00A091"/>
                </a:solidFill>
                <a:latin typeface="Runda Normal" panose="02000000000000000000" pitchFamily="2" charset="77"/>
              </a:rPr>
              <a:t>www.europeanbiogas.eu</a:t>
            </a:r>
            <a:endParaRPr lang="en-US" sz="1000" b="1" baseline="0">
              <a:solidFill>
                <a:srgbClr val="00A091"/>
              </a:solidFill>
              <a:latin typeface="Runda Normal" panose="02000000000000000000" pitchFamily="2" charset="77"/>
            </a:endParaRPr>
          </a:p>
        </p:txBody>
      </p:sp>
      <p:sp>
        <p:nvSpPr>
          <p:cNvPr id="25" name="TextBox 24">
            <a:extLst>
              <a:ext uri="{FF2B5EF4-FFF2-40B4-BE49-F238E27FC236}">
                <a16:creationId xmlns:a16="http://schemas.microsoft.com/office/drawing/2014/main" id="{C441D918-E3FE-DA4F-B828-1D9C55D5A4D1}"/>
              </a:ext>
            </a:extLst>
          </p:cNvPr>
          <p:cNvSpPr txBox="1"/>
          <p:nvPr userDrawn="1"/>
        </p:nvSpPr>
        <p:spPr>
          <a:xfrm>
            <a:off x="388871" y="6413692"/>
            <a:ext cx="2388795" cy="246221"/>
          </a:xfrm>
          <a:prstGeom prst="rect">
            <a:avLst/>
          </a:prstGeom>
          <a:noFill/>
        </p:spPr>
        <p:txBody>
          <a:bodyPr wrap="none" rtlCol="0">
            <a:spAutoFit/>
          </a:bodyPr>
          <a:lstStyle/>
          <a:p>
            <a:r>
              <a:rPr lang="en-US" sz="1000" baseline="0">
                <a:solidFill>
                  <a:srgbClr val="00A09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284309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sp>
        <p:nvSpPr>
          <p:cNvPr id="16" name="TextBox 15">
            <a:extLst>
              <a:ext uri="{FF2B5EF4-FFF2-40B4-BE49-F238E27FC236}">
                <a16:creationId xmlns:a16="http://schemas.microsoft.com/office/drawing/2014/main" id="{E9CAD560-0410-AE46-99FD-59C33BCA9684}"/>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7" name="TextBox 16">
            <a:extLst>
              <a:ext uri="{FF2B5EF4-FFF2-40B4-BE49-F238E27FC236}">
                <a16:creationId xmlns:a16="http://schemas.microsoft.com/office/drawing/2014/main" id="{8413ECD0-430E-3F4F-B3C4-360CD03D5474}"/>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4253160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6" name="TextBox 15">
            <a:extLst>
              <a:ext uri="{FF2B5EF4-FFF2-40B4-BE49-F238E27FC236}">
                <a16:creationId xmlns:a16="http://schemas.microsoft.com/office/drawing/2014/main" id="{E9929278-EFF8-2544-9BD6-1059E09AF2C6}"/>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7" name="TextBox 16">
            <a:extLst>
              <a:ext uri="{FF2B5EF4-FFF2-40B4-BE49-F238E27FC236}">
                <a16:creationId xmlns:a16="http://schemas.microsoft.com/office/drawing/2014/main" id="{0C379BD2-E3C5-2A47-B036-499CD08C5335}"/>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83093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Plain slide with tex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EE7F673-E6A3-854C-9F65-271EF3BCAD6A}"/>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9" name="TextBox 18">
            <a:extLst>
              <a:ext uri="{FF2B5EF4-FFF2-40B4-BE49-F238E27FC236}">
                <a16:creationId xmlns:a16="http://schemas.microsoft.com/office/drawing/2014/main" id="{8A5D10AF-5D92-174B-92B8-CA1A938D474E}"/>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6" name="Picture 5" descr="Logo&#10;&#10;Description automatically generated">
            <a:extLst>
              <a:ext uri="{FF2B5EF4-FFF2-40B4-BE49-F238E27FC236}">
                <a16:creationId xmlns:a16="http://schemas.microsoft.com/office/drawing/2014/main" id="{5E1C13C7-8C29-4643-A829-DAFE013D7C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7" name="Picture 6" descr="Background pattern&#10;&#10;Description automatically generated">
            <a:extLst>
              <a:ext uri="{FF2B5EF4-FFF2-40B4-BE49-F238E27FC236}">
                <a16:creationId xmlns:a16="http://schemas.microsoft.com/office/drawing/2014/main" id="{8A370456-30FF-B54C-920F-4AAE6AB002A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20855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A8D9E78-156B-5E48-8BBE-CA80C099CF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9" name="Picture 8" descr="Logo&#10;&#10;Description automatically generated">
            <a:extLst>
              <a:ext uri="{FF2B5EF4-FFF2-40B4-BE49-F238E27FC236}">
                <a16:creationId xmlns:a16="http://schemas.microsoft.com/office/drawing/2014/main" id="{EDC96019-03CE-474C-A4B1-7D2A5F1F3E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3086" y="588395"/>
            <a:ext cx="2515385" cy="1104730"/>
          </a:xfrm>
          <a:prstGeom prst="rect">
            <a:avLst/>
          </a:prstGeom>
        </p:spPr>
      </p:pic>
    </p:spTree>
    <p:extLst>
      <p:ext uri="{BB962C8B-B14F-4D97-AF65-F5344CB8AC3E}">
        <p14:creationId xmlns:p14="http://schemas.microsoft.com/office/powerpoint/2010/main" val="295945682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5" name="TextBox 14">
            <a:extLst>
              <a:ext uri="{FF2B5EF4-FFF2-40B4-BE49-F238E27FC236}">
                <a16:creationId xmlns:a16="http://schemas.microsoft.com/office/drawing/2014/main" id="{FD7CFF15-B764-344C-BB12-88D287A7D070}"/>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321998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76FB3BF-AEA8-EF44-B845-048B924148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699" y="588225"/>
            <a:ext cx="2515772" cy="1104900"/>
          </a:xfrm>
          <a:prstGeom prst="rect">
            <a:avLst/>
          </a:prstGeom>
        </p:spPr>
      </p:pic>
      <p:pic>
        <p:nvPicPr>
          <p:cNvPr id="16" name="Picture 15">
            <a:extLst>
              <a:ext uri="{FF2B5EF4-FFF2-40B4-BE49-F238E27FC236}">
                <a16:creationId xmlns:a16="http://schemas.microsoft.com/office/drawing/2014/main" id="{630689A9-CA0B-9142-AB82-758D9D0FE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3201" y="-1433328"/>
            <a:ext cx="7403338" cy="9109393"/>
          </a:xfrm>
          <a:prstGeom prst="rect">
            <a:avLst/>
          </a:prstGeom>
        </p:spPr>
      </p:pic>
    </p:spTree>
    <p:extLst>
      <p:ext uri="{BB962C8B-B14F-4D97-AF65-F5344CB8AC3E}">
        <p14:creationId xmlns:p14="http://schemas.microsoft.com/office/powerpoint/2010/main" val="147354093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95AF30E-F860-0B40-9D61-85F14A41F7A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68"/>
            <a:ext cx="12282616" cy="6850864"/>
          </a:xfrm>
          <a:prstGeom prst="rect">
            <a:avLst/>
          </a:prstGeom>
        </p:spPr>
      </p:pic>
      <p:pic>
        <p:nvPicPr>
          <p:cNvPr id="8" name="Picture 7">
            <a:extLst>
              <a:ext uri="{FF2B5EF4-FFF2-40B4-BE49-F238E27FC236}">
                <a16:creationId xmlns:a16="http://schemas.microsoft.com/office/drawing/2014/main" id="{4DC47458-5ABF-074F-A396-EDE343CCD072}"/>
              </a:ext>
            </a:extLst>
          </p:cNvPr>
          <p:cNvPicPr>
            <a:picLocks noChangeAspect="1"/>
          </p:cNvPicPr>
          <p:nvPr userDrawn="1"/>
        </p:nvPicPr>
        <p:blipFill>
          <a:blip r:embed="rId3">
            <a:alphaModFix amt="10000"/>
          </a:blip>
          <a:stretch>
            <a:fillRect/>
          </a:stretch>
        </p:blipFill>
        <p:spPr>
          <a:xfrm>
            <a:off x="6800483" y="-828677"/>
            <a:ext cx="6135588" cy="7849942"/>
          </a:xfrm>
          <a:prstGeom prst="rect">
            <a:avLst/>
          </a:prstGeom>
        </p:spPr>
      </p:pic>
      <p:pic>
        <p:nvPicPr>
          <p:cNvPr id="5" name="Picture 4" descr="Logo&#10;&#10;Description automatically generated">
            <a:extLst>
              <a:ext uri="{FF2B5EF4-FFF2-40B4-BE49-F238E27FC236}">
                <a16:creationId xmlns:a16="http://schemas.microsoft.com/office/drawing/2014/main" id="{F86BB624-E631-4FFC-BFAF-DB54906E8D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2776" y="6251814"/>
            <a:ext cx="951817" cy="418028"/>
          </a:xfrm>
          <a:prstGeom prst="rect">
            <a:avLst/>
          </a:prstGeom>
        </p:spPr>
      </p:pic>
    </p:spTree>
    <p:extLst>
      <p:ext uri="{BB962C8B-B14F-4D97-AF65-F5344CB8AC3E}">
        <p14:creationId xmlns:p14="http://schemas.microsoft.com/office/powerpoint/2010/main" val="392568217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94966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Slide with watermark and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39856-C01B-7B48-9A5F-EF17FD3C0E6A}"/>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sp>
        <p:nvSpPr>
          <p:cNvPr id="15" name="TextBox 14">
            <a:extLst>
              <a:ext uri="{FF2B5EF4-FFF2-40B4-BE49-F238E27FC236}">
                <a16:creationId xmlns:a16="http://schemas.microsoft.com/office/drawing/2014/main" id="{FD7CFF15-B764-344C-BB12-88D287A7D070}"/>
              </a:ext>
            </a:extLst>
          </p:cNvPr>
          <p:cNvSpPr txBox="1"/>
          <p:nvPr userDrawn="1"/>
        </p:nvSpPr>
        <p:spPr>
          <a:xfrm>
            <a:off x="11618520" y="6350489"/>
            <a:ext cx="285656" cy="246221"/>
          </a:xfrm>
          <a:prstGeom prst="rect">
            <a:avLst/>
          </a:prstGeom>
          <a:noFill/>
        </p:spPr>
        <p:txBody>
          <a:bodyPr wrap="none" rtlCol="0">
            <a:spAutoFit/>
          </a:bodyPr>
          <a:lstStyle/>
          <a:p>
            <a:pPr algn="r"/>
            <a:r>
              <a:rPr lang="en-US" sz="1000" b="1" i="0" baseline="0">
                <a:solidFill>
                  <a:srgbClr val="00A091"/>
                </a:solidFill>
                <a:latin typeface="Runda Bold" panose="02000000000000000000" pitchFamily="2" charset="77"/>
              </a:rPr>
              <a:t>#</a:t>
            </a:r>
          </a:p>
        </p:txBody>
      </p:sp>
      <p:sp>
        <p:nvSpPr>
          <p:cNvPr id="16" name="TextBox 15">
            <a:extLst>
              <a:ext uri="{FF2B5EF4-FFF2-40B4-BE49-F238E27FC236}">
                <a16:creationId xmlns:a16="http://schemas.microsoft.com/office/drawing/2014/main" id="{8001F013-86C5-FD4A-AE64-CE2DBC054B63}"/>
              </a:ext>
            </a:extLst>
          </p:cNvPr>
          <p:cNvSpPr txBox="1"/>
          <p:nvPr userDrawn="1"/>
        </p:nvSpPr>
        <p:spPr>
          <a:xfrm>
            <a:off x="9196365" y="6350489"/>
            <a:ext cx="2388795" cy="246221"/>
          </a:xfrm>
          <a:prstGeom prst="rect">
            <a:avLst/>
          </a:prstGeom>
          <a:noFill/>
        </p:spPr>
        <p:txBody>
          <a:bodyPr wrap="none" rtlCol="0">
            <a:spAutoFit/>
          </a:bodyPr>
          <a:lstStyle/>
          <a:p>
            <a:pPr algn="r"/>
            <a:r>
              <a:rPr lang="en-US" sz="1000" baseline="0">
                <a:solidFill>
                  <a:srgbClr val="00A091"/>
                </a:solidFill>
                <a:latin typeface="Runda Normal" panose="02000000000000000000" pitchFamily="2" charset="77"/>
              </a:rPr>
              <a:t>The voice of renewable gas in Europe</a:t>
            </a:r>
          </a:p>
        </p:txBody>
      </p:sp>
      <p:pic>
        <p:nvPicPr>
          <p:cNvPr id="7" name="Picture 6" descr="Logo&#10;&#10;Description automatically generated">
            <a:extLst>
              <a:ext uri="{FF2B5EF4-FFF2-40B4-BE49-F238E27FC236}">
                <a16:creationId xmlns:a16="http://schemas.microsoft.com/office/drawing/2014/main" id="{90AF528A-AAC2-9B49-A65A-040F3D7D0A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F033141E-2DC2-4F43-BE4B-8C2B727D2CE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43178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 Plain slide">
    <p:spTree>
      <p:nvGrpSpPr>
        <p:cNvPr id="1" name=""/>
        <p:cNvGrpSpPr/>
        <p:nvPr/>
      </p:nvGrpSpPr>
      <p:grpSpPr>
        <a:xfrm>
          <a:off x="0" y="0"/>
          <a:ext cx="0" cy="0"/>
          <a:chOff x="0" y="0"/>
          <a:chExt cx="0" cy="0"/>
        </a:xfrm>
      </p:grpSpPr>
      <p:pic>
        <p:nvPicPr>
          <p:cNvPr id="2" name="Picture 2" descr="Logo&#10;&#10;Description automatically generated">
            <a:extLst>
              <a:ext uri="{FF2B5EF4-FFF2-40B4-BE49-F238E27FC236}">
                <a16:creationId xmlns:a16="http://schemas.microsoft.com/office/drawing/2014/main" id="{C1B5961F-8A13-F6BD-07BC-74A4835DEC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778" y="6251816"/>
            <a:ext cx="951817" cy="418027"/>
          </a:xfrm>
          <a:prstGeom prst="rect">
            <a:avLst/>
          </a:prstGeom>
          <a:noFill/>
          <a:ln cap="flat">
            <a:noFill/>
          </a:ln>
        </p:spPr>
      </p:pic>
      <p:pic>
        <p:nvPicPr>
          <p:cNvPr id="3" name="Picture 8" descr="Background pattern&#10;&#10;Description automatically generated">
            <a:extLst>
              <a:ext uri="{FF2B5EF4-FFF2-40B4-BE49-F238E27FC236}">
                <a16:creationId xmlns:a16="http://schemas.microsoft.com/office/drawing/2014/main" id="{C87DA6AC-A9B4-6016-35D1-8EF17F08AD72}"/>
              </a:ext>
            </a:extLst>
          </p:cNvPr>
          <p:cNvPicPr>
            <a:picLocks noChangeAspect="1"/>
          </p:cNvPicPr>
          <p:nvPr/>
        </p:nvPicPr>
        <p:blipFill>
          <a:blip r:embed="rId3"/>
          <a:stretch>
            <a:fillRect/>
          </a:stretch>
        </p:blipFill>
        <p:spPr>
          <a:xfrm>
            <a:off x="0" y="3566"/>
            <a:ext cx="12282613" cy="999347"/>
          </a:xfrm>
          <a:prstGeom prst="rect">
            <a:avLst/>
          </a:prstGeom>
          <a:noFill/>
          <a:ln cap="flat">
            <a:noFill/>
          </a:ln>
        </p:spPr>
      </p:pic>
    </p:spTree>
    <p:extLst>
      <p:ext uri="{BB962C8B-B14F-4D97-AF65-F5344CB8AC3E}">
        <p14:creationId xmlns:p14="http://schemas.microsoft.com/office/powerpoint/2010/main" val="32894004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Slide with watermar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5F7A8B-2623-F544-B0E9-D84AF0D906A0}"/>
              </a:ext>
            </a:extLst>
          </p:cNvPr>
          <p:cNvPicPr>
            <a:picLocks noChangeAspect="1"/>
          </p:cNvPicPr>
          <p:nvPr userDrawn="1"/>
        </p:nvPicPr>
        <p:blipFill>
          <a:blip r:embed="rId2">
            <a:alphaModFix amt="5000"/>
          </a:blip>
          <a:stretch>
            <a:fillRect/>
          </a:stretch>
        </p:blipFill>
        <p:spPr>
          <a:xfrm>
            <a:off x="7891528" y="377234"/>
            <a:ext cx="5223777" cy="6683362"/>
          </a:xfrm>
          <a:prstGeom prst="rect">
            <a:avLst/>
          </a:prstGeom>
        </p:spPr>
      </p:pic>
      <p:pic>
        <p:nvPicPr>
          <p:cNvPr id="7" name="Picture 6" descr="Logo&#10;&#10;Description automatically generated">
            <a:extLst>
              <a:ext uri="{FF2B5EF4-FFF2-40B4-BE49-F238E27FC236}">
                <a16:creationId xmlns:a16="http://schemas.microsoft.com/office/drawing/2014/main" id="{F54BB363-54B9-AB44-BDC0-64903E196E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8" name="Picture 7" descr="Background pattern&#10;&#10;Description automatically generated">
            <a:extLst>
              <a:ext uri="{FF2B5EF4-FFF2-40B4-BE49-F238E27FC236}">
                <a16:creationId xmlns:a16="http://schemas.microsoft.com/office/drawing/2014/main" id="{A87D3BAC-759B-014F-BBD5-9217CD16F29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26796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Plain slide">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38D1E2B-A139-3044-AC92-6600B109E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777" y="6251814"/>
            <a:ext cx="951816" cy="418027"/>
          </a:xfrm>
          <a:prstGeom prst="rect">
            <a:avLst/>
          </a:prstGeom>
        </p:spPr>
      </p:pic>
      <p:pic>
        <p:nvPicPr>
          <p:cNvPr id="9" name="Picture 8" descr="Background pattern&#10;&#10;Description automatically generated">
            <a:extLst>
              <a:ext uri="{FF2B5EF4-FFF2-40B4-BE49-F238E27FC236}">
                <a16:creationId xmlns:a16="http://schemas.microsoft.com/office/drawing/2014/main" id="{1FD1DF5C-FFC0-E84C-AFA4-D3422B6E23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568"/>
            <a:ext cx="12282616" cy="999351"/>
          </a:xfrm>
          <a:prstGeom prst="rect">
            <a:avLst/>
          </a:prstGeom>
        </p:spPr>
      </p:pic>
    </p:spTree>
    <p:extLst>
      <p:ext uri="{BB962C8B-B14F-4D97-AF65-F5344CB8AC3E}">
        <p14:creationId xmlns:p14="http://schemas.microsoft.com/office/powerpoint/2010/main" val="152833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52386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79" r:id="rId4"/>
    <p:sldLayoutId id="2147483681" r:id="rId5"/>
    <p:sldLayoutId id="2147483688" r:id="rId6"/>
    <p:sldLayoutId id="2147483689" r:id="rId7"/>
    <p:sldLayoutId id="2147483691" r:id="rId8"/>
  </p:sldLayoutIdLst>
  <p:transition spd="slow">
    <p:push dir="u"/>
  </p:transition>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Verdana" pitchFamily="-80" charset="0"/>
        </a:defRPr>
      </a:lvl2pPr>
      <a:lvl3pPr algn="l" rtl="0" eaLnBrk="0" fontAlgn="base" hangingPunct="0">
        <a:spcBef>
          <a:spcPct val="0"/>
        </a:spcBef>
        <a:spcAft>
          <a:spcPct val="0"/>
        </a:spcAft>
        <a:defRPr sz="3200">
          <a:solidFill>
            <a:schemeClr val="tx2"/>
          </a:solidFill>
          <a:latin typeface="Verdana" pitchFamily="-80" charset="0"/>
        </a:defRPr>
      </a:lvl3pPr>
      <a:lvl4pPr algn="l" rtl="0" eaLnBrk="0" fontAlgn="base" hangingPunct="0">
        <a:spcBef>
          <a:spcPct val="0"/>
        </a:spcBef>
        <a:spcAft>
          <a:spcPct val="0"/>
        </a:spcAft>
        <a:defRPr sz="3200">
          <a:solidFill>
            <a:schemeClr val="tx2"/>
          </a:solidFill>
          <a:latin typeface="Verdana" pitchFamily="-80" charset="0"/>
        </a:defRPr>
      </a:lvl4pPr>
      <a:lvl5pPr algn="l" rtl="0" eaLnBrk="0" fontAlgn="base" hangingPunct="0">
        <a:spcBef>
          <a:spcPct val="0"/>
        </a:spcBef>
        <a:spcAft>
          <a:spcPct val="0"/>
        </a:spcAft>
        <a:defRPr sz="3200">
          <a:solidFill>
            <a:schemeClr val="tx2"/>
          </a:solidFill>
          <a:latin typeface="Verdana" pitchFamily="-80" charset="0"/>
        </a:defRPr>
      </a:lvl5pPr>
      <a:lvl6pPr marL="457200" algn="l" rtl="0" fontAlgn="base">
        <a:spcBef>
          <a:spcPct val="0"/>
        </a:spcBef>
        <a:spcAft>
          <a:spcPct val="0"/>
        </a:spcAft>
        <a:defRPr sz="3200">
          <a:solidFill>
            <a:schemeClr val="tx2"/>
          </a:solidFill>
          <a:latin typeface="Verdana" pitchFamily="-80" charset="0"/>
        </a:defRPr>
      </a:lvl6pPr>
      <a:lvl7pPr marL="914400" algn="l" rtl="0" fontAlgn="base">
        <a:spcBef>
          <a:spcPct val="0"/>
        </a:spcBef>
        <a:spcAft>
          <a:spcPct val="0"/>
        </a:spcAft>
        <a:defRPr sz="3200">
          <a:solidFill>
            <a:schemeClr val="tx2"/>
          </a:solidFill>
          <a:latin typeface="Verdana" pitchFamily="-80" charset="0"/>
        </a:defRPr>
      </a:lvl7pPr>
      <a:lvl8pPr marL="1371600" algn="l" rtl="0" fontAlgn="base">
        <a:spcBef>
          <a:spcPct val="0"/>
        </a:spcBef>
        <a:spcAft>
          <a:spcPct val="0"/>
        </a:spcAft>
        <a:defRPr sz="3200">
          <a:solidFill>
            <a:schemeClr val="tx2"/>
          </a:solidFill>
          <a:latin typeface="Verdana" pitchFamily="-80" charset="0"/>
        </a:defRPr>
      </a:lvl8pPr>
      <a:lvl9pPr marL="1828800" algn="l" rtl="0" fontAlgn="base">
        <a:spcBef>
          <a:spcPct val="0"/>
        </a:spcBef>
        <a:spcAft>
          <a:spcPct val="0"/>
        </a:spcAft>
        <a:defRPr sz="3200">
          <a:solidFill>
            <a:schemeClr val="tx2"/>
          </a:solidFill>
          <a:latin typeface="Verdana" pitchFamily="-80" charset="0"/>
        </a:defRPr>
      </a:lvl9pPr>
    </p:titleStyle>
    <p:bodyStyle>
      <a:lvl1pPr marL="342900" indent="-342900" algn="l" rtl="0" eaLnBrk="0" fontAlgn="base" hangingPunct="0">
        <a:spcBef>
          <a:spcPct val="20000"/>
        </a:spcBef>
        <a:spcAft>
          <a:spcPct val="0"/>
        </a:spcAft>
        <a:buClr>
          <a:schemeClr val="accent1"/>
        </a:buClr>
        <a:buSzPct val="80000"/>
        <a:defRPr sz="2000">
          <a:solidFill>
            <a:schemeClr val="tx1"/>
          </a:solidFill>
          <a:latin typeface="+mn-lt"/>
          <a:ea typeface="+mn-ea"/>
          <a:cs typeface="+mn-cs"/>
        </a:defRPr>
      </a:lvl1pPr>
      <a:lvl2pPr marL="1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2pPr>
      <a:lvl3pPr marL="192088" indent="188913"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3pPr>
      <a:lvl4pPr marL="382588" indent="188913" algn="l" rtl="0" eaLnBrk="0" fontAlgn="base" hangingPunct="0">
        <a:spcBef>
          <a:spcPct val="20000"/>
        </a:spcBef>
        <a:spcAft>
          <a:spcPct val="0"/>
        </a:spcAft>
        <a:buClr>
          <a:schemeClr val="accent1"/>
        </a:buClr>
        <a:buSzPct val="80000"/>
        <a:buFont typeface="Wingdings" panose="05000000000000000000" pitchFamily="2" charset="2"/>
        <a:buChar char="l"/>
        <a:defRPr sz="2000">
          <a:solidFill>
            <a:schemeClr val="tx1"/>
          </a:solidFill>
          <a:latin typeface="+mn-lt"/>
        </a:defRPr>
      </a:lvl4pPr>
      <a:lvl5pPr marL="573088" indent="179388" algn="l" rtl="0" eaLnBrk="0" fontAlgn="base" hangingPunct="0">
        <a:spcBef>
          <a:spcPct val="20000"/>
        </a:spcBef>
        <a:spcAft>
          <a:spcPct val="0"/>
        </a:spcAft>
        <a:buClr>
          <a:schemeClr val="accent1"/>
        </a:buClr>
        <a:buSzPct val="65000"/>
        <a:buFont typeface="Wingdings" panose="05000000000000000000" pitchFamily="2" charset="2"/>
        <a:buChar char="¢"/>
        <a:defRPr sz="2000">
          <a:solidFill>
            <a:schemeClr val="tx1"/>
          </a:solidFill>
          <a:latin typeface="+mn-lt"/>
        </a:defRPr>
      </a:lvl5pPr>
      <a:lvl6pPr marL="10302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6pPr>
      <a:lvl7pPr marL="14874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7pPr>
      <a:lvl8pPr marL="19446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8pPr>
      <a:lvl9pPr marL="2401888" indent="179388" algn="l" rtl="0" fontAlgn="base">
        <a:spcBef>
          <a:spcPct val="20000"/>
        </a:spcBef>
        <a:spcAft>
          <a:spcPct val="0"/>
        </a:spcAft>
        <a:buClr>
          <a:schemeClr val="accent1"/>
        </a:buClr>
        <a:buSzPct val="65000"/>
        <a:buFont typeface="Wingdings" pitchFamily="-80"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1556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3"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547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9720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mail@europeanbiogas.e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ropeanbiogas.eu/wp-content/uploads/2022/09/2022-Manual-for-National-Biomethane-Strategies_Gas-for-Climate-1.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hyperlink" Target="mailto:email@europeanbiogas.eu" TargetMode="External"/><Relationship Id="rId3" Type="http://schemas.openxmlformats.org/officeDocument/2006/relationships/hyperlink" Target="http://www.europeanbiogas.eu/" TargetMode="External"/><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witter.com/European_Biogas" TargetMode="External"/><Relationship Id="rId5" Type="http://schemas.openxmlformats.org/officeDocument/2006/relationships/image" Target="../media/image53.png"/><Relationship Id="rId4" Type="http://schemas.openxmlformats.org/officeDocument/2006/relationships/hyperlink" Target="https://www.linkedin.com/company/european-biogas-association/?viewAsMember=true" TargetMode="External"/><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hyperlink" Target="https://www.europeanbiogas.eu/eba-statistical-report-20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europeanbiogas.eu/wp-content/uploads/2022/07/GfC_national-biomethane-potentials_070722.pdf" TargetMode="External"/><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F8AD4-F5EE-4D46-8670-F53048CC013C}"/>
              </a:ext>
            </a:extLst>
          </p:cNvPr>
          <p:cNvSpPr txBox="1"/>
          <p:nvPr/>
        </p:nvSpPr>
        <p:spPr>
          <a:xfrm>
            <a:off x="704557" y="2593086"/>
            <a:ext cx="11013564" cy="3662541"/>
          </a:xfrm>
          <a:prstGeom prst="rect">
            <a:avLst/>
          </a:prstGeom>
          <a:noFill/>
        </p:spPr>
        <p:txBody>
          <a:bodyPr wrap="square" rtlCol="0">
            <a:spAutoFit/>
          </a:bodyPr>
          <a:lstStyle/>
          <a:p>
            <a:pPr algn="ctr"/>
            <a:r>
              <a:rPr lang="en-US" sz="5000" b="1" dirty="0">
                <a:solidFill>
                  <a:schemeClr val="bg1"/>
                </a:solidFill>
                <a:latin typeface="Runda Normal" panose="02000000000000000000" pitchFamily="2" charset="77"/>
              </a:rPr>
              <a:t>IRELAND BIOMETHANE CONFERENCE 2022</a:t>
            </a:r>
            <a:endParaRPr lang="en-US" sz="3600" b="1" dirty="0">
              <a:solidFill>
                <a:schemeClr val="bg1"/>
              </a:solidFill>
              <a:latin typeface="Runda Normal" panose="02000000000000000000" pitchFamily="2" charset="77"/>
            </a:endParaRPr>
          </a:p>
          <a:p>
            <a:pPr algn="r"/>
            <a:endParaRPr lang="en-US" sz="2800" b="1" dirty="0">
              <a:solidFill>
                <a:schemeClr val="bg1"/>
              </a:solidFill>
              <a:latin typeface="Runda Normal" panose="02000000000000000000" pitchFamily="2" charset="77"/>
            </a:endParaRPr>
          </a:p>
          <a:p>
            <a:pPr algn="r"/>
            <a:r>
              <a:rPr lang="en-US" sz="2800" b="1" dirty="0">
                <a:solidFill>
                  <a:schemeClr val="bg1"/>
                </a:solidFill>
                <a:latin typeface="Runda Normal" panose="02000000000000000000" pitchFamily="2" charset="77"/>
              </a:rPr>
              <a:t>Harmen Dekker, CEO of the EBA</a:t>
            </a:r>
          </a:p>
          <a:p>
            <a:pPr algn="r"/>
            <a:r>
              <a:rPr lang="en-US" sz="2800" b="1" dirty="0">
                <a:solidFill>
                  <a:schemeClr val="bg1"/>
                </a:solidFill>
                <a:latin typeface="Runda Normal" panose="02000000000000000000" pitchFamily="2" charset="77"/>
                <a:hlinkClick r:id="rId2">
                  <a:extLst>
                    <a:ext uri="{A12FA001-AC4F-418D-AE19-62706E023703}">
                      <ahyp:hlinkClr xmlns:ahyp="http://schemas.microsoft.com/office/drawing/2018/hyperlinkcolor" val="tx"/>
                    </a:ext>
                  </a:extLst>
                </a:hlinkClick>
              </a:rPr>
              <a:t>dekker@europeanbiogas.eu</a:t>
            </a:r>
            <a:endParaRPr lang="en-US" sz="2800" b="1" dirty="0">
              <a:solidFill>
                <a:schemeClr val="bg1"/>
              </a:solidFill>
              <a:latin typeface="Runda Normal" panose="02000000000000000000" pitchFamily="2" charset="77"/>
            </a:endParaRPr>
          </a:p>
          <a:p>
            <a:endParaRPr lang="en-US" sz="2800" b="1" baseline="0" dirty="0">
              <a:solidFill>
                <a:schemeClr val="bg1"/>
              </a:solidFill>
              <a:latin typeface="Runda Normal" panose="02000000000000000000" pitchFamily="2" charset="77"/>
            </a:endParaRPr>
          </a:p>
          <a:p>
            <a:endParaRPr lang="en-US" sz="2000" baseline="0" dirty="0">
              <a:solidFill>
                <a:schemeClr val="bg1"/>
              </a:solidFill>
              <a:latin typeface="Runda Normal" panose="02000000000000000000" pitchFamily="2" charset="77"/>
            </a:endParaRPr>
          </a:p>
        </p:txBody>
      </p:sp>
      <p:sp>
        <p:nvSpPr>
          <p:cNvPr id="5" name="ZoneTexte 4">
            <a:extLst>
              <a:ext uri="{FF2B5EF4-FFF2-40B4-BE49-F238E27FC236}">
                <a16:creationId xmlns:a16="http://schemas.microsoft.com/office/drawing/2014/main" id="{4BD1D308-C43B-4F5C-9630-14D547F057C5}"/>
              </a:ext>
            </a:extLst>
          </p:cNvPr>
          <p:cNvSpPr txBox="1"/>
          <p:nvPr/>
        </p:nvSpPr>
        <p:spPr>
          <a:xfrm>
            <a:off x="5011436" y="793234"/>
            <a:ext cx="6470650" cy="461665"/>
          </a:xfrm>
          <a:prstGeom prst="rect">
            <a:avLst/>
          </a:prstGeom>
          <a:noFill/>
        </p:spPr>
        <p:txBody>
          <a:bodyPr wrap="square">
            <a:spAutoFit/>
          </a:bodyPr>
          <a:lstStyle/>
          <a:p>
            <a:pPr algn="r"/>
            <a:r>
              <a:rPr lang="en-US" sz="2400">
                <a:solidFill>
                  <a:schemeClr val="bg1"/>
                </a:solidFill>
                <a:latin typeface="Runda Normal" panose="02000000000000000000" pitchFamily="2" charset="77"/>
              </a:rPr>
              <a:t>The voice of renewable gas in Europe</a:t>
            </a:r>
          </a:p>
        </p:txBody>
      </p:sp>
    </p:spTree>
    <p:extLst>
      <p:ext uri="{BB962C8B-B14F-4D97-AF65-F5344CB8AC3E}">
        <p14:creationId xmlns:p14="http://schemas.microsoft.com/office/powerpoint/2010/main" val="15558419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02C65-4AEF-42FF-96E3-5672133EAD09}"/>
              </a:ext>
            </a:extLst>
          </p:cNvPr>
          <p:cNvSpPr txBox="1"/>
          <p:nvPr/>
        </p:nvSpPr>
        <p:spPr>
          <a:xfrm>
            <a:off x="356222" y="312900"/>
            <a:ext cx="5246373"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Runda Normal" panose="02000000000000000000" pitchFamily="2" charset="77"/>
                <a:ea typeface="+mn-ea"/>
                <a:cs typeface="+mn-cs"/>
              </a:rPr>
              <a:t>IMPACT OF UPCOMING LEGISLATION</a:t>
            </a:r>
          </a:p>
        </p:txBody>
      </p:sp>
      <p:pic>
        <p:nvPicPr>
          <p:cNvPr id="5" name="Picture 4" descr="Diagram&#10;&#10;Description automatically generated">
            <a:extLst>
              <a:ext uri="{FF2B5EF4-FFF2-40B4-BE49-F238E27FC236}">
                <a16:creationId xmlns:a16="http://schemas.microsoft.com/office/drawing/2014/main" id="{A4CED810-95C1-4900-A9C8-7ABA308A8E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803" t="18846" r="13839" b="17618"/>
          <a:stretch/>
        </p:blipFill>
        <p:spPr>
          <a:xfrm>
            <a:off x="1055343" y="1330277"/>
            <a:ext cx="9336940" cy="4428107"/>
          </a:xfrm>
          <a:prstGeom prst="rect">
            <a:avLst/>
          </a:prstGeom>
        </p:spPr>
      </p:pic>
      <p:sp>
        <p:nvSpPr>
          <p:cNvPr id="6" name="ZoneTexte 8">
            <a:extLst>
              <a:ext uri="{FF2B5EF4-FFF2-40B4-BE49-F238E27FC236}">
                <a16:creationId xmlns:a16="http://schemas.microsoft.com/office/drawing/2014/main" id="{1907D13D-73ED-4706-B9FC-FD0BD2274E28}"/>
              </a:ext>
            </a:extLst>
          </p:cNvPr>
          <p:cNvSpPr txBox="1"/>
          <p:nvPr/>
        </p:nvSpPr>
        <p:spPr>
          <a:xfrm>
            <a:off x="9532620" y="6354970"/>
            <a:ext cx="223483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lumMod val="75000"/>
                    <a:lumOff val="25000"/>
                  </a:srgbClr>
                </a:solidFill>
                <a:effectLst/>
                <a:uLnTx/>
                <a:uFillTx/>
                <a:latin typeface="Runda Normal" panose="02000000000000000000" pitchFamily="50" charset="0"/>
                <a:ea typeface="+mn-ea"/>
                <a:cs typeface="+mn-cs"/>
              </a:rPr>
              <a:t>Source EBA Statistical Report 2021</a:t>
            </a:r>
            <a:endParaRPr kumimoji="0" lang="fr-FR" sz="1000" b="0" i="1" u="none" strike="noStrike" kern="1200" cap="none" spc="0" normalizeH="0" baseline="0" noProof="0">
              <a:ln>
                <a:noFill/>
              </a:ln>
              <a:solidFill>
                <a:srgbClr val="000000">
                  <a:lumMod val="75000"/>
                  <a:lumOff val="25000"/>
                </a:srgbClr>
              </a:solidFill>
              <a:effectLst/>
              <a:uLnTx/>
              <a:uFillTx/>
              <a:latin typeface="Runda Normal" panose="02000000000000000000" pitchFamily="50" charset="0"/>
              <a:ea typeface="+mn-ea"/>
              <a:cs typeface="+mn-cs"/>
            </a:endParaRPr>
          </a:p>
        </p:txBody>
      </p:sp>
      <p:sp>
        <p:nvSpPr>
          <p:cNvPr id="2" name="Rectangle 1">
            <a:extLst>
              <a:ext uri="{FF2B5EF4-FFF2-40B4-BE49-F238E27FC236}">
                <a16:creationId xmlns:a16="http://schemas.microsoft.com/office/drawing/2014/main" id="{EA00C0C1-9320-47C7-B074-AB9B751F676E}"/>
              </a:ext>
            </a:extLst>
          </p:cNvPr>
          <p:cNvSpPr/>
          <p:nvPr/>
        </p:nvSpPr>
        <p:spPr bwMode="auto">
          <a:xfrm>
            <a:off x="1488831" y="2039815"/>
            <a:ext cx="1113692" cy="2579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pitchFamily="-80" charset="0"/>
              <a:ea typeface="+mn-ea"/>
              <a:cs typeface="+mn-cs"/>
            </a:endParaRPr>
          </a:p>
        </p:txBody>
      </p:sp>
      <p:sp>
        <p:nvSpPr>
          <p:cNvPr id="3" name="ZoneTexte 2">
            <a:extLst>
              <a:ext uri="{FF2B5EF4-FFF2-40B4-BE49-F238E27FC236}">
                <a16:creationId xmlns:a16="http://schemas.microsoft.com/office/drawing/2014/main" id="{DA1E26D3-44EE-4211-A3B4-E456BB6BD814}"/>
              </a:ext>
            </a:extLst>
          </p:cNvPr>
          <p:cNvSpPr txBox="1"/>
          <p:nvPr/>
        </p:nvSpPr>
        <p:spPr>
          <a:xfrm>
            <a:off x="1548664" y="1953491"/>
            <a:ext cx="11136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srgbClr val="1FA68C"/>
                </a:solidFill>
                <a:effectLst/>
                <a:uLnTx/>
                <a:uFillTx/>
                <a:latin typeface="Calibri" panose="020F0502020204030204" pitchFamily="34" charset="0"/>
                <a:ea typeface="+mn-ea"/>
                <a:cs typeface="Calibri" panose="020F0502020204030204" pitchFamily="34" charset="0"/>
              </a:rPr>
              <a:t>Sequential</a:t>
            </a:r>
            <a:r>
              <a:rPr kumimoji="0" lang="fr-FR" sz="1400" b="0" i="0" u="none" strike="noStrike" kern="1200" cap="none" spc="0" normalizeH="0" baseline="0" noProof="0">
                <a:ln>
                  <a:noFill/>
                </a:ln>
                <a:solidFill>
                  <a:srgbClr val="1FA68C"/>
                </a:solidFill>
                <a:effectLst/>
                <a:uLnTx/>
                <a:uFillTx/>
                <a:latin typeface="Calibri" panose="020F0502020204030204" pitchFamily="34" charset="0"/>
                <a:ea typeface="+mn-ea"/>
                <a:cs typeface="Calibri" panose="020F0502020204030204" pitchFamily="34" charset="0"/>
              </a:rPr>
              <a:t> </a:t>
            </a:r>
            <a:r>
              <a:rPr kumimoji="0" lang="fr-FR" sz="1400" b="0" i="0" u="none" strike="noStrike" kern="1200" cap="none" spc="0" normalizeH="0" baseline="0" noProof="0" err="1">
                <a:ln>
                  <a:noFill/>
                </a:ln>
                <a:solidFill>
                  <a:srgbClr val="1FA68C"/>
                </a:solidFill>
                <a:effectLst/>
                <a:uLnTx/>
                <a:uFillTx/>
                <a:latin typeface="Calibri" panose="020F0502020204030204" pitchFamily="34" charset="0"/>
                <a:ea typeface="+mn-ea"/>
                <a:cs typeface="Calibri" panose="020F0502020204030204" pitchFamily="34" charset="0"/>
              </a:rPr>
              <a:t>crops</a:t>
            </a:r>
            <a:endParaRPr kumimoji="0" lang="fr-FR" sz="1400" b="0" i="0" u="none" strike="noStrike" kern="1200" cap="none" spc="0" normalizeH="0" baseline="0" noProof="0">
              <a:ln>
                <a:noFill/>
              </a:ln>
              <a:solidFill>
                <a:srgbClr val="1FA68C"/>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42134926-DBD7-F228-B090-B84D14F30C97}"/>
              </a:ext>
            </a:extLst>
          </p:cNvPr>
          <p:cNvSpPr/>
          <p:nvPr/>
        </p:nvSpPr>
        <p:spPr bwMode="auto">
          <a:xfrm>
            <a:off x="1215736" y="4904509"/>
            <a:ext cx="3709555" cy="137615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grpSp>
        <p:nvGrpSpPr>
          <p:cNvPr id="21" name="Group 20">
            <a:extLst>
              <a:ext uri="{FF2B5EF4-FFF2-40B4-BE49-F238E27FC236}">
                <a16:creationId xmlns:a16="http://schemas.microsoft.com/office/drawing/2014/main" id="{6B1CE086-DF74-C204-BD48-097EF71E7ECB}"/>
              </a:ext>
            </a:extLst>
          </p:cNvPr>
          <p:cNvGrpSpPr/>
          <p:nvPr/>
        </p:nvGrpSpPr>
        <p:grpSpPr>
          <a:xfrm>
            <a:off x="6960309" y="1183478"/>
            <a:ext cx="3899709" cy="3980804"/>
            <a:chOff x="6960309" y="1183478"/>
            <a:chExt cx="3899709" cy="3980804"/>
          </a:xfrm>
        </p:grpSpPr>
        <p:sp>
          <p:nvSpPr>
            <p:cNvPr id="9" name="Rectangle 8">
              <a:extLst>
                <a:ext uri="{FF2B5EF4-FFF2-40B4-BE49-F238E27FC236}">
                  <a16:creationId xmlns:a16="http://schemas.microsoft.com/office/drawing/2014/main" id="{18361A9F-0A6F-1275-817D-745EBA2C9185}"/>
                </a:ext>
              </a:extLst>
            </p:cNvPr>
            <p:cNvSpPr/>
            <p:nvPr/>
          </p:nvSpPr>
          <p:spPr bwMode="auto">
            <a:xfrm>
              <a:off x="6960309" y="1183478"/>
              <a:ext cx="3518031" cy="3980804"/>
            </a:xfrm>
            <a:prstGeom prst="rect">
              <a:avLst/>
            </a:prstGeom>
            <a:solidFill>
              <a:srgbClr val="F5F9F1">
                <a:alpha val="49000"/>
              </a:srgbClr>
            </a:solidFill>
            <a:ln w="38100" cap="flat" cmpd="sng" algn="ctr">
              <a:solidFill>
                <a:srgbClr val="00A0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
          <p:nvSpPr>
            <p:cNvPr id="16" name="TextBox 15">
              <a:extLst>
                <a:ext uri="{FF2B5EF4-FFF2-40B4-BE49-F238E27FC236}">
                  <a16:creationId xmlns:a16="http://schemas.microsoft.com/office/drawing/2014/main" id="{B089E89F-248B-C308-1720-70654B741D39}"/>
                </a:ext>
              </a:extLst>
            </p:cNvPr>
            <p:cNvSpPr txBox="1"/>
            <p:nvPr/>
          </p:nvSpPr>
          <p:spPr>
            <a:xfrm rot="5400000">
              <a:off x="9136964" y="3244334"/>
              <a:ext cx="3076776" cy="369332"/>
            </a:xfrm>
            <a:prstGeom prst="rect">
              <a:avLst/>
            </a:prstGeom>
            <a:noFill/>
          </p:spPr>
          <p:txBody>
            <a:bodyPr wrap="square" rtlCol="0">
              <a:spAutoFit/>
            </a:bodyPr>
            <a:lstStyle/>
            <a:p>
              <a:r>
                <a:rPr lang="fr-BE">
                  <a:solidFill>
                    <a:srgbClr val="00A091"/>
                  </a:solidFill>
                </a:rPr>
                <a:t>FIT for 55 Package</a:t>
              </a:r>
            </a:p>
          </p:txBody>
        </p:sp>
      </p:grpSp>
      <p:grpSp>
        <p:nvGrpSpPr>
          <p:cNvPr id="24" name="Group 23">
            <a:extLst>
              <a:ext uri="{FF2B5EF4-FFF2-40B4-BE49-F238E27FC236}">
                <a16:creationId xmlns:a16="http://schemas.microsoft.com/office/drawing/2014/main" id="{94530EEC-4B09-D8FD-0F6B-223182890797}"/>
              </a:ext>
            </a:extLst>
          </p:cNvPr>
          <p:cNvGrpSpPr/>
          <p:nvPr/>
        </p:nvGrpSpPr>
        <p:grpSpPr>
          <a:xfrm>
            <a:off x="793733" y="3438470"/>
            <a:ext cx="2668878" cy="1236518"/>
            <a:chOff x="793733" y="3438470"/>
            <a:chExt cx="2668878" cy="1236518"/>
          </a:xfrm>
        </p:grpSpPr>
        <p:sp>
          <p:nvSpPr>
            <p:cNvPr id="14" name="Rectangle 13">
              <a:extLst>
                <a:ext uri="{FF2B5EF4-FFF2-40B4-BE49-F238E27FC236}">
                  <a16:creationId xmlns:a16="http://schemas.microsoft.com/office/drawing/2014/main" id="{65A67CDD-6DE1-1FE0-6580-A76652A77969}"/>
                </a:ext>
              </a:extLst>
            </p:cNvPr>
            <p:cNvSpPr/>
            <p:nvPr/>
          </p:nvSpPr>
          <p:spPr bwMode="auto">
            <a:xfrm>
              <a:off x="1316528" y="3438470"/>
              <a:ext cx="2146083" cy="1236518"/>
            </a:xfrm>
            <a:prstGeom prst="rect">
              <a:avLst/>
            </a:prstGeom>
            <a:solidFill>
              <a:srgbClr val="F5F9F1">
                <a:alpha val="49000"/>
              </a:srgbClr>
            </a:solidFill>
            <a:ln w="38100" cap="flat" cmpd="sng" algn="ctr">
              <a:solidFill>
                <a:srgbClr val="00A0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
          <p:nvSpPr>
            <p:cNvPr id="18" name="TextBox 17">
              <a:extLst>
                <a:ext uri="{FF2B5EF4-FFF2-40B4-BE49-F238E27FC236}">
                  <a16:creationId xmlns:a16="http://schemas.microsoft.com/office/drawing/2014/main" id="{CD1DC791-0EFE-F3CD-0DE3-FB213C45359E}"/>
                </a:ext>
              </a:extLst>
            </p:cNvPr>
            <p:cNvSpPr txBox="1"/>
            <p:nvPr/>
          </p:nvSpPr>
          <p:spPr>
            <a:xfrm rot="16200000">
              <a:off x="475750" y="3756453"/>
              <a:ext cx="1159186" cy="523220"/>
            </a:xfrm>
            <a:prstGeom prst="rect">
              <a:avLst/>
            </a:prstGeom>
            <a:noFill/>
          </p:spPr>
          <p:txBody>
            <a:bodyPr wrap="square" rtlCol="0">
              <a:spAutoFit/>
            </a:bodyPr>
            <a:lstStyle/>
            <a:p>
              <a:r>
                <a:rPr lang="fr-BE" sz="1400" b="1">
                  <a:solidFill>
                    <a:srgbClr val="00A091"/>
                  </a:solidFill>
                </a:rPr>
                <a:t>WFD </a:t>
              </a:r>
            </a:p>
            <a:p>
              <a:r>
                <a:rPr lang="fr-BE" sz="1400" b="1">
                  <a:solidFill>
                    <a:srgbClr val="00A091"/>
                  </a:solidFill>
                </a:rPr>
                <a:t>UWWTD</a:t>
              </a:r>
            </a:p>
          </p:txBody>
        </p:sp>
      </p:grpSp>
      <p:grpSp>
        <p:nvGrpSpPr>
          <p:cNvPr id="22" name="Group 21">
            <a:extLst>
              <a:ext uri="{FF2B5EF4-FFF2-40B4-BE49-F238E27FC236}">
                <a16:creationId xmlns:a16="http://schemas.microsoft.com/office/drawing/2014/main" id="{87AF8336-DA3E-47B1-F8E9-BD79F254FF3E}"/>
              </a:ext>
            </a:extLst>
          </p:cNvPr>
          <p:cNvGrpSpPr/>
          <p:nvPr/>
        </p:nvGrpSpPr>
        <p:grpSpPr>
          <a:xfrm>
            <a:off x="4694560" y="3429000"/>
            <a:ext cx="2179692" cy="1836942"/>
            <a:chOff x="4694560" y="3429000"/>
            <a:chExt cx="2179692" cy="1836942"/>
          </a:xfrm>
        </p:grpSpPr>
        <p:sp>
          <p:nvSpPr>
            <p:cNvPr id="10" name="Rectangle 9">
              <a:extLst>
                <a:ext uri="{FF2B5EF4-FFF2-40B4-BE49-F238E27FC236}">
                  <a16:creationId xmlns:a16="http://schemas.microsoft.com/office/drawing/2014/main" id="{50CEA001-D0A5-2822-6522-E9D3A9D1C2EE}"/>
                </a:ext>
              </a:extLst>
            </p:cNvPr>
            <p:cNvSpPr/>
            <p:nvPr/>
          </p:nvSpPr>
          <p:spPr bwMode="auto">
            <a:xfrm>
              <a:off x="4728169" y="3429000"/>
              <a:ext cx="2146083" cy="1236518"/>
            </a:xfrm>
            <a:prstGeom prst="rect">
              <a:avLst/>
            </a:prstGeom>
            <a:solidFill>
              <a:srgbClr val="F5F9F1">
                <a:alpha val="49000"/>
              </a:srgbClr>
            </a:solidFill>
            <a:ln w="38100" cap="flat" cmpd="sng" algn="ctr">
              <a:solidFill>
                <a:srgbClr val="00A0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
          <p:nvSpPr>
            <p:cNvPr id="19" name="TextBox 18">
              <a:extLst>
                <a:ext uri="{FF2B5EF4-FFF2-40B4-BE49-F238E27FC236}">
                  <a16:creationId xmlns:a16="http://schemas.microsoft.com/office/drawing/2014/main" id="{1FE0D7AD-3469-C279-D1B9-030762DFD664}"/>
                </a:ext>
              </a:extLst>
            </p:cNvPr>
            <p:cNvSpPr txBox="1"/>
            <p:nvPr/>
          </p:nvSpPr>
          <p:spPr>
            <a:xfrm>
              <a:off x="4694560" y="4742722"/>
              <a:ext cx="2146082" cy="523220"/>
            </a:xfrm>
            <a:prstGeom prst="rect">
              <a:avLst/>
            </a:prstGeom>
            <a:noFill/>
          </p:spPr>
          <p:txBody>
            <a:bodyPr wrap="square" rtlCol="0">
              <a:spAutoFit/>
            </a:bodyPr>
            <a:lstStyle/>
            <a:p>
              <a:r>
                <a:rPr lang="fr-BE" sz="1400" b="1">
                  <a:solidFill>
                    <a:srgbClr val="00A091"/>
                  </a:solidFill>
                </a:rPr>
                <a:t>FPR </a:t>
              </a:r>
              <a:r>
                <a:rPr lang="fr-BE" sz="1400" b="1" err="1">
                  <a:solidFill>
                    <a:srgbClr val="00A091"/>
                  </a:solidFill>
                </a:rPr>
                <a:t>Revision</a:t>
              </a:r>
              <a:r>
                <a:rPr lang="fr-BE" sz="1400" b="1">
                  <a:solidFill>
                    <a:srgbClr val="00A091"/>
                  </a:solidFill>
                </a:rPr>
                <a:t> </a:t>
              </a:r>
            </a:p>
            <a:p>
              <a:r>
                <a:rPr lang="fr-BE" sz="1400" b="1" err="1">
                  <a:solidFill>
                    <a:srgbClr val="00A091"/>
                  </a:solidFill>
                </a:rPr>
                <a:t>Soil</a:t>
              </a:r>
              <a:r>
                <a:rPr lang="fr-BE" sz="1400" b="1">
                  <a:solidFill>
                    <a:srgbClr val="00A091"/>
                  </a:solidFill>
                </a:rPr>
                <a:t> </a:t>
              </a:r>
              <a:r>
                <a:rPr lang="fr-BE" sz="1400" b="1" err="1">
                  <a:solidFill>
                    <a:srgbClr val="00A091"/>
                  </a:solidFill>
                </a:rPr>
                <a:t>Health</a:t>
              </a:r>
              <a:r>
                <a:rPr lang="fr-BE" sz="1400" b="1">
                  <a:solidFill>
                    <a:srgbClr val="00A091"/>
                  </a:solidFill>
                </a:rPr>
                <a:t> Law  </a:t>
              </a:r>
            </a:p>
          </p:txBody>
        </p:sp>
      </p:grpSp>
      <p:grpSp>
        <p:nvGrpSpPr>
          <p:cNvPr id="23" name="Group 22">
            <a:extLst>
              <a:ext uri="{FF2B5EF4-FFF2-40B4-BE49-F238E27FC236}">
                <a16:creationId xmlns:a16="http://schemas.microsoft.com/office/drawing/2014/main" id="{2C8FF304-A6EF-D6B7-D008-263D6688E48C}"/>
              </a:ext>
            </a:extLst>
          </p:cNvPr>
          <p:cNvGrpSpPr/>
          <p:nvPr/>
        </p:nvGrpSpPr>
        <p:grpSpPr>
          <a:xfrm>
            <a:off x="4044467" y="1018033"/>
            <a:ext cx="2981963" cy="1553717"/>
            <a:chOff x="4044467" y="1018033"/>
            <a:chExt cx="2981963" cy="1553717"/>
          </a:xfrm>
        </p:grpSpPr>
        <p:sp>
          <p:nvSpPr>
            <p:cNvPr id="13" name="Rectangle 12">
              <a:extLst>
                <a:ext uri="{FF2B5EF4-FFF2-40B4-BE49-F238E27FC236}">
                  <a16:creationId xmlns:a16="http://schemas.microsoft.com/office/drawing/2014/main" id="{B5090E9D-4290-1017-DF88-0E8D45457CCE}"/>
                </a:ext>
              </a:extLst>
            </p:cNvPr>
            <p:cNvSpPr/>
            <p:nvPr/>
          </p:nvSpPr>
          <p:spPr bwMode="auto">
            <a:xfrm>
              <a:off x="4676182" y="1335232"/>
              <a:ext cx="2146083" cy="1236518"/>
            </a:xfrm>
            <a:prstGeom prst="rect">
              <a:avLst/>
            </a:prstGeom>
            <a:solidFill>
              <a:srgbClr val="F5F9F1">
                <a:alpha val="49000"/>
              </a:srgbClr>
            </a:solidFill>
            <a:ln w="38100" cap="flat" cmpd="sng" algn="ctr">
              <a:solidFill>
                <a:srgbClr val="00A0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
          <p:nvSpPr>
            <p:cNvPr id="20" name="TextBox 19">
              <a:extLst>
                <a:ext uri="{FF2B5EF4-FFF2-40B4-BE49-F238E27FC236}">
                  <a16:creationId xmlns:a16="http://schemas.microsoft.com/office/drawing/2014/main" id="{552B20BC-170B-1CC0-5293-790170E39890}"/>
                </a:ext>
              </a:extLst>
            </p:cNvPr>
            <p:cNvSpPr txBox="1"/>
            <p:nvPr/>
          </p:nvSpPr>
          <p:spPr>
            <a:xfrm>
              <a:off x="4044467" y="1018033"/>
              <a:ext cx="2981963" cy="307777"/>
            </a:xfrm>
            <a:prstGeom prst="rect">
              <a:avLst/>
            </a:prstGeom>
            <a:noFill/>
          </p:spPr>
          <p:txBody>
            <a:bodyPr wrap="square" rtlCol="0">
              <a:spAutoFit/>
            </a:bodyPr>
            <a:lstStyle/>
            <a:p>
              <a:r>
                <a:rPr lang="fr-BE" sz="1400" b="1" err="1">
                  <a:solidFill>
                    <a:srgbClr val="00A091"/>
                  </a:solidFill>
                </a:rPr>
                <a:t>Sustainable</a:t>
              </a:r>
              <a:r>
                <a:rPr lang="fr-BE" sz="1400" b="1">
                  <a:solidFill>
                    <a:srgbClr val="00A091"/>
                  </a:solidFill>
                </a:rPr>
                <a:t> Carbon Cycles</a:t>
              </a:r>
            </a:p>
          </p:txBody>
        </p:sp>
      </p:grpSp>
      <p:grpSp>
        <p:nvGrpSpPr>
          <p:cNvPr id="27" name="Group 26">
            <a:extLst>
              <a:ext uri="{FF2B5EF4-FFF2-40B4-BE49-F238E27FC236}">
                <a16:creationId xmlns:a16="http://schemas.microsoft.com/office/drawing/2014/main" id="{DD5115D0-C419-17B4-F85D-FC1E0FB44322}"/>
              </a:ext>
            </a:extLst>
          </p:cNvPr>
          <p:cNvGrpSpPr/>
          <p:nvPr/>
        </p:nvGrpSpPr>
        <p:grpSpPr>
          <a:xfrm>
            <a:off x="463944" y="1988913"/>
            <a:ext cx="2970709" cy="1376157"/>
            <a:chOff x="369351" y="1992923"/>
            <a:chExt cx="2970709" cy="1376157"/>
          </a:xfrm>
        </p:grpSpPr>
        <p:sp>
          <p:nvSpPr>
            <p:cNvPr id="25" name="Rectangle 24">
              <a:extLst>
                <a:ext uri="{FF2B5EF4-FFF2-40B4-BE49-F238E27FC236}">
                  <a16:creationId xmlns:a16="http://schemas.microsoft.com/office/drawing/2014/main" id="{AD7E9F35-9F39-DE04-839D-421B2D2023C3}"/>
                </a:ext>
              </a:extLst>
            </p:cNvPr>
            <p:cNvSpPr/>
            <p:nvPr/>
          </p:nvSpPr>
          <p:spPr bwMode="auto">
            <a:xfrm>
              <a:off x="1193977" y="1992923"/>
              <a:ext cx="2146083" cy="1376157"/>
            </a:xfrm>
            <a:prstGeom prst="rect">
              <a:avLst/>
            </a:prstGeom>
            <a:solidFill>
              <a:srgbClr val="F5F9F1">
                <a:alpha val="49000"/>
              </a:srgbClr>
            </a:solidFill>
            <a:ln w="38100" cap="flat" cmpd="sng" algn="ctr">
              <a:solidFill>
                <a:srgbClr val="00A09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Times" pitchFamily="-80" charset="0"/>
              </a:endParaRPr>
            </a:p>
          </p:txBody>
        </p:sp>
        <p:sp>
          <p:nvSpPr>
            <p:cNvPr id="26" name="TextBox 25">
              <a:extLst>
                <a:ext uri="{FF2B5EF4-FFF2-40B4-BE49-F238E27FC236}">
                  <a16:creationId xmlns:a16="http://schemas.microsoft.com/office/drawing/2014/main" id="{4AC2A0C0-0ECB-D32F-8701-69527449255B}"/>
                </a:ext>
              </a:extLst>
            </p:cNvPr>
            <p:cNvSpPr txBox="1"/>
            <p:nvPr/>
          </p:nvSpPr>
          <p:spPr>
            <a:xfrm rot="16200000">
              <a:off x="159090" y="2266298"/>
              <a:ext cx="1159186" cy="738664"/>
            </a:xfrm>
            <a:prstGeom prst="rect">
              <a:avLst/>
            </a:prstGeom>
            <a:noFill/>
          </p:spPr>
          <p:txBody>
            <a:bodyPr wrap="square" rtlCol="0">
              <a:spAutoFit/>
            </a:bodyPr>
            <a:lstStyle/>
            <a:p>
              <a:r>
                <a:rPr lang="fr-BE" sz="1400" b="1">
                  <a:solidFill>
                    <a:srgbClr val="00A091"/>
                  </a:solidFill>
                </a:rPr>
                <a:t>REDIII – Annex IX and VI</a:t>
              </a:r>
            </a:p>
          </p:txBody>
        </p:sp>
      </p:grpSp>
    </p:spTree>
    <p:extLst>
      <p:ext uri="{BB962C8B-B14F-4D97-AF65-F5344CB8AC3E}">
        <p14:creationId xmlns:p14="http://schemas.microsoft.com/office/powerpoint/2010/main" val="1174302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4">
            <a:extLst>
              <a:ext uri="{FF2B5EF4-FFF2-40B4-BE49-F238E27FC236}">
                <a16:creationId xmlns:a16="http://schemas.microsoft.com/office/drawing/2014/main" id="{9DF4D160-9F4D-8FB6-EC18-62C28A08C325}"/>
              </a:ext>
            </a:extLst>
          </p:cNvPr>
          <p:cNvSpPr txBox="1"/>
          <p:nvPr/>
        </p:nvSpPr>
        <p:spPr>
          <a:xfrm>
            <a:off x="457201" y="164477"/>
            <a:ext cx="12192000" cy="505368"/>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
                <a:srgbClr val="4472C4"/>
              </a:buClr>
              <a:buSzTx/>
              <a:buFont typeface="Arial" panose="020B0604020202020204" pitchFamily="34" charset="0"/>
              <a:buNone/>
              <a:tabLst/>
              <a:defRPr/>
            </a:pPr>
            <a:r>
              <a:rPr kumimoji="0" lang="en-US" sz="3600" b="0" i="0" u="none" strike="noStrike" kern="1200" cap="none" spc="0" normalizeH="0" baseline="0" noProof="0">
                <a:ln>
                  <a:noFill/>
                </a:ln>
                <a:solidFill>
                  <a:prstClr val="white"/>
                </a:solidFill>
                <a:effectLst/>
                <a:uLnTx/>
                <a:uFillTx/>
                <a:latin typeface="Runda Normal" panose="02000000000000000000" pitchFamily="50" charset="0"/>
                <a:ea typeface="+mn-ea"/>
                <a:cs typeface="+mn-cs"/>
              </a:rPr>
              <a:t>Efforts a</a:t>
            </a:r>
            <a:r>
              <a:rPr lang="en-US" sz="3600">
                <a:solidFill>
                  <a:prstClr val="white"/>
                </a:solidFill>
                <a:latin typeface="Runda Normal" panose="02000000000000000000" pitchFamily="50" charset="0"/>
              </a:rPr>
              <a:t>t national level are also needed</a:t>
            </a:r>
            <a:endParaRPr kumimoji="0" lang="en-US" sz="3600" b="0" i="0" u="none" strike="noStrike" kern="1200" cap="none" spc="0" normalizeH="0" baseline="0" noProof="0">
              <a:ln>
                <a:noFill/>
              </a:ln>
              <a:solidFill>
                <a:prstClr val="white"/>
              </a:solidFill>
              <a:effectLst/>
              <a:uLnTx/>
              <a:uFillTx/>
              <a:latin typeface="Runda Normal" panose="02000000000000000000" pitchFamily="50" charset="0"/>
              <a:ea typeface="+mn-ea"/>
              <a:cs typeface="+mn-cs"/>
            </a:endParaRPr>
          </a:p>
        </p:txBody>
      </p:sp>
      <p:sp>
        <p:nvSpPr>
          <p:cNvPr id="13" name="ZoneTexte 12">
            <a:extLst>
              <a:ext uri="{FF2B5EF4-FFF2-40B4-BE49-F238E27FC236}">
                <a16:creationId xmlns:a16="http://schemas.microsoft.com/office/drawing/2014/main" id="{5FBDFC18-02BB-EA1C-5550-65B1CC11EE22}"/>
              </a:ext>
            </a:extLst>
          </p:cNvPr>
          <p:cNvSpPr txBox="1"/>
          <p:nvPr/>
        </p:nvSpPr>
        <p:spPr>
          <a:xfrm>
            <a:off x="5206540" y="1292010"/>
            <a:ext cx="3531060" cy="2800767"/>
          </a:xfrm>
          <a:prstGeom prst="rect">
            <a:avLst/>
          </a:prstGeom>
          <a:noFill/>
        </p:spPr>
        <p:txBody>
          <a:bodyPr wrap="square">
            <a:spAutoFit/>
          </a:bodyPr>
          <a:lstStyle/>
          <a:p>
            <a:pPr marL="285750" indent="-285750" algn="just" fontAlgn="t">
              <a:buFont typeface="Arial" panose="020B0604020202020204" pitchFamily="34" charset="0"/>
              <a:buChar char="•"/>
            </a:pPr>
            <a:r>
              <a:rPr lang="en-US" sz="1600" b="0" i="0">
                <a:effectLst/>
                <a:latin typeface="Runda Normal" panose="02000000000000000000"/>
              </a:rPr>
              <a:t>The EU’s </a:t>
            </a:r>
            <a:r>
              <a:rPr lang="en-US" sz="1600" b="1" i="0">
                <a:effectLst/>
                <a:latin typeface="Runda Normal" panose="02000000000000000000"/>
              </a:rPr>
              <a:t>35 </a:t>
            </a:r>
            <a:r>
              <a:rPr lang="en-US" sz="1600" b="1" i="0" err="1">
                <a:effectLst/>
                <a:latin typeface="Runda Normal" panose="02000000000000000000"/>
              </a:rPr>
              <a:t>bcm</a:t>
            </a:r>
            <a:r>
              <a:rPr lang="en-US" sz="1600" b="1" i="0">
                <a:effectLst/>
                <a:latin typeface="Runda Normal" panose="02000000000000000000"/>
              </a:rPr>
              <a:t> biomethane target for 2030 </a:t>
            </a:r>
            <a:r>
              <a:rPr lang="en-US" sz="1600" b="0" i="0">
                <a:effectLst/>
                <a:latin typeface="Runda Normal" panose="02000000000000000000"/>
              </a:rPr>
              <a:t>has to be translated into individual contributions by all member states. </a:t>
            </a:r>
          </a:p>
          <a:p>
            <a:pPr marL="285750" indent="-285750" algn="just" fontAlgn="t">
              <a:buFont typeface="Arial" panose="020B0604020202020204" pitchFamily="34" charset="0"/>
              <a:buChar char="•"/>
            </a:pPr>
            <a:endParaRPr lang="en-US" sz="1600">
              <a:latin typeface="Runda Normal" panose="02000000000000000000"/>
            </a:endParaRPr>
          </a:p>
          <a:p>
            <a:pPr marL="285750" indent="-285750" algn="just" fontAlgn="t">
              <a:buFont typeface="Arial" panose="020B0604020202020204" pitchFamily="34" charset="0"/>
              <a:buChar char="•"/>
            </a:pPr>
            <a:r>
              <a:rPr lang="en-US" sz="1600" b="0" i="0">
                <a:effectLst/>
                <a:latin typeface="Runda Normal" panose="02000000000000000000"/>
              </a:rPr>
              <a:t>The European Commission published a </a:t>
            </a:r>
            <a:r>
              <a:rPr lang="en-US" sz="1600" b="1" i="0">
                <a:effectLst/>
                <a:latin typeface="Runda Normal" panose="02000000000000000000"/>
              </a:rPr>
              <a:t>Biomethane Action Plan </a:t>
            </a:r>
            <a:r>
              <a:rPr lang="en-US" sz="1600" b="0" i="0">
                <a:effectLst/>
                <a:latin typeface="Runda Normal" panose="02000000000000000000"/>
              </a:rPr>
              <a:t>setting out measures to be taken at both national and European levels to scale up biomethane production and consumption.</a:t>
            </a:r>
          </a:p>
        </p:txBody>
      </p:sp>
      <p:pic>
        <p:nvPicPr>
          <p:cNvPr id="8" name="Image 7">
            <a:hlinkClick r:id="rId3"/>
            <a:extLst>
              <a:ext uri="{FF2B5EF4-FFF2-40B4-BE49-F238E27FC236}">
                <a16:creationId xmlns:a16="http://schemas.microsoft.com/office/drawing/2014/main" id="{2FAEBE13-6A1C-E145-12FA-FEA6EE25B5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6351" y="812272"/>
            <a:ext cx="2240500" cy="3142164"/>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74C628A0-EA08-5D7D-516F-F08D834FDEC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201" y="1292010"/>
            <a:ext cx="4361555" cy="4854223"/>
          </a:xfrm>
          <a:prstGeom prst="rect">
            <a:avLst/>
          </a:prstGeom>
        </p:spPr>
      </p:pic>
      <p:sp>
        <p:nvSpPr>
          <p:cNvPr id="7" name="ZoneTexte 6">
            <a:extLst>
              <a:ext uri="{FF2B5EF4-FFF2-40B4-BE49-F238E27FC236}">
                <a16:creationId xmlns:a16="http://schemas.microsoft.com/office/drawing/2014/main" id="{01D70576-4629-9BFA-0C81-7823946CD0E3}"/>
              </a:ext>
            </a:extLst>
          </p:cNvPr>
          <p:cNvSpPr txBox="1"/>
          <p:nvPr/>
        </p:nvSpPr>
        <p:spPr>
          <a:xfrm>
            <a:off x="5206540" y="4383459"/>
            <a:ext cx="6327422" cy="1569660"/>
          </a:xfrm>
          <a:prstGeom prst="rect">
            <a:avLst/>
          </a:prstGeom>
          <a:noFill/>
        </p:spPr>
        <p:txBody>
          <a:bodyPr wrap="square">
            <a:spAutoFit/>
          </a:bodyPr>
          <a:lstStyle/>
          <a:p>
            <a:pPr marL="285750" indent="-285750" algn="just" fontAlgn="t">
              <a:buFont typeface="Arial" panose="020B0604020202020204" pitchFamily="34" charset="0"/>
              <a:buChar char="•"/>
            </a:pPr>
            <a:r>
              <a:rPr lang="en-US" sz="1600" b="0" i="0">
                <a:effectLst/>
                <a:latin typeface="Runda Normal" panose="02000000000000000000"/>
              </a:rPr>
              <a:t>The plan includes a recommendation to member states to develop a </a:t>
            </a:r>
            <a:r>
              <a:rPr lang="en-US" sz="1600" b="1" i="0">
                <a:effectLst/>
                <a:latin typeface="Runda Normal" panose="02000000000000000000"/>
              </a:rPr>
              <a:t>national biomethane strategy </a:t>
            </a:r>
            <a:r>
              <a:rPr lang="en-US" sz="1600" b="0" i="0">
                <a:effectLst/>
                <a:latin typeface="Runda Normal" panose="02000000000000000000"/>
              </a:rPr>
              <a:t>as soon as possible.</a:t>
            </a:r>
          </a:p>
          <a:p>
            <a:pPr marL="285750" indent="-285750" algn="just" fontAlgn="t">
              <a:buFont typeface="Arial" panose="020B0604020202020204" pitchFamily="34" charset="0"/>
              <a:buChar char="•"/>
            </a:pPr>
            <a:endParaRPr lang="en-US" sz="1600" b="0" i="0">
              <a:effectLst/>
              <a:latin typeface="Runda Normal" panose="02000000000000000000"/>
            </a:endParaRPr>
          </a:p>
          <a:p>
            <a:pPr marL="285750" indent="-285750" algn="just" fontAlgn="t">
              <a:buFont typeface="Arial" panose="020B0604020202020204" pitchFamily="34" charset="0"/>
              <a:buChar char="•"/>
            </a:pPr>
            <a:r>
              <a:rPr lang="en-US" sz="1600" b="0" i="0">
                <a:effectLst/>
                <a:latin typeface="Runda Normal" panose="02000000000000000000"/>
              </a:rPr>
              <a:t>Gas for Climate has compiled this step-by-step </a:t>
            </a:r>
            <a:r>
              <a:rPr lang="en-US" sz="1600" b="1" i="0">
                <a:effectLst/>
                <a:latin typeface="Runda Normal" panose="02000000000000000000"/>
              </a:rPr>
              <a:t>manual to support member states </a:t>
            </a:r>
            <a:r>
              <a:rPr lang="en-US" sz="1600" b="0" i="0">
                <a:effectLst/>
                <a:latin typeface="Runda Normal" panose="02000000000000000000"/>
              </a:rPr>
              <a:t>in developing and implementing their national biomethane strategies. </a:t>
            </a:r>
          </a:p>
        </p:txBody>
      </p:sp>
    </p:spTree>
    <p:extLst>
      <p:ext uri="{BB962C8B-B14F-4D97-AF65-F5344CB8AC3E}">
        <p14:creationId xmlns:p14="http://schemas.microsoft.com/office/powerpoint/2010/main" val="272758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3ABA1FA-8C4C-4192-A4B4-A2046B5525FA}"/>
              </a:ext>
            </a:extLst>
          </p:cNvPr>
          <p:cNvSpPr txBox="1"/>
          <p:nvPr/>
        </p:nvSpPr>
        <p:spPr>
          <a:xfrm>
            <a:off x="4275902" y="272426"/>
            <a:ext cx="4976884" cy="1215333"/>
          </a:xfrm>
          <a:prstGeom prst="rect">
            <a:avLst/>
          </a:prstGeom>
          <a:noFill/>
        </p:spPr>
        <p:txBody>
          <a:bodyPr wrap="square">
            <a:spAutoFit/>
          </a:bodyPr>
          <a:lstStyle/>
          <a:p>
            <a:pPr marL="180340" marR="179070">
              <a:lnSpc>
                <a:spcPct val="150000"/>
              </a:lnSpc>
              <a:spcAft>
                <a:spcPts val="1000"/>
              </a:spcAft>
            </a:pPr>
            <a:r>
              <a:rPr lang="en-US" sz="5400" b="1">
                <a:ln>
                  <a:noFill/>
                </a:ln>
                <a:solidFill>
                  <a:srgbClr val="FFFFFF"/>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rPr>
              <a:t>THANK YOU!</a:t>
            </a:r>
            <a:endParaRPr lang="fr-FR" sz="54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A2CD2C9-4B74-4AEE-83FA-6D6070778D7F}"/>
              </a:ext>
            </a:extLst>
          </p:cNvPr>
          <p:cNvSpPr/>
          <p:nvPr/>
        </p:nvSpPr>
        <p:spPr bwMode="auto">
          <a:xfrm flipV="1">
            <a:off x="0" y="5379501"/>
            <a:ext cx="12449174"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14" name="ZoneTexte 13">
            <a:extLst>
              <a:ext uri="{FF2B5EF4-FFF2-40B4-BE49-F238E27FC236}">
                <a16:creationId xmlns:a16="http://schemas.microsoft.com/office/drawing/2014/main" id="{485BF73F-5A0B-452E-AFF1-35549CEDA05F}"/>
              </a:ext>
            </a:extLst>
          </p:cNvPr>
          <p:cNvSpPr txBox="1"/>
          <p:nvPr/>
        </p:nvSpPr>
        <p:spPr>
          <a:xfrm>
            <a:off x="474755" y="5727072"/>
            <a:ext cx="6289589" cy="1621598"/>
          </a:xfrm>
          <a:prstGeom prst="rect">
            <a:avLst/>
          </a:prstGeom>
          <a:noFill/>
        </p:spPr>
        <p:txBody>
          <a:bodyPr wrap="square">
            <a:spAutoFit/>
          </a:bodyPr>
          <a:lstStyle/>
          <a:p>
            <a:pPr marL="180340" marR="179070">
              <a:lnSpc>
                <a:spcPct val="150000"/>
              </a:lnSpc>
              <a:spcAft>
                <a:spcPts val="1000"/>
              </a:spcAft>
            </a:pPr>
            <a:r>
              <a:rPr lang="en-US" sz="3200">
                <a:solidFill>
                  <a:schemeClr val="bg1"/>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www.europeanbiogas.eu</a:t>
            </a:r>
            <a:endParaRPr lang="en-US" sz="3200">
              <a:solidFill>
                <a:schemeClr val="bg1"/>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endParaRPr>
          </a:p>
          <a:p>
            <a:pPr marL="180340" marR="179070">
              <a:lnSpc>
                <a:spcPct val="150000"/>
              </a:lnSpc>
              <a:spcAft>
                <a:spcPts val="1000"/>
              </a:spcAft>
            </a:pP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F06F9B94-7F24-4035-882F-F6F668242326}"/>
              </a:ext>
            </a:extLst>
          </p:cNvPr>
          <p:cNvSpPr txBox="1"/>
          <p:nvPr/>
        </p:nvSpPr>
        <p:spPr>
          <a:xfrm>
            <a:off x="7384953" y="5905708"/>
            <a:ext cx="3008675" cy="1621598"/>
          </a:xfrm>
          <a:prstGeom prst="rect">
            <a:avLst/>
          </a:prstGeom>
          <a:noFill/>
        </p:spPr>
        <p:txBody>
          <a:bodyPr wrap="square">
            <a:spAutoFit/>
          </a:bodyPr>
          <a:lstStyle/>
          <a:p>
            <a:pPr marL="180340" marR="179070">
              <a:lnSpc>
                <a:spcPct val="150000"/>
              </a:lnSpc>
              <a:spcAft>
                <a:spcPts val="1000"/>
              </a:spcAft>
            </a:pPr>
            <a:r>
              <a:rPr lang="en-US" sz="3200">
                <a:solidFill>
                  <a:srgbClr val="FFFFFF"/>
                </a:solidFill>
                <a:effectLst>
                  <a:glow>
                    <a:schemeClr val="bg1"/>
                  </a:glow>
                </a:effectLst>
                <a:latin typeface="Runda Normal" panose="02000000000000000000" pitchFamily="50" charset="0"/>
                <a:ea typeface="Calibri" panose="020F0502020204030204" pitchFamily="34" charset="0"/>
                <a:cs typeface="Helvetica" panose="020B0604020202020204" pitchFamily="34" charset="0"/>
              </a:rPr>
              <a:t>Follow us on </a:t>
            </a:r>
          </a:p>
          <a:p>
            <a:pPr marL="180340" marR="179070">
              <a:lnSpc>
                <a:spcPct val="150000"/>
              </a:lnSpc>
              <a:spcAft>
                <a:spcPts val="1000"/>
              </a:spcAft>
            </a:pPr>
            <a:endParaRPr lang="fr-FR"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hlinkClick r:id="rId4"/>
            <a:extLst>
              <a:ext uri="{FF2B5EF4-FFF2-40B4-BE49-F238E27FC236}">
                <a16:creationId xmlns:a16="http://schemas.microsoft.com/office/drawing/2014/main" id="{0E5322D4-53F9-4A78-A790-8831797211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5082" y="5898120"/>
            <a:ext cx="632163" cy="632163"/>
          </a:xfrm>
          <a:prstGeom prst="rect">
            <a:avLst/>
          </a:prstGeom>
        </p:spPr>
      </p:pic>
      <p:pic>
        <p:nvPicPr>
          <p:cNvPr id="17" name="Image 16">
            <a:hlinkClick r:id="rId6"/>
            <a:extLst>
              <a:ext uri="{FF2B5EF4-FFF2-40B4-BE49-F238E27FC236}">
                <a16:creationId xmlns:a16="http://schemas.microsoft.com/office/drawing/2014/main" id="{B461893B-DAFA-4A44-B8AD-B69E436719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42403" y="5905708"/>
            <a:ext cx="632163" cy="632163"/>
          </a:xfrm>
          <a:prstGeom prst="rect">
            <a:avLst/>
          </a:prstGeom>
        </p:spPr>
      </p:pic>
      <p:sp>
        <p:nvSpPr>
          <p:cNvPr id="10" name="ZoneTexte 9">
            <a:extLst>
              <a:ext uri="{FF2B5EF4-FFF2-40B4-BE49-F238E27FC236}">
                <a16:creationId xmlns:a16="http://schemas.microsoft.com/office/drawing/2014/main" id="{69E32C40-24A0-42AE-8E08-A72428C888D3}"/>
              </a:ext>
            </a:extLst>
          </p:cNvPr>
          <p:cNvSpPr txBox="1"/>
          <p:nvPr/>
        </p:nvSpPr>
        <p:spPr>
          <a:xfrm>
            <a:off x="0" y="2463641"/>
            <a:ext cx="6470650" cy="1354217"/>
          </a:xfrm>
          <a:prstGeom prst="rect">
            <a:avLst/>
          </a:prstGeom>
          <a:noFill/>
        </p:spPr>
        <p:txBody>
          <a:bodyPr wrap="square">
            <a:spAutoFit/>
          </a:bodyPr>
          <a:lstStyle/>
          <a:p>
            <a:pPr algn="ctr"/>
            <a:r>
              <a:rPr lang="en-US" sz="3200" b="1">
                <a:solidFill>
                  <a:schemeClr val="bg1"/>
                </a:solidFill>
                <a:latin typeface="Runda Normal" panose="02000000000000000000" pitchFamily="2" charset="77"/>
              </a:rPr>
              <a:t>Harmen Dekker, CEO of the EBA</a:t>
            </a:r>
          </a:p>
          <a:p>
            <a:pPr algn="ctr"/>
            <a:r>
              <a:rPr lang="en-US" sz="3200" b="1">
                <a:solidFill>
                  <a:schemeClr val="bg1"/>
                </a:solidFill>
                <a:latin typeface="Runda Normal" panose="02000000000000000000" pitchFamily="2" charset="77"/>
                <a:hlinkClick r:id="rId8">
                  <a:extLst>
                    <a:ext uri="{A12FA001-AC4F-418D-AE19-62706E023703}">
                      <ahyp:hlinkClr xmlns:ahyp="http://schemas.microsoft.com/office/drawing/2018/hyperlinkcolor" val="tx"/>
                    </a:ext>
                  </a:extLst>
                </a:hlinkClick>
              </a:rPr>
              <a:t>dekker@europeanbiogas.eu</a:t>
            </a:r>
            <a:endParaRPr lang="en-US" sz="3200" b="1">
              <a:solidFill>
                <a:schemeClr val="bg1"/>
              </a:solidFill>
              <a:latin typeface="Runda Normal" panose="02000000000000000000" pitchFamily="2" charset="77"/>
            </a:endParaRPr>
          </a:p>
          <a:p>
            <a:endParaRPr lang="en-US" sz="1800" b="1" baseline="0">
              <a:solidFill>
                <a:schemeClr val="bg1"/>
              </a:solidFill>
              <a:latin typeface="Runda Normal" panose="02000000000000000000" pitchFamily="2" charset="77"/>
            </a:endParaRPr>
          </a:p>
        </p:txBody>
      </p:sp>
      <p:sp>
        <p:nvSpPr>
          <p:cNvPr id="11" name="ZoneTexte 10">
            <a:extLst>
              <a:ext uri="{FF2B5EF4-FFF2-40B4-BE49-F238E27FC236}">
                <a16:creationId xmlns:a16="http://schemas.microsoft.com/office/drawing/2014/main" id="{AC2C3452-2F77-4F14-BD97-ED4BB3433C4F}"/>
              </a:ext>
            </a:extLst>
          </p:cNvPr>
          <p:cNvSpPr txBox="1"/>
          <p:nvPr/>
        </p:nvSpPr>
        <p:spPr>
          <a:xfrm>
            <a:off x="1856933" y="4654663"/>
            <a:ext cx="10739205" cy="523220"/>
          </a:xfrm>
          <a:prstGeom prst="rect">
            <a:avLst/>
          </a:prstGeom>
          <a:noFill/>
        </p:spPr>
        <p:txBody>
          <a:bodyPr wrap="square">
            <a:spAutoFit/>
          </a:bodyPr>
          <a:lstStyle/>
          <a:p>
            <a:r>
              <a:rPr lang="en-US" sz="2800" i="1">
                <a:solidFill>
                  <a:schemeClr val="bg1"/>
                </a:solidFill>
                <a:latin typeface="Runda Normal" panose="02000000000000000000" pitchFamily="2" charset="77"/>
              </a:rPr>
              <a:t>Re-thinking our economy. Making the energy transition happen.</a:t>
            </a:r>
          </a:p>
        </p:txBody>
      </p:sp>
      <p:pic>
        <p:nvPicPr>
          <p:cNvPr id="4" name="Picture 3">
            <a:extLst>
              <a:ext uri="{FF2B5EF4-FFF2-40B4-BE49-F238E27FC236}">
                <a16:creationId xmlns:a16="http://schemas.microsoft.com/office/drawing/2014/main" id="{D97BE919-4C0E-4A8B-5229-1A6CAC758C5A}"/>
              </a:ext>
            </a:extLst>
          </p:cNvPr>
          <p:cNvPicPr>
            <a:picLocks noChangeAspect="1"/>
          </p:cNvPicPr>
          <p:nvPr/>
        </p:nvPicPr>
        <p:blipFill>
          <a:blip r:embed="rId9"/>
          <a:stretch>
            <a:fillRect/>
          </a:stretch>
        </p:blipFill>
        <p:spPr>
          <a:xfrm>
            <a:off x="7128995" y="1968247"/>
            <a:ext cx="4822994" cy="2405266"/>
          </a:xfrm>
          <a:prstGeom prst="rect">
            <a:avLst/>
          </a:prstGeom>
        </p:spPr>
      </p:pic>
    </p:spTree>
    <p:extLst>
      <p:ext uri="{BB962C8B-B14F-4D97-AF65-F5344CB8AC3E}">
        <p14:creationId xmlns:p14="http://schemas.microsoft.com/office/powerpoint/2010/main" val="37419441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5">
            <a:extLst>
              <a:ext uri="{FF2B5EF4-FFF2-40B4-BE49-F238E27FC236}">
                <a16:creationId xmlns:a16="http://schemas.microsoft.com/office/drawing/2014/main" id="{A80D6436-3FFB-4601-B49D-B4739E190508}"/>
              </a:ext>
            </a:extLst>
          </p:cNvPr>
          <p:cNvGraphicFramePr/>
          <p:nvPr>
            <p:extLst>
              <p:ext uri="{D42A27DB-BD31-4B8C-83A1-F6EECF244321}">
                <p14:modId xmlns:p14="http://schemas.microsoft.com/office/powerpoint/2010/main" val="4133193378"/>
              </p:ext>
            </p:extLst>
          </p:nvPr>
        </p:nvGraphicFramePr>
        <p:xfrm>
          <a:off x="433388" y="1273070"/>
          <a:ext cx="11544299" cy="431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283A98EB-97A8-498F-B926-59F4BAB14F96}"/>
              </a:ext>
            </a:extLst>
          </p:cNvPr>
          <p:cNvSpPr txBox="1"/>
          <p:nvPr/>
        </p:nvSpPr>
        <p:spPr>
          <a:xfrm>
            <a:off x="433388" y="321316"/>
            <a:ext cx="10017746" cy="461665"/>
          </a:xfrm>
          <a:prstGeom prst="rect">
            <a:avLst/>
          </a:prstGeom>
          <a:noFill/>
        </p:spPr>
        <p:txBody>
          <a:bodyPr wrap="square">
            <a:spAutoFit/>
          </a:bodyPr>
          <a:lstStyle/>
          <a:p>
            <a:r>
              <a:rPr lang="en-US" sz="2400" b="1" baseline="0">
                <a:solidFill>
                  <a:schemeClr val="bg1"/>
                </a:solidFill>
                <a:latin typeface="Runda Normal" panose="02000000000000000000" pitchFamily="2" charset="77"/>
              </a:rPr>
              <a:t>The EBA in a nutshell…</a:t>
            </a:r>
          </a:p>
        </p:txBody>
      </p:sp>
    </p:spTree>
    <p:extLst>
      <p:ext uri="{BB962C8B-B14F-4D97-AF65-F5344CB8AC3E}">
        <p14:creationId xmlns:p14="http://schemas.microsoft.com/office/powerpoint/2010/main" val="6033929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17D15-F5A1-0E25-3E97-EB2FA6368E42}"/>
              </a:ext>
            </a:extLst>
          </p:cNvPr>
          <p:cNvSpPr/>
          <p:nvPr/>
        </p:nvSpPr>
        <p:spPr bwMode="auto">
          <a:xfrm>
            <a:off x="0" y="6103967"/>
            <a:ext cx="2519490" cy="7244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pic>
        <p:nvPicPr>
          <p:cNvPr id="3" name="Picture 2">
            <a:extLst>
              <a:ext uri="{FF2B5EF4-FFF2-40B4-BE49-F238E27FC236}">
                <a16:creationId xmlns:a16="http://schemas.microsoft.com/office/drawing/2014/main" id="{F162F4B1-AA52-1BF9-0CC5-B3040BF246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728" y="2161729"/>
            <a:ext cx="6205690" cy="3643325"/>
          </a:xfrm>
          <a:prstGeom prst="rect">
            <a:avLst/>
          </a:prstGeom>
        </p:spPr>
      </p:pic>
      <p:sp>
        <p:nvSpPr>
          <p:cNvPr id="10" name="Espace réservé du contenu 4">
            <a:extLst>
              <a:ext uri="{FF2B5EF4-FFF2-40B4-BE49-F238E27FC236}">
                <a16:creationId xmlns:a16="http://schemas.microsoft.com/office/drawing/2014/main" id="{5E312CF8-3732-EB0D-FB67-58632067BBC1}"/>
              </a:ext>
            </a:extLst>
          </p:cNvPr>
          <p:cNvSpPr txBox="1"/>
          <p:nvPr/>
        </p:nvSpPr>
        <p:spPr>
          <a:xfrm>
            <a:off x="0" y="208722"/>
            <a:ext cx="12192000" cy="505368"/>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4472C4"/>
              </a:buClr>
              <a:buSzTx/>
              <a:buFont typeface="Arial" panose="020B0604020202020204" pitchFamily="34" charset="0"/>
              <a:buNone/>
              <a:tabLst/>
              <a:defRPr/>
            </a:pPr>
            <a:r>
              <a:rPr lang="en-US" sz="3200" err="1">
                <a:solidFill>
                  <a:prstClr val="white"/>
                </a:solidFill>
                <a:latin typeface="Runda Normal" panose="02000000000000000000" pitchFamily="50" charset="0"/>
              </a:rPr>
              <a:t>REPowerEU</a:t>
            </a:r>
            <a:r>
              <a:rPr lang="en-US" sz="3200">
                <a:solidFill>
                  <a:prstClr val="white"/>
                </a:solidFill>
                <a:latin typeface="Runda Normal" panose="02000000000000000000" pitchFamily="50" charset="0"/>
              </a:rPr>
              <a:t> target: 35 </a:t>
            </a:r>
            <a:r>
              <a:rPr lang="en-US" sz="3200" err="1">
                <a:solidFill>
                  <a:prstClr val="white"/>
                </a:solidFill>
                <a:latin typeface="Runda Normal" panose="02000000000000000000" pitchFamily="50" charset="0"/>
              </a:rPr>
              <a:t>bcm</a:t>
            </a:r>
            <a:r>
              <a:rPr lang="en-US" sz="3200">
                <a:solidFill>
                  <a:prstClr val="white"/>
                </a:solidFill>
                <a:latin typeface="Runda Normal" panose="02000000000000000000" pitchFamily="50" charset="0"/>
              </a:rPr>
              <a:t> of sustainable biomethane 2030</a:t>
            </a:r>
            <a:endParaRPr kumimoji="0" lang="en-US" sz="3200" b="0" i="0" u="none" strike="noStrike" kern="1200" cap="none" spc="0" normalizeH="0" baseline="0" noProof="0">
              <a:ln>
                <a:noFill/>
              </a:ln>
              <a:solidFill>
                <a:prstClr val="white"/>
              </a:solidFill>
              <a:effectLst/>
              <a:uLnTx/>
              <a:uFillTx/>
              <a:latin typeface="Runda Normal" panose="02000000000000000000" pitchFamily="50" charset="0"/>
              <a:ea typeface="+mn-ea"/>
              <a:cs typeface="+mn-cs"/>
            </a:endParaRPr>
          </a:p>
        </p:txBody>
      </p:sp>
      <p:pic>
        <p:nvPicPr>
          <p:cNvPr id="1026" name="Picture 2">
            <a:extLst>
              <a:ext uri="{FF2B5EF4-FFF2-40B4-BE49-F238E27FC236}">
                <a16:creationId xmlns:a16="http://schemas.microsoft.com/office/drawing/2014/main" id="{4B0E69DA-5F87-EAF9-FBFC-BF933D8252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7322" y="2151848"/>
            <a:ext cx="5188060" cy="36532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FA3ABE-5F68-2D78-DD9D-4F05C44AC67F}"/>
              </a:ext>
            </a:extLst>
          </p:cNvPr>
          <p:cNvSpPr txBox="1"/>
          <p:nvPr/>
        </p:nvSpPr>
        <p:spPr>
          <a:xfrm>
            <a:off x="1575609" y="1122218"/>
            <a:ext cx="9193159" cy="830997"/>
          </a:xfrm>
          <a:prstGeom prst="rect">
            <a:avLst/>
          </a:prstGeom>
          <a:noFill/>
        </p:spPr>
        <p:txBody>
          <a:bodyPr wrap="none" rtlCol="0">
            <a:spAutoFit/>
          </a:bodyPr>
          <a:lstStyle/>
          <a:p>
            <a:pPr algn="ctr"/>
            <a:r>
              <a:rPr lang="nl-NL" sz="2400" b="1">
                <a:solidFill>
                  <a:srgbClr val="00A091"/>
                </a:solidFill>
              </a:rPr>
              <a:t>Biomethane Industrial Partnership</a:t>
            </a:r>
          </a:p>
          <a:p>
            <a:pPr algn="ctr"/>
            <a:r>
              <a:rPr lang="nl-NL" sz="2400" b="1">
                <a:solidFill>
                  <a:srgbClr val="00A091"/>
                </a:solidFill>
              </a:rPr>
              <a:t>A partnership between EC / MS /value chain / Civis society / Academia</a:t>
            </a:r>
            <a:endParaRPr lang="LID4096" sz="2400" b="1">
              <a:solidFill>
                <a:srgbClr val="00A091"/>
              </a:solidFill>
            </a:endParaRPr>
          </a:p>
        </p:txBody>
      </p:sp>
    </p:spTree>
    <p:extLst>
      <p:ext uri="{BB962C8B-B14F-4D97-AF65-F5344CB8AC3E}">
        <p14:creationId xmlns:p14="http://schemas.microsoft.com/office/powerpoint/2010/main" val="35235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17D15-F5A1-0E25-3E97-EB2FA6368E42}"/>
              </a:ext>
            </a:extLst>
          </p:cNvPr>
          <p:cNvSpPr/>
          <p:nvPr/>
        </p:nvSpPr>
        <p:spPr bwMode="auto">
          <a:xfrm>
            <a:off x="0" y="6103967"/>
            <a:ext cx="2519490" cy="7244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Times" pitchFamily="-80" charset="0"/>
              <a:ea typeface="+mn-ea"/>
              <a:cs typeface="+mn-cs"/>
            </a:endParaRPr>
          </a:p>
        </p:txBody>
      </p:sp>
      <p:sp>
        <p:nvSpPr>
          <p:cNvPr id="10" name="Espace réservé du contenu 4">
            <a:extLst>
              <a:ext uri="{FF2B5EF4-FFF2-40B4-BE49-F238E27FC236}">
                <a16:creationId xmlns:a16="http://schemas.microsoft.com/office/drawing/2014/main" id="{5E312CF8-3732-EB0D-FB67-58632067BBC1}"/>
              </a:ext>
            </a:extLst>
          </p:cNvPr>
          <p:cNvSpPr txBox="1"/>
          <p:nvPr/>
        </p:nvSpPr>
        <p:spPr>
          <a:xfrm>
            <a:off x="0" y="208722"/>
            <a:ext cx="12192000" cy="505368"/>
          </a:xfrm>
          <a:prstGeom prst="rect">
            <a:avLst/>
          </a:prstGeom>
        </p:spPr>
        <p:txBody>
          <a:bodyPr vert="horz" lIns="72000" tIns="45720" rIns="72000" bIns="45720" rtlCol="0" anchor="t">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400" kern="1200">
                <a:solidFill>
                  <a:schemeClr val="tx1"/>
                </a:solidFill>
                <a:latin typeface="Avenir Book" panose="02000503020000020003"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4472C4"/>
              </a:buClr>
              <a:buSzTx/>
              <a:buFont typeface="Arial" panose="020B0604020202020204" pitchFamily="34" charset="0"/>
              <a:buNone/>
              <a:tabLst/>
              <a:defRPr/>
            </a:pPr>
            <a:r>
              <a:rPr kumimoji="0" lang="en-US" sz="3200" b="0" i="0" u="none" strike="noStrike" kern="1200" cap="none" spc="0" normalizeH="0" baseline="0" noProof="0">
                <a:ln>
                  <a:noFill/>
                </a:ln>
                <a:solidFill>
                  <a:prstClr val="white"/>
                </a:solidFill>
                <a:effectLst/>
                <a:uLnTx/>
                <a:uFillTx/>
                <a:latin typeface="Runda Normal" panose="02000000000000000000" pitchFamily="50" charset="0"/>
                <a:ea typeface="+mn-ea"/>
                <a:cs typeface="+mn-cs"/>
              </a:rPr>
              <a:t>The value chain is already working to turn the 35 </a:t>
            </a:r>
            <a:r>
              <a:rPr kumimoji="0" lang="en-US" sz="3200" b="0" i="0" u="none" strike="noStrike" kern="1200" cap="none" spc="0" normalizeH="0" baseline="0" noProof="0" err="1">
                <a:ln>
                  <a:noFill/>
                </a:ln>
                <a:solidFill>
                  <a:prstClr val="white"/>
                </a:solidFill>
                <a:effectLst/>
                <a:uLnTx/>
                <a:uFillTx/>
                <a:latin typeface="Runda Normal" panose="02000000000000000000" pitchFamily="50" charset="0"/>
                <a:ea typeface="+mn-ea"/>
                <a:cs typeface="+mn-cs"/>
              </a:rPr>
              <a:t>bcm</a:t>
            </a:r>
            <a:r>
              <a:rPr kumimoji="0" lang="en-US" sz="3200" b="0" i="0" u="none" strike="noStrike" kern="1200" cap="none" spc="0" normalizeH="0" baseline="0" noProof="0">
                <a:ln>
                  <a:noFill/>
                </a:ln>
                <a:solidFill>
                  <a:prstClr val="white"/>
                </a:solidFill>
                <a:effectLst/>
                <a:uLnTx/>
                <a:uFillTx/>
                <a:latin typeface="Runda Normal" panose="02000000000000000000" pitchFamily="50" charset="0"/>
                <a:ea typeface="+mn-ea"/>
                <a:cs typeface="+mn-cs"/>
              </a:rPr>
              <a:t> into reality </a:t>
            </a:r>
          </a:p>
        </p:txBody>
      </p:sp>
      <p:pic>
        <p:nvPicPr>
          <p:cNvPr id="12" name="Image 11" descr="Une image contenant texte, personne, debout&#10;&#10;Description générée automatiquement">
            <a:extLst>
              <a:ext uri="{FF2B5EF4-FFF2-40B4-BE49-F238E27FC236}">
                <a16:creationId xmlns:a16="http://schemas.microsoft.com/office/drawing/2014/main" id="{B711154B-0206-D72A-53C0-33AE19DBD7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690" y="1207861"/>
            <a:ext cx="7709322" cy="5305298"/>
          </a:xfrm>
          <a:prstGeom prst="rect">
            <a:avLst/>
          </a:prstGeom>
        </p:spPr>
      </p:pic>
      <p:pic>
        <p:nvPicPr>
          <p:cNvPr id="14" name="Image 13">
            <a:extLst>
              <a:ext uri="{FF2B5EF4-FFF2-40B4-BE49-F238E27FC236}">
                <a16:creationId xmlns:a16="http://schemas.microsoft.com/office/drawing/2014/main" id="{3F0618BF-CE84-EE4C-A277-A0487DFBC9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73790" y="1150209"/>
            <a:ext cx="3779520" cy="5352288"/>
          </a:xfrm>
          <a:prstGeom prst="rect">
            <a:avLst/>
          </a:prstGeom>
          <a:ln>
            <a:solidFill>
              <a:srgbClr val="00A091"/>
            </a:solidFill>
          </a:ln>
        </p:spPr>
      </p:pic>
    </p:spTree>
    <p:extLst>
      <p:ext uri="{BB962C8B-B14F-4D97-AF65-F5344CB8AC3E}">
        <p14:creationId xmlns:p14="http://schemas.microsoft.com/office/powerpoint/2010/main" val="375865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DA189-38D3-4C4B-8FDD-AD3CC1A372F5}"/>
              </a:ext>
            </a:extLst>
          </p:cNvPr>
          <p:cNvSpPr txBox="1"/>
          <p:nvPr/>
        </p:nvSpPr>
        <p:spPr>
          <a:xfrm>
            <a:off x="434559" y="1352728"/>
            <a:ext cx="5718823" cy="1446550"/>
          </a:xfrm>
          <a:prstGeom prst="rect">
            <a:avLst/>
          </a:prstGeom>
          <a:noFill/>
        </p:spPr>
        <p:txBody>
          <a:bodyPr wrap="square" rtlCol="0">
            <a:spAutoFit/>
          </a:bodyPr>
          <a:lstStyle/>
          <a:p>
            <a:r>
              <a:rPr lang="en-GB" sz="2000" b="1">
                <a:solidFill>
                  <a:srgbClr val="00A091"/>
                </a:solidFill>
                <a:latin typeface="Runda Normal" panose="02000000000000000000" pitchFamily="2" charset="77"/>
              </a:rPr>
              <a:t>Current production</a:t>
            </a:r>
            <a:endParaRPr lang="en-GB" sz="2000" b="1" i="1">
              <a:solidFill>
                <a:srgbClr val="00A091"/>
              </a:solidFill>
              <a:latin typeface="Runda Normal" panose="02000000000000000000" pitchFamily="2" charset="77"/>
            </a:endParaRPr>
          </a:p>
          <a:p>
            <a:endParaRPr lang="en-GB" sz="1600">
              <a:latin typeface="Runda Normal" panose="02000000000000000000" pitchFamily="2" charset="77"/>
            </a:endParaRPr>
          </a:p>
          <a:p>
            <a:r>
              <a:rPr lang="en-GB">
                <a:latin typeface="Runda Normal" panose="02000000000000000000" pitchFamily="2" charset="77"/>
              </a:rPr>
              <a:t>Europe was producing end of 2020 </a:t>
            </a:r>
            <a:r>
              <a:rPr lang="en-GB" b="1">
                <a:latin typeface="Runda Normal" panose="02000000000000000000" pitchFamily="2" charset="77"/>
              </a:rPr>
              <a:t>18 </a:t>
            </a:r>
            <a:r>
              <a:rPr lang="en-GB" b="1" err="1">
                <a:latin typeface="Runda Normal" panose="02000000000000000000" pitchFamily="2" charset="77"/>
              </a:rPr>
              <a:t>bcm</a:t>
            </a:r>
            <a:r>
              <a:rPr lang="en-GB" b="1">
                <a:latin typeface="Runda Normal" panose="02000000000000000000" pitchFamily="2" charset="77"/>
              </a:rPr>
              <a:t> </a:t>
            </a:r>
            <a:r>
              <a:rPr lang="en-GB">
                <a:latin typeface="Runda Normal" panose="02000000000000000000" pitchFamily="2" charset="77"/>
              </a:rPr>
              <a:t>(15 </a:t>
            </a:r>
            <a:r>
              <a:rPr lang="en-GB" err="1">
                <a:latin typeface="Runda Normal" panose="02000000000000000000" pitchFamily="2" charset="77"/>
              </a:rPr>
              <a:t>bcm</a:t>
            </a:r>
            <a:r>
              <a:rPr lang="en-GB">
                <a:latin typeface="Runda Normal" panose="02000000000000000000" pitchFamily="2" charset="77"/>
              </a:rPr>
              <a:t> of biogas and 3 </a:t>
            </a:r>
            <a:r>
              <a:rPr lang="en-GB" err="1">
                <a:latin typeface="Runda Normal" panose="02000000000000000000" pitchFamily="2" charset="77"/>
              </a:rPr>
              <a:t>bcm</a:t>
            </a:r>
            <a:r>
              <a:rPr lang="en-GB">
                <a:latin typeface="Runda Normal" panose="02000000000000000000" pitchFamily="2" charset="77"/>
              </a:rPr>
              <a:t> of biomethane) from </a:t>
            </a:r>
            <a:r>
              <a:rPr lang="en-GB" b="1">
                <a:latin typeface="Runda Normal" panose="02000000000000000000" pitchFamily="2" charset="77"/>
              </a:rPr>
              <a:t>19,654</a:t>
            </a:r>
            <a:r>
              <a:rPr lang="en-GB">
                <a:latin typeface="Runda Normal" panose="02000000000000000000" pitchFamily="2" charset="77"/>
              </a:rPr>
              <a:t> plants.</a:t>
            </a:r>
          </a:p>
          <a:p>
            <a:endParaRPr lang="en-GB" sz="1600">
              <a:solidFill>
                <a:srgbClr val="575756"/>
              </a:solidFill>
              <a:latin typeface="Runda Normal" panose="02000000000000000000" pitchFamily="2" charset="77"/>
            </a:endParaRPr>
          </a:p>
        </p:txBody>
      </p:sp>
      <p:sp>
        <p:nvSpPr>
          <p:cNvPr id="3" name="TextBox 2">
            <a:extLst>
              <a:ext uri="{FF2B5EF4-FFF2-40B4-BE49-F238E27FC236}">
                <a16:creationId xmlns:a16="http://schemas.microsoft.com/office/drawing/2014/main" id="{28BD1A65-A5CD-4752-978E-BEB242A9265E}"/>
              </a:ext>
            </a:extLst>
          </p:cNvPr>
          <p:cNvSpPr txBox="1"/>
          <p:nvPr/>
        </p:nvSpPr>
        <p:spPr>
          <a:xfrm>
            <a:off x="367652" y="195637"/>
            <a:ext cx="7914795" cy="646331"/>
          </a:xfrm>
          <a:prstGeom prst="rect">
            <a:avLst/>
          </a:prstGeom>
          <a:noFill/>
        </p:spPr>
        <p:txBody>
          <a:bodyPr wrap="none" rtlCol="0">
            <a:spAutoFit/>
          </a:bodyPr>
          <a:lstStyle/>
          <a:p>
            <a:r>
              <a:rPr lang="en-US" sz="3600" baseline="0">
                <a:solidFill>
                  <a:schemeClr val="bg1"/>
                </a:solidFill>
                <a:latin typeface="Runda Normal" panose="02000000000000000000" pitchFamily="2" charset="77"/>
              </a:rPr>
              <a:t>Biogas and biomethane production today</a:t>
            </a:r>
          </a:p>
        </p:txBody>
      </p:sp>
      <p:sp>
        <p:nvSpPr>
          <p:cNvPr id="10" name="ZoneTexte 9">
            <a:extLst>
              <a:ext uri="{FF2B5EF4-FFF2-40B4-BE49-F238E27FC236}">
                <a16:creationId xmlns:a16="http://schemas.microsoft.com/office/drawing/2014/main" id="{C169774F-EE58-D7BB-B6B4-974894ED8FB1}"/>
              </a:ext>
            </a:extLst>
          </p:cNvPr>
          <p:cNvSpPr txBox="1"/>
          <p:nvPr/>
        </p:nvSpPr>
        <p:spPr>
          <a:xfrm>
            <a:off x="6723995" y="1352728"/>
            <a:ext cx="5167260" cy="1231106"/>
          </a:xfrm>
          <a:prstGeom prst="rect">
            <a:avLst/>
          </a:prstGeom>
          <a:noFill/>
        </p:spPr>
        <p:txBody>
          <a:bodyPr wrap="square">
            <a:spAutoFit/>
          </a:bodyPr>
          <a:lstStyle/>
          <a:p>
            <a:r>
              <a:rPr lang="en-US" sz="2000" b="1">
                <a:solidFill>
                  <a:srgbClr val="00A091"/>
                </a:solidFill>
                <a:latin typeface="Runda Normal" panose="02000000000000000000" pitchFamily="2" charset="77"/>
              </a:rPr>
              <a:t>Relative to gas consumption</a:t>
            </a:r>
            <a:endParaRPr lang="en-US" sz="2000" b="1" i="1">
              <a:solidFill>
                <a:srgbClr val="00A091"/>
              </a:solidFill>
              <a:latin typeface="Runda Normal" panose="02000000000000000000" pitchFamily="2" charset="77"/>
            </a:endParaRPr>
          </a:p>
          <a:p>
            <a:endParaRPr lang="en-US" b="1">
              <a:latin typeface="Runda Normal" panose="02000000000000000000" pitchFamily="2" charset="77"/>
            </a:endParaRPr>
          </a:p>
          <a:p>
            <a:r>
              <a:rPr lang="en-GB" b="1">
                <a:latin typeface="Runda Normal" panose="02000000000000000000" pitchFamily="2" charset="77"/>
              </a:rPr>
              <a:t>4.6% of EU gas consumption = </a:t>
            </a:r>
            <a:r>
              <a:rPr lang="en-GB">
                <a:latin typeface="Runda Normal" panose="02000000000000000000" pitchFamily="2" charset="77"/>
              </a:rPr>
              <a:t>Close to entire natural gas consumption of Belgium</a:t>
            </a:r>
          </a:p>
        </p:txBody>
      </p:sp>
      <p:sp>
        <p:nvSpPr>
          <p:cNvPr id="13" name="Rectangle 12">
            <a:extLst>
              <a:ext uri="{FF2B5EF4-FFF2-40B4-BE49-F238E27FC236}">
                <a16:creationId xmlns:a16="http://schemas.microsoft.com/office/drawing/2014/main" id="{6ADD1179-7CC5-3FB6-0C01-AAC40FEA3F67}"/>
              </a:ext>
            </a:extLst>
          </p:cNvPr>
          <p:cNvSpPr/>
          <p:nvPr/>
        </p:nvSpPr>
        <p:spPr bwMode="auto">
          <a:xfrm>
            <a:off x="7344385" y="4961107"/>
            <a:ext cx="4847616" cy="18968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pic>
        <p:nvPicPr>
          <p:cNvPr id="21" name="Image 20">
            <a:extLst>
              <a:ext uri="{FF2B5EF4-FFF2-40B4-BE49-F238E27FC236}">
                <a16:creationId xmlns:a16="http://schemas.microsoft.com/office/drawing/2014/main" id="{FBA9F6ED-B35A-A5D8-BBD7-4523FAFA65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958" y="3142127"/>
            <a:ext cx="5743456" cy="2653784"/>
          </a:xfrm>
          <a:prstGeom prst="rect">
            <a:avLst/>
          </a:prstGeom>
        </p:spPr>
      </p:pic>
      <p:sp>
        <p:nvSpPr>
          <p:cNvPr id="25" name="ZoneTexte 24">
            <a:extLst>
              <a:ext uri="{FF2B5EF4-FFF2-40B4-BE49-F238E27FC236}">
                <a16:creationId xmlns:a16="http://schemas.microsoft.com/office/drawing/2014/main" id="{A3CB8E90-29FE-A0B0-25FF-65004C01292C}"/>
              </a:ext>
            </a:extLst>
          </p:cNvPr>
          <p:cNvSpPr txBox="1"/>
          <p:nvPr/>
        </p:nvSpPr>
        <p:spPr>
          <a:xfrm>
            <a:off x="8515911" y="6189183"/>
            <a:ext cx="4062940" cy="369332"/>
          </a:xfrm>
          <a:prstGeom prst="rect">
            <a:avLst/>
          </a:prstGeom>
          <a:noFill/>
        </p:spPr>
        <p:txBody>
          <a:bodyPr wrap="square">
            <a:spAutoFit/>
          </a:bodyPr>
          <a:lstStyle/>
          <a:p>
            <a:r>
              <a:rPr lang="en-US" sz="1800" b="1" i="1">
                <a:latin typeface="Runda Normal" panose="02000000000000000000" pitchFamily="2" charset="77"/>
                <a:hlinkClick r:id="rId4">
                  <a:extLst>
                    <a:ext uri="{A12FA001-AC4F-418D-AE19-62706E023703}">
                      <ahyp:hlinkClr xmlns:ahyp="http://schemas.microsoft.com/office/drawing/2018/hyperlinkcolor" val="tx"/>
                    </a:ext>
                  </a:extLst>
                </a:hlinkClick>
              </a:rPr>
              <a:t>Source: EBA Statistical Report 2021</a:t>
            </a:r>
            <a:endParaRPr lang="fr-FR"/>
          </a:p>
        </p:txBody>
      </p:sp>
      <p:sp>
        <p:nvSpPr>
          <p:cNvPr id="26" name="Rectangle 25">
            <a:extLst>
              <a:ext uri="{FF2B5EF4-FFF2-40B4-BE49-F238E27FC236}">
                <a16:creationId xmlns:a16="http://schemas.microsoft.com/office/drawing/2014/main" id="{5884DC59-6DB1-223C-E212-AADAEBDD6620}"/>
              </a:ext>
            </a:extLst>
          </p:cNvPr>
          <p:cNvSpPr/>
          <p:nvPr/>
        </p:nvSpPr>
        <p:spPr bwMode="auto">
          <a:xfrm>
            <a:off x="7344384" y="4961106"/>
            <a:ext cx="4847616" cy="189689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27" name="ZoneTexte 26">
            <a:extLst>
              <a:ext uri="{FF2B5EF4-FFF2-40B4-BE49-F238E27FC236}">
                <a16:creationId xmlns:a16="http://schemas.microsoft.com/office/drawing/2014/main" id="{7051D009-F74C-6129-5AAD-E68FEDD0A238}"/>
              </a:ext>
            </a:extLst>
          </p:cNvPr>
          <p:cNvSpPr txBox="1"/>
          <p:nvPr/>
        </p:nvSpPr>
        <p:spPr>
          <a:xfrm>
            <a:off x="10087971" y="6277369"/>
            <a:ext cx="4062940" cy="246221"/>
          </a:xfrm>
          <a:prstGeom prst="rect">
            <a:avLst/>
          </a:prstGeom>
          <a:noFill/>
        </p:spPr>
        <p:txBody>
          <a:bodyPr wrap="square">
            <a:spAutoFit/>
          </a:bodyPr>
          <a:lstStyle/>
          <a:p>
            <a:r>
              <a:rPr lang="en-US" sz="1000">
                <a:latin typeface="Runda Normal" panose="02000000000000000000" pitchFamily="2" charset="77"/>
                <a:hlinkClick r:id="rId4">
                  <a:extLst>
                    <a:ext uri="{A12FA001-AC4F-418D-AE19-62706E023703}">
                      <ahyp:hlinkClr xmlns:ahyp="http://schemas.microsoft.com/office/drawing/2018/hyperlinkcolor" val="tx"/>
                    </a:ext>
                  </a:extLst>
                </a:hlinkClick>
              </a:rPr>
              <a:t>Source: EBA Statistical Report 2021</a:t>
            </a:r>
            <a:endParaRPr lang="fr-FR" sz="1000"/>
          </a:p>
        </p:txBody>
      </p:sp>
      <p:pic>
        <p:nvPicPr>
          <p:cNvPr id="23" name="Image 22">
            <a:extLst>
              <a:ext uri="{FF2B5EF4-FFF2-40B4-BE49-F238E27FC236}">
                <a16:creationId xmlns:a16="http://schemas.microsoft.com/office/drawing/2014/main" id="{34AFB3CE-87CB-F57C-F7D9-7DCDA60E9D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84895" y="2698652"/>
            <a:ext cx="6034546" cy="3490529"/>
          </a:xfrm>
          <a:prstGeom prst="rect">
            <a:avLst/>
          </a:prstGeom>
        </p:spPr>
      </p:pic>
      <p:cxnSp>
        <p:nvCxnSpPr>
          <p:cNvPr id="7" name="Connecteur droit 6">
            <a:extLst>
              <a:ext uri="{FF2B5EF4-FFF2-40B4-BE49-F238E27FC236}">
                <a16:creationId xmlns:a16="http://schemas.microsoft.com/office/drawing/2014/main" id="{02E63555-656F-EB57-7EC4-F2C6589C2168}"/>
              </a:ext>
            </a:extLst>
          </p:cNvPr>
          <p:cNvCxnSpPr/>
          <p:nvPr/>
        </p:nvCxnSpPr>
        <p:spPr bwMode="auto">
          <a:xfrm>
            <a:off x="6084895" y="1455800"/>
            <a:ext cx="0" cy="46543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86992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5E27029-BD18-EBDC-A01D-53B62890339F}"/>
              </a:ext>
            </a:extLst>
          </p:cNvPr>
          <p:cNvSpPr txBox="1"/>
          <p:nvPr/>
        </p:nvSpPr>
        <p:spPr>
          <a:xfrm>
            <a:off x="367652" y="195637"/>
            <a:ext cx="11566308" cy="646331"/>
          </a:xfrm>
          <a:prstGeom prst="rect">
            <a:avLst/>
          </a:prstGeom>
          <a:noFill/>
        </p:spPr>
        <p:txBody>
          <a:bodyPr wrap="none" rtlCol="0">
            <a:spAutoFit/>
          </a:bodyPr>
          <a:lstStyle/>
          <a:p>
            <a:r>
              <a:rPr lang="en-US" sz="3600" baseline="0">
                <a:solidFill>
                  <a:schemeClr val="bg1"/>
                </a:solidFill>
                <a:latin typeface="Runda Normal" panose="02000000000000000000" pitchFamily="2" charset="77"/>
              </a:rPr>
              <a:t>Biomethane pot. in 2030 sufficient to meet the 35bcm target</a:t>
            </a:r>
          </a:p>
        </p:txBody>
      </p:sp>
      <p:sp>
        <p:nvSpPr>
          <p:cNvPr id="43" name="TextBox 42">
            <a:extLst>
              <a:ext uri="{FF2B5EF4-FFF2-40B4-BE49-F238E27FC236}">
                <a16:creationId xmlns:a16="http://schemas.microsoft.com/office/drawing/2014/main" id="{1A0E9FA9-0369-1503-CC64-616186FC47CE}"/>
              </a:ext>
            </a:extLst>
          </p:cNvPr>
          <p:cNvSpPr txBox="1"/>
          <p:nvPr/>
        </p:nvSpPr>
        <p:spPr>
          <a:xfrm flipH="1">
            <a:off x="275661" y="5350004"/>
            <a:ext cx="4560917" cy="246221"/>
          </a:xfrm>
          <a:prstGeom prst="rect">
            <a:avLst/>
          </a:prstGeom>
          <a:noFill/>
        </p:spPr>
        <p:txBody>
          <a:bodyPr wrap="square" rtlCol="0">
            <a:spAutoFit/>
          </a:bodyPr>
          <a:lstStyle/>
          <a:p>
            <a:r>
              <a:rPr lang="nl-NL" sz="1000"/>
              <a:t>Source: Biomethane production potentials in the EU – GfC 2022</a:t>
            </a:r>
            <a:endParaRPr lang="LID4096" sz="1000"/>
          </a:p>
        </p:txBody>
      </p:sp>
      <p:pic>
        <p:nvPicPr>
          <p:cNvPr id="44" name="Image 5">
            <a:extLst>
              <a:ext uri="{FF2B5EF4-FFF2-40B4-BE49-F238E27FC236}">
                <a16:creationId xmlns:a16="http://schemas.microsoft.com/office/drawing/2014/main" id="{FBE8C58A-0F18-E23D-D664-839D860A5D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866"/>
          <a:stretch/>
        </p:blipFill>
        <p:spPr>
          <a:xfrm>
            <a:off x="161794" y="1952278"/>
            <a:ext cx="8446019" cy="3397726"/>
          </a:xfrm>
          <a:prstGeom prst="rect">
            <a:avLst/>
          </a:prstGeom>
        </p:spPr>
      </p:pic>
      <p:pic>
        <p:nvPicPr>
          <p:cNvPr id="45" name="Image 10">
            <a:extLst>
              <a:ext uri="{FF2B5EF4-FFF2-40B4-BE49-F238E27FC236}">
                <a16:creationId xmlns:a16="http://schemas.microsoft.com/office/drawing/2014/main" id="{73F31514-91C1-9703-180E-0C3EE2B0653E}"/>
              </a:ext>
            </a:extLst>
          </p:cNvPr>
          <p:cNvPicPr>
            <a:picLocks noChangeAspect="1"/>
          </p:cNvPicPr>
          <p:nvPr/>
        </p:nvPicPr>
        <p:blipFill>
          <a:blip r:embed="rId3"/>
          <a:stretch>
            <a:fillRect/>
          </a:stretch>
        </p:blipFill>
        <p:spPr>
          <a:xfrm>
            <a:off x="9069449" y="2042496"/>
            <a:ext cx="2549980" cy="2221209"/>
          </a:xfrm>
          <a:prstGeom prst="rect">
            <a:avLst/>
          </a:prstGeom>
        </p:spPr>
      </p:pic>
      <p:pic>
        <p:nvPicPr>
          <p:cNvPr id="46" name="Image 20">
            <a:extLst>
              <a:ext uri="{FF2B5EF4-FFF2-40B4-BE49-F238E27FC236}">
                <a16:creationId xmlns:a16="http://schemas.microsoft.com/office/drawing/2014/main" id="{61977D07-EAA0-D3FB-4487-663DF4B34F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06527" y="4161407"/>
            <a:ext cx="1792253" cy="965575"/>
          </a:xfrm>
          <a:prstGeom prst="rect">
            <a:avLst/>
          </a:prstGeom>
        </p:spPr>
      </p:pic>
      <p:sp>
        <p:nvSpPr>
          <p:cNvPr id="47" name="ZoneTexte 22">
            <a:extLst>
              <a:ext uri="{FF2B5EF4-FFF2-40B4-BE49-F238E27FC236}">
                <a16:creationId xmlns:a16="http://schemas.microsoft.com/office/drawing/2014/main" id="{0EE070A5-C612-DBEB-46BD-E964EB78A615}"/>
              </a:ext>
            </a:extLst>
          </p:cNvPr>
          <p:cNvSpPr txBox="1"/>
          <p:nvPr/>
        </p:nvSpPr>
        <p:spPr>
          <a:xfrm>
            <a:off x="8432222" y="1257566"/>
            <a:ext cx="3594017" cy="400110"/>
          </a:xfrm>
          <a:prstGeom prst="rect">
            <a:avLst/>
          </a:prstGeom>
          <a:noFill/>
        </p:spPr>
        <p:txBody>
          <a:bodyPr wrap="square">
            <a:spAutoFit/>
          </a:bodyPr>
          <a:lstStyle/>
          <a:p>
            <a:r>
              <a:rPr lang="en-US" sz="2000" b="1">
                <a:latin typeface="Runda Normal" panose="02000000000000000000" pitchFamily="2" charset="77"/>
              </a:rPr>
              <a:t>Feedstock potential </a:t>
            </a:r>
            <a:r>
              <a:rPr lang="en-US" sz="1600" b="1" i="1">
                <a:latin typeface="Runda Normal" panose="02000000000000000000" pitchFamily="2" charset="77"/>
              </a:rPr>
              <a:t>(all countries)</a:t>
            </a:r>
          </a:p>
        </p:txBody>
      </p:sp>
      <p:pic>
        <p:nvPicPr>
          <p:cNvPr id="48" name="Image 8">
            <a:extLst>
              <a:ext uri="{FF2B5EF4-FFF2-40B4-BE49-F238E27FC236}">
                <a16:creationId xmlns:a16="http://schemas.microsoft.com/office/drawing/2014/main" id="{37E2CBB7-5E21-CB40-F455-4456916E1B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63504" y="4042510"/>
            <a:ext cx="1914792" cy="1031593"/>
          </a:xfrm>
          <a:prstGeom prst="rect">
            <a:avLst/>
          </a:prstGeom>
        </p:spPr>
      </p:pic>
      <p:cxnSp>
        <p:nvCxnSpPr>
          <p:cNvPr id="49" name="Connecteur droit 24">
            <a:extLst>
              <a:ext uri="{FF2B5EF4-FFF2-40B4-BE49-F238E27FC236}">
                <a16:creationId xmlns:a16="http://schemas.microsoft.com/office/drawing/2014/main" id="{A50898D8-E934-FE09-E589-1A359124E599}"/>
              </a:ext>
            </a:extLst>
          </p:cNvPr>
          <p:cNvCxnSpPr/>
          <p:nvPr/>
        </p:nvCxnSpPr>
        <p:spPr bwMode="auto">
          <a:xfrm>
            <a:off x="8324638" y="1323975"/>
            <a:ext cx="0" cy="465433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9056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53F531BE-FCBF-4C7D-8184-1E031E47BE37}"/>
              </a:ext>
            </a:extLst>
          </p:cNvPr>
          <p:cNvSpPr txBox="1"/>
          <p:nvPr/>
        </p:nvSpPr>
        <p:spPr>
          <a:xfrm>
            <a:off x="356222" y="1257566"/>
            <a:ext cx="7014734" cy="400110"/>
          </a:xfrm>
          <a:prstGeom prst="rect">
            <a:avLst/>
          </a:prstGeom>
          <a:noFill/>
        </p:spPr>
        <p:txBody>
          <a:bodyPr wrap="square">
            <a:spAutoFit/>
          </a:bodyPr>
          <a:lstStyle/>
          <a:p>
            <a:r>
              <a:rPr lang="en-US" sz="2000" b="1">
                <a:latin typeface="Runda Normal" panose="02000000000000000000" pitchFamily="2" charset="77"/>
              </a:rPr>
              <a:t>2050 national biomethane potentials: </a:t>
            </a:r>
            <a:r>
              <a:rPr lang="en-US" sz="2000" b="1" i="1">
                <a:latin typeface="Runda Normal" panose="02000000000000000000" pitchFamily="2" charset="77"/>
                <a:hlinkClick r:id="rId3">
                  <a:extLst>
                    <a:ext uri="{A12FA001-AC4F-418D-AE19-62706E023703}">
                      <ahyp:hlinkClr xmlns:ahyp="http://schemas.microsoft.com/office/drawing/2018/hyperlinkcolor" val="tx"/>
                    </a:ext>
                  </a:extLst>
                </a:hlinkClick>
              </a:rPr>
              <a:t>Gas for Climate 2022</a:t>
            </a:r>
            <a:endParaRPr lang="en-US" sz="2000" b="1" i="1">
              <a:latin typeface="Runda Normal" panose="02000000000000000000" pitchFamily="2" charset="77"/>
            </a:endParaRPr>
          </a:p>
        </p:txBody>
      </p:sp>
      <p:sp>
        <p:nvSpPr>
          <p:cNvPr id="3" name="TextBox 2">
            <a:extLst>
              <a:ext uri="{FF2B5EF4-FFF2-40B4-BE49-F238E27FC236}">
                <a16:creationId xmlns:a16="http://schemas.microsoft.com/office/drawing/2014/main" id="{09A3DEDD-68AB-AC03-D934-7056C10DE54B}"/>
              </a:ext>
            </a:extLst>
          </p:cNvPr>
          <p:cNvSpPr txBox="1"/>
          <p:nvPr/>
        </p:nvSpPr>
        <p:spPr>
          <a:xfrm>
            <a:off x="367652" y="195637"/>
            <a:ext cx="10940174" cy="646331"/>
          </a:xfrm>
          <a:prstGeom prst="rect">
            <a:avLst/>
          </a:prstGeom>
          <a:noFill/>
        </p:spPr>
        <p:txBody>
          <a:bodyPr wrap="none" rtlCol="0">
            <a:spAutoFit/>
          </a:bodyPr>
          <a:lstStyle/>
          <a:p>
            <a:r>
              <a:rPr lang="en-US" sz="3600" baseline="0">
                <a:solidFill>
                  <a:schemeClr val="bg1"/>
                </a:solidFill>
                <a:latin typeface="Runda Normal" panose="02000000000000000000" pitchFamily="2" charset="77"/>
              </a:rPr>
              <a:t>The sector can </a:t>
            </a:r>
            <a:r>
              <a:rPr lang="en-US" sz="3600">
                <a:solidFill>
                  <a:schemeClr val="bg1"/>
                </a:solidFill>
                <a:latin typeface="Runda Normal" panose="02000000000000000000" pitchFamily="2" charset="77"/>
              </a:rPr>
              <a:t>expand production up to 151 </a:t>
            </a:r>
            <a:r>
              <a:rPr lang="en-US" sz="3600" err="1">
                <a:solidFill>
                  <a:schemeClr val="bg1"/>
                </a:solidFill>
                <a:latin typeface="Runda Normal" panose="02000000000000000000" pitchFamily="2" charset="77"/>
              </a:rPr>
              <a:t>bcm</a:t>
            </a:r>
            <a:r>
              <a:rPr lang="en-US" sz="3600">
                <a:solidFill>
                  <a:schemeClr val="bg1"/>
                </a:solidFill>
                <a:latin typeface="Runda Normal" panose="02000000000000000000" pitchFamily="2" charset="77"/>
              </a:rPr>
              <a:t> by 2050</a:t>
            </a:r>
            <a:endParaRPr lang="en-US" sz="3600" baseline="0">
              <a:solidFill>
                <a:schemeClr val="bg1"/>
              </a:solidFill>
              <a:latin typeface="Runda Normal" panose="02000000000000000000" pitchFamily="2" charset="77"/>
            </a:endParaRPr>
          </a:p>
        </p:txBody>
      </p:sp>
      <p:sp>
        <p:nvSpPr>
          <p:cNvPr id="23" name="ZoneTexte 22">
            <a:extLst>
              <a:ext uri="{FF2B5EF4-FFF2-40B4-BE49-F238E27FC236}">
                <a16:creationId xmlns:a16="http://schemas.microsoft.com/office/drawing/2014/main" id="{EDCFDEFA-FC75-B18A-FCA6-049CA8F8B947}"/>
              </a:ext>
            </a:extLst>
          </p:cNvPr>
          <p:cNvSpPr txBox="1"/>
          <p:nvPr/>
        </p:nvSpPr>
        <p:spPr>
          <a:xfrm>
            <a:off x="8432222" y="1257566"/>
            <a:ext cx="3594017" cy="400110"/>
          </a:xfrm>
          <a:prstGeom prst="rect">
            <a:avLst/>
          </a:prstGeom>
          <a:noFill/>
        </p:spPr>
        <p:txBody>
          <a:bodyPr wrap="square">
            <a:spAutoFit/>
          </a:bodyPr>
          <a:lstStyle/>
          <a:p>
            <a:r>
              <a:rPr lang="en-US" sz="2000" b="1">
                <a:latin typeface="Runda Normal" panose="02000000000000000000" pitchFamily="2" charset="77"/>
              </a:rPr>
              <a:t>Feedstock potential </a:t>
            </a:r>
            <a:r>
              <a:rPr lang="en-US" sz="1600" b="1" i="1">
                <a:latin typeface="Runda Normal" panose="02000000000000000000" pitchFamily="2" charset="77"/>
              </a:rPr>
              <a:t>(all countries)</a:t>
            </a:r>
          </a:p>
        </p:txBody>
      </p:sp>
      <p:cxnSp>
        <p:nvCxnSpPr>
          <p:cNvPr id="25" name="Connecteur droit 24">
            <a:extLst>
              <a:ext uri="{FF2B5EF4-FFF2-40B4-BE49-F238E27FC236}">
                <a16:creationId xmlns:a16="http://schemas.microsoft.com/office/drawing/2014/main" id="{CEA00458-BDF2-D1BD-6293-EFB80FFEFA40}"/>
              </a:ext>
            </a:extLst>
          </p:cNvPr>
          <p:cNvCxnSpPr/>
          <p:nvPr/>
        </p:nvCxnSpPr>
        <p:spPr bwMode="auto">
          <a:xfrm>
            <a:off x="8324638" y="1323975"/>
            <a:ext cx="0" cy="4654332"/>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Image 4">
            <a:extLst>
              <a:ext uri="{FF2B5EF4-FFF2-40B4-BE49-F238E27FC236}">
                <a16:creationId xmlns:a16="http://schemas.microsoft.com/office/drawing/2014/main" id="{36C15562-9224-4264-5015-64FA00C5A10D}"/>
              </a:ext>
            </a:extLst>
          </p:cNvPr>
          <p:cNvPicPr>
            <a:picLocks noChangeAspect="1"/>
          </p:cNvPicPr>
          <p:nvPr/>
        </p:nvPicPr>
        <p:blipFill>
          <a:blip r:embed="rId4"/>
          <a:stretch>
            <a:fillRect/>
          </a:stretch>
        </p:blipFill>
        <p:spPr>
          <a:xfrm>
            <a:off x="0" y="1794529"/>
            <a:ext cx="8164064" cy="3248478"/>
          </a:xfrm>
          <a:prstGeom prst="rect">
            <a:avLst/>
          </a:prstGeom>
        </p:spPr>
      </p:pic>
      <p:pic>
        <p:nvPicPr>
          <p:cNvPr id="10" name="Image 9">
            <a:extLst>
              <a:ext uri="{FF2B5EF4-FFF2-40B4-BE49-F238E27FC236}">
                <a16:creationId xmlns:a16="http://schemas.microsoft.com/office/drawing/2014/main" id="{034A5C2D-C88C-F104-124C-C637759C5A5E}"/>
              </a:ext>
            </a:extLst>
          </p:cNvPr>
          <p:cNvPicPr>
            <a:picLocks noChangeAspect="1"/>
          </p:cNvPicPr>
          <p:nvPr/>
        </p:nvPicPr>
        <p:blipFill>
          <a:blip r:embed="rId5"/>
          <a:stretch>
            <a:fillRect/>
          </a:stretch>
        </p:blipFill>
        <p:spPr>
          <a:xfrm>
            <a:off x="8941758" y="1657676"/>
            <a:ext cx="2366068" cy="2014672"/>
          </a:xfrm>
          <a:prstGeom prst="rect">
            <a:avLst/>
          </a:prstGeom>
        </p:spPr>
      </p:pic>
      <p:pic>
        <p:nvPicPr>
          <p:cNvPr id="13" name="Image 12">
            <a:extLst>
              <a:ext uri="{FF2B5EF4-FFF2-40B4-BE49-F238E27FC236}">
                <a16:creationId xmlns:a16="http://schemas.microsoft.com/office/drawing/2014/main" id="{6C13CE42-A01E-AC77-D05D-BAA50E6244C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09754" y="3792058"/>
            <a:ext cx="1619476" cy="1144190"/>
          </a:xfrm>
          <a:prstGeom prst="rect">
            <a:avLst/>
          </a:prstGeom>
        </p:spPr>
      </p:pic>
      <p:pic>
        <p:nvPicPr>
          <p:cNvPr id="14" name="Image 13">
            <a:extLst>
              <a:ext uri="{FF2B5EF4-FFF2-40B4-BE49-F238E27FC236}">
                <a16:creationId xmlns:a16="http://schemas.microsoft.com/office/drawing/2014/main" id="{8EE8CDF1-F58D-40F0-DC39-1FBFCFE197E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06763" y="3854009"/>
            <a:ext cx="1619476" cy="1144190"/>
          </a:xfrm>
          <a:prstGeom prst="rect">
            <a:avLst/>
          </a:prstGeom>
        </p:spPr>
      </p:pic>
      <p:pic>
        <p:nvPicPr>
          <p:cNvPr id="15" name="Image 14">
            <a:extLst>
              <a:ext uri="{FF2B5EF4-FFF2-40B4-BE49-F238E27FC236}">
                <a16:creationId xmlns:a16="http://schemas.microsoft.com/office/drawing/2014/main" id="{9F0A61DA-AFF9-74E5-3CE9-38309D81A6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600434"/>
            <a:ext cx="12192000" cy="1257566"/>
          </a:xfrm>
          <a:prstGeom prst="rect">
            <a:avLst/>
          </a:prstGeom>
        </p:spPr>
      </p:pic>
      <p:sp>
        <p:nvSpPr>
          <p:cNvPr id="16" name="TextBox 2">
            <a:extLst>
              <a:ext uri="{FF2B5EF4-FFF2-40B4-BE49-F238E27FC236}">
                <a16:creationId xmlns:a16="http://schemas.microsoft.com/office/drawing/2014/main" id="{0C502620-ED4B-CE04-C881-A03694A3EA37}"/>
              </a:ext>
            </a:extLst>
          </p:cNvPr>
          <p:cNvSpPr txBox="1"/>
          <p:nvPr/>
        </p:nvSpPr>
        <p:spPr>
          <a:xfrm>
            <a:off x="1810259" y="5831366"/>
            <a:ext cx="9780850" cy="830997"/>
          </a:xfrm>
          <a:prstGeom prst="rect">
            <a:avLst/>
          </a:prstGeom>
          <a:noFill/>
        </p:spPr>
        <p:txBody>
          <a:bodyPr wrap="square" rtlCol="0">
            <a:spAutoFit/>
          </a:bodyPr>
          <a:lstStyle/>
          <a:p>
            <a:r>
              <a:rPr lang="en-US" sz="2400">
                <a:solidFill>
                  <a:schemeClr val="bg1"/>
                </a:solidFill>
                <a:latin typeface="Runda Normal" panose="02000000000000000000"/>
              </a:rPr>
              <a:t>The EU-27 countries with the highest potentials in both 2030 and 2050 are broadly similar and include France, Germany, Italy, Spain and Poland</a:t>
            </a:r>
            <a:endParaRPr lang="en-US" sz="2400" baseline="0">
              <a:solidFill>
                <a:schemeClr val="bg1"/>
              </a:solidFill>
              <a:latin typeface="Runda Normal" panose="02000000000000000000"/>
            </a:endParaRPr>
          </a:p>
        </p:txBody>
      </p:sp>
      <p:sp>
        <p:nvSpPr>
          <p:cNvPr id="19" name="Flèche : droite 18">
            <a:extLst>
              <a:ext uri="{FF2B5EF4-FFF2-40B4-BE49-F238E27FC236}">
                <a16:creationId xmlns:a16="http://schemas.microsoft.com/office/drawing/2014/main" id="{67545AA9-830D-6A0E-C381-7830930026FA}"/>
              </a:ext>
            </a:extLst>
          </p:cNvPr>
          <p:cNvSpPr/>
          <p:nvPr/>
        </p:nvSpPr>
        <p:spPr bwMode="auto">
          <a:xfrm>
            <a:off x="1216742" y="6183002"/>
            <a:ext cx="431284" cy="271462"/>
          </a:xfrm>
          <a:prstGeom prst="rightArrow">
            <a:avLst/>
          </a:prstGeom>
          <a:solidFill>
            <a:srgbClr val="F5F9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bg1"/>
              </a:solidFill>
              <a:effectLst/>
              <a:latin typeface="Times" pitchFamily="-80" charset="0"/>
            </a:endParaRPr>
          </a:p>
        </p:txBody>
      </p:sp>
    </p:spTree>
    <p:extLst>
      <p:ext uri="{BB962C8B-B14F-4D97-AF65-F5344CB8AC3E}">
        <p14:creationId xmlns:p14="http://schemas.microsoft.com/office/powerpoint/2010/main" val="62259292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7350AD8B-5D0A-4211-9E47-5EFECD099997}"/>
              </a:ext>
            </a:extLst>
          </p:cNvPr>
          <p:cNvSpPr txBox="1"/>
          <p:nvPr/>
        </p:nvSpPr>
        <p:spPr>
          <a:xfrm>
            <a:off x="366086" y="166400"/>
            <a:ext cx="11353236" cy="584775"/>
          </a:xfrm>
          <a:prstGeom prst="rect">
            <a:avLst/>
          </a:prstGeom>
          <a:noFill/>
        </p:spPr>
        <p:txBody>
          <a:bodyPr wrap="none" rtlCol="0">
            <a:spAutoFit/>
          </a:bodyPr>
          <a:lstStyle/>
          <a:p>
            <a:r>
              <a:rPr lang="en-US" sz="3200" baseline="0">
                <a:solidFill>
                  <a:schemeClr val="bg1"/>
                </a:solidFill>
                <a:latin typeface="Runda Normal" panose="02000000000000000000" pitchFamily="2" charset="77"/>
              </a:rPr>
              <a:t>Supporting the </a:t>
            </a:r>
            <a:r>
              <a:rPr lang="en-US" sz="3200" baseline="0" err="1">
                <a:solidFill>
                  <a:schemeClr val="bg1"/>
                </a:solidFill>
                <a:latin typeface="Runda Normal" panose="02000000000000000000" pitchFamily="2" charset="77"/>
              </a:rPr>
              <a:t>defossilisation</a:t>
            </a:r>
            <a:r>
              <a:rPr lang="en-US" sz="3200" baseline="0">
                <a:solidFill>
                  <a:schemeClr val="bg1"/>
                </a:solidFill>
                <a:latin typeface="Runda Normal" panose="02000000000000000000" pitchFamily="2" charset="77"/>
              </a:rPr>
              <a:t> of the EU Economy with biomethane</a:t>
            </a:r>
          </a:p>
        </p:txBody>
      </p:sp>
      <p:sp>
        <p:nvSpPr>
          <p:cNvPr id="9" name="Rectangle : coins arrondis 8">
            <a:extLst>
              <a:ext uri="{FF2B5EF4-FFF2-40B4-BE49-F238E27FC236}">
                <a16:creationId xmlns:a16="http://schemas.microsoft.com/office/drawing/2014/main" id="{8E5B61BD-3979-4E50-BA65-4436D3ABBDB0}"/>
              </a:ext>
            </a:extLst>
          </p:cNvPr>
          <p:cNvSpPr/>
          <p:nvPr/>
        </p:nvSpPr>
        <p:spPr bwMode="auto">
          <a:xfrm>
            <a:off x="393313" y="1100983"/>
            <a:ext cx="10947400" cy="1185017"/>
          </a:xfrm>
          <a:prstGeom prst="roundRect">
            <a:avLst/>
          </a:prstGeom>
          <a:solidFill>
            <a:srgbClr val="E0EC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11" name="ZoneTexte 10">
            <a:extLst>
              <a:ext uri="{FF2B5EF4-FFF2-40B4-BE49-F238E27FC236}">
                <a16:creationId xmlns:a16="http://schemas.microsoft.com/office/drawing/2014/main" id="{E262DAAB-B09F-45C9-9C99-317614FE59B5}"/>
              </a:ext>
            </a:extLst>
          </p:cNvPr>
          <p:cNvSpPr txBox="1"/>
          <p:nvPr/>
        </p:nvSpPr>
        <p:spPr>
          <a:xfrm>
            <a:off x="2457510" y="1202413"/>
            <a:ext cx="8629590" cy="1354217"/>
          </a:xfrm>
          <a:prstGeom prst="rect">
            <a:avLst/>
          </a:prstGeom>
          <a:noFill/>
        </p:spPr>
        <p:txBody>
          <a:bodyPr wrap="square">
            <a:spAutoFit/>
          </a:bodyPr>
          <a:lstStyle/>
          <a:p>
            <a:r>
              <a:rPr lang="en-US" b="1">
                <a:latin typeface="Runda Normal" panose="02000000000000000000" pitchFamily="50" charset="0"/>
              </a:rPr>
              <a:t>We can replace natural gas with biomethane for the </a:t>
            </a:r>
            <a:r>
              <a:rPr lang="en-US" b="1" err="1">
                <a:latin typeface="Runda Normal" panose="02000000000000000000" pitchFamily="50" charset="0"/>
              </a:rPr>
              <a:t>decarbonisation</a:t>
            </a:r>
            <a:r>
              <a:rPr lang="en-US" b="1">
                <a:latin typeface="Runda Normal" panose="02000000000000000000" pitchFamily="50" charset="0"/>
              </a:rPr>
              <a:t> of buildings with hybrid heat pumps.</a:t>
            </a:r>
          </a:p>
          <a:p>
            <a:r>
              <a:rPr lang="en-US" sz="1400">
                <a:latin typeface="Runda Normal" panose="02000000000000000000" pitchFamily="50" charset="0"/>
              </a:rPr>
              <a:t>The possibility to use existing infrastructure provides comfortable adaptation of households to sustainable choices and is financially attractive for users.</a:t>
            </a:r>
          </a:p>
          <a:p>
            <a:endParaRPr lang="en-US">
              <a:solidFill>
                <a:schemeClr val="tx1">
                  <a:lumMod val="75000"/>
                  <a:lumOff val="25000"/>
                </a:schemeClr>
              </a:solidFill>
              <a:latin typeface="Runda Normal" panose="02000000000000000000" pitchFamily="50" charset="0"/>
            </a:endParaRPr>
          </a:p>
        </p:txBody>
      </p:sp>
      <p:sp>
        <p:nvSpPr>
          <p:cNvPr id="12" name="Rectangle : coins arrondis 11">
            <a:extLst>
              <a:ext uri="{FF2B5EF4-FFF2-40B4-BE49-F238E27FC236}">
                <a16:creationId xmlns:a16="http://schemas.microsoft.com/office/drawing/2014/main" id="{AB6E66FF-ADF4-4B59-9E5B-E3B6B08B5A4B}"/>
              </a:ext>
            </a:extLst>
          </p:cNvPr>
          <p:cNvSpPr/>
          <p:nvPr/>
        </p:nvSpPr>
        <p:spPr bwMode="auto">
          <a:xfrm>
            <a:off x="393313" y="1100983"/>
            <a:ext cx="1657442" cy="1185017"/>
          </a:xfrm>
          <a:prstGeom prst="round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pic>
        <p:nvPicPr>
          <p:cNvPr id="14" name="Graphique 13" descr="Production contour">
            <a:extLst>
              <a:ext uri="{FF2B5EF4-FFF2-40B4-BE49-F238E27FC236}">
                <a16:creationId xmlns:a16="http://schemas.microsoft.com/office/drawing/2014/main" id="{CE62D398-3E1F-4191-90B7-D3A685AE35F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36813" y="2616200"/>
            <a:ext cx="914400" cy="914400"/>
          </a:xfrm>
          <a:prstGeom prst="rect">
            <a:avLst/>
          </a:prstGeom>
        </p:spPr>
      </p:pic>
      <p:pic>
        <p:nvPicPr>
          <p:cNvPr id="16" name="Graphique 15" descr="Ville contour">
            <a:extLst>
              <a:ext uri="{FF2B5EF4-FFF2-40B4-BE49-F238E27FC236}">
                <a16:creationId xmlns:a16="http://schemas.microsoft.com/office/drawing/2014/main" id="{1304E37A-4275-44D8-BA10-8F5AE0BF63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0068" y="1186611"/>
            <a:ext cx="914400" cy="914400"/>
          </a:xfrm>
          <a:prstGeom prst="rect">
            <a:avLst/>
          </a:prstGeom>
        </p:spPr>
      </p:pic>
      <p:sp>
        <p:nvSpPr>
          <p:cNvPr id="17" name="Rectangle : coins arrondis 16">
            <a:extLst>
              <a:ext uri="{FF2B5EF4-FFF2-40B4-BE49-F238E27FC236}">
                <a16:creationId xmlns:a16="http://schemas.microsoft.com/office/drawing/2014/main" id="{79893720-7A97-43C6-B113-C89BD00D773C}"/>
              </a:ext>
            </a:extLst>
          </p:cNvPr>
          <p:cNvSpPr/>
          <p:nvPr/>
        </p:nvSpPr>
        <p:spPr bwMode="auto">
          <a:xfrm>
            <a:off x="393313" y="2358270"/>
            <a:ext cx="10947400" cy="1185017"/>
          </a:xfrm>
          <a:prstGeom prst="roundRect">
            <a:avLst/>
          </a:prstGeom>
          <a:solidFill>
            <a:srgbClr val="E0EC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18" name="Rectangle : coins arrondis 17">
            <a:extLst>
              <a:ext uri="{FF2B5EF4-FFF2-40B4-BE49-F238E27FC236}">
                <a16:creationId xmlns:a16="http://schemas.microsoft.com/office/drawing/2014/main" id="{4D6852A1-0C7C-4C59-B6BB-04F62B22DDD9}"/>
              </a:ext>
            </a:extLst>
          </p:cNvPr>
          <p:cNvSpPr/>
          <p:nvPr/>
        </p:nvSpPr>
        <p:spPr bwMode="auto">
          <a:xfrm>
            <a:off x="393313" y="3628153"/>
            <a:ext cx="10947400" cy="1185017"/>
          </a:xfrm>
          <a:prstGeom prst="roundRect">
            <a:avLst/>
          </a:prstGeom>
          <a:solidFill>
            <a:srgbClr val="E0EC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19" name="Rectangle : coins arrondis 18">
            <a:extLst>
              <a:ext uri="{FF2B5EF4-FFF2-40B4-BE49-F238E27FC236}">
                <a16:creationId xmlns:a16="http://schemas.microsoft.com/office/drawing/2014/main" id="{0643460F-13B9-4B2E-AB71-A73ECEDBE2FE}"/>
              </a:ext>
            </a:extLst>
          </p:cNvPr>
          <p:cNvSpPr/>
          <p:nvPr/>
        </p:nvSpPr>
        <p:spPr bwMode="auto">
          <a:xfrm>
            <a:off x="393313" y="4896504"/>
            <a:ext cx="10947400" cy="1185017"/>
          </a:xfrm>
          <a:prstGeom prst="roundRect">
            <a:avLst/>
          </a:prstGeom>
          <a:solidFill>
            <a:srgbClr val="E0EC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20" name="ZoneTexte 19">
            <a:extLst>
              <a:ext uri="{FF2B5EF4-FFF2-40B4-BE49-F238E27FC236}">
                <a16:creationId xmlns:a16="http://schemas.microsoft.com/office/drawing/2014/main" id="{D4B1B77D-DC97-40A5-A53B-AE43EBC6467A}"/>
              </a:ext>
            </a:extLst>
          </p:cNvPr>
          <p:cNvSpPr txBox="1"/>
          <p:nvPr/>
        </p:nvSpPr>
        <p:spPr>
          <a:xfrm>
            <a:off x="2457510" y="2427069"/>
            <a:ext cx="8273248" cy="1077218"/>
          </a:xfrm>
          <a:prstGeom prst="rect">
            <a:avLst/>
          </a:prstGeom>
          <a:noFill/>
        </p:spPr>
        <p:txBody>
          <a:bodyPr wrap="square">
            <a:spAutoFit/>
          </a:bodyPr>
          <a:lstStyle/>
          <a:p>
            <a:r>
              <a:rPr lang="en-US" b="1">
                <a:latin typeface="Runda Normal" panose="02000000000000000000" pitchFamily="50" charset="0"/>
              </a:rPr>
              <a:t>Biomethane provides high temperature heat and climate neutral carbon for industrial processes.</a:t>
            </a:r>
          </a:p>
          <a:p>
            <a:r>
              <a:rPr lang="fr-FR" sz="1400">
                <a:effectLst/>
                <a:latin typeface="Runda Normal" panose="02000000000000000000" pitchFamily="50" charset="0"/>
                <a:ea typeface="Calibri" panose="020F0502020204030204" pitchFamily="34" charset="0"/>
                <a:cs typeface="Calibri" panose="020F0502020204030204" pitchFamily="34" charset="0"/>
              </a:rPr>
              <a:t>There </a:t>
            </a:r>
            <a:r>
              <a:rPr lang="fr-FR" sz="1400" err="1">
                <a:effectLst/>
                <a:latin typeface="Runda Normal" panose="02000000000000000000" pitchFamily="50" charset="0"/>
                <a:ea typeface="Calibri" panose="020F0502020204030204" pitchFamily="34" charset="0"/>
                <a:cs typeface="Calibri" panose="020F0502020204030204" pitchFamily="34" charset="0"/>
              </a:rPr>
              <a:t>is</a:t>
            </a:r>
            <a:r>
              <a:rPr lang="fr-FR" sz="1400">
                <a:effectLst/>
                <a:latin typeface="Runda Normal" panose="02000000000000000000" pitchFamily="50" charset="0"/>
                <a:ea typeface="Calibri" panose="020F0502020204030204" pitchFamily="34" charset="0"/>
                <a:cs typeface="Calibri" panose="020F0502020204030204" pitchFamily="34" charset="0"/>
              </a:rPr>
              <a:t> </a:t>
            </a:r>
            <a:r>
              <a:rPr lang="fr-FR" sz="1400" err="1">
                <a:effectLst/>
                <a:latin typeface="Runda Normal" panose="02000000000000000000" pitchFamily="50" charset="0"/>
                <a:ea typeface="Calibri" panose="020F0502020204030204" pitchFamily="34" charset="0"/>
                <a:cs typeface="Calibri" panose="020F0502020204030204" pitchFamily="34" charset="0"/>
              </a:rPr>
              <a:t>increasing</a:t>
            </a:r>
            <a:r>
              <a:rPr lang="fr-FR" sz="1400">
                <a:effectLst/>
                <a:latin typeface="Runda Normal" panose="02000000000000000000" pitchFamily="50" charset="0"/>
                <a:ea typeface="Calibri" panose="020F0502020204030204" pitchFamily="34" charset="0"/>
                <a:cs typeface="Calibri" panose="020F0502020204030204" pitchFamily="34" charset="0"/>
              </a:rPr>
              <a:t> </a:t>
            </a:r>
            <a:r>
              <a:rPr lang="fr-FR" sz="1400" err="1">
                <a:effectLst/>
                <a:latin typeface="Runda Normal" panose="02000000000000000000" pitchFamily="50" charset="0"/>
                <a:ea typeface="Calibri" panose="020F0502020204030204" pitchFamily="34" charset="0"/>
                <a:cs typeface="Calibri" panose="020F0502020204030204" pitchFamily="34" charset="0"/>
              </a:rPr>
              <a:t>interest</a:t>
            </a:r>
            <a:r>
              <a:rPr lang="fr-FR" sz="1400">
                <a:effectLst/>
                <a:latin typeface="Runda Normal" panose="02000000000000000000" pitchFamily="50" charset="0"/>
                <a:ea typeface="Calibri" panose="020F0502020204030204" pitchFamily="34" charset="0"/>
                <a:cs typeface="Calibri" panose="020F0502020204030204" pitchFamily="34" charset="0"/>
              </a:rPr>
              <a:t> </a:t>
            </a:r>
            <a:r>
              <a:rPr lang="fr-FR" sz="1400" b="1" err="1">
                <a:effectLst/>
                <a:latin typeface="Runda Normal" panose="02000000000000000000" pitchFamily="50" charset="0"/>
                <a:ea typeface="Calibri" panose="020F0502020204030204" pitchFamily="34" charset="0"/>
                <a:cs typeface="Calibri" panose="020F0502020204030204" pitchFamily="34" charset="0"/>
              </a:rPr>
              <a:t>from</a:t>
            </a:r>
            <a:r>
              <a:rPr lang="fr-FR" sz="1400" b="1">
                <a:effectLst/>
                <a:latin typeface="Runda Normal" panose="02000000000000000000" pitchFamily="50" charset="0"/>
                <a:ea typeface="Calibri" panose="020F0502020204030204" pitchFamily="34" charset="0"/>
                <a:cs typeface="Calibri" panose="020F0502020204030204" pitchFamily="34" charset="0"/>
              </a:rPr>
              <a:t> </a:t>
            </a:r>
            <a:r>
              <a:rPr lang="fr-FR" sz="1400" b="1" err="1">
                <a:effectLst/>
                <a:latin typeface="Runda Normal" panose="02000000000000000000" pitchFamily="50" charset="0"/>
                <a:ea typeface="Calibri" panose="020F0502020204030204" pitchFamily="34" charset="0"/>
                <a:cs typeface="Calibri" panose="020F0502020204030204" pitchFamily="34" charset="0"/>
              </a:rPr>
              <a:t>industry</a:t>
            </a:r>
            <a:r>
              <a:rPr lang="fr-FR" sz="1400" b="1">
                <a:effectLst/>
                <a:latin typeface="Runda Normal" panose="02000000000000000000" pitchFamily="50" charset="0"/>
                <a:ea typeface="Calibri" panose="020F0502020204030204" pitchFamily="34" charset="0"/>
                <a:cs typeface="Calibri" panose="020F0502020204030204" pitchFamily="34" charset="0"/>
              </a:rPr>
              <a:t> </a:t>
            </a:r>
            <a:r>
              <a:rPr lang="fr-FR" sz="1400" b="1" err="1">
                <a:effectLst/>
                <a:latin typeface="Runda Normal" panose="02000000000000000000" pitchFamily="50" charset="0"/>
                <a:ea typeface="Calibri" panose="020F0502020204030204" pitchFamily="34" charset="0"/>
                <a:cs typeface="Calibri" panose="020F0502020204030204" pitchFamily="34" charset="0"/>
              </a:rPr>
              <a:t>users</a:t>
            </a:r>
            <a:r>
              <a:rPr lang="fr-FR" sz="1400" b="1">
                <a:latin typeface="Runda Normal" panose="02000000000000000000" pitchFamily="50" charset="0"/>
                <a:ea typeface="Calibri" panose="020F0502020204030204" pitchFamily="34" charset="0"/>
                <a:cs typeface="Calibri" panose="020F0502020204030204" pitchFamily="34" charset="0"/>
              </a:rPr>
              <a:t> </a:t>
            </a:r>
            <a:r>
              <a:rPr lang="fr-FR" sz="1400" b="1">
                <a:effectLst/>
                <a:latin typeface="Runda Normal" panose="02000000000000000000" pitchFamily="50" charset="0"/>
                <a:ea typeface="Calibri" panose="020F0502020204030204" pitchFamily="34" charset="0"/>
                <a:cs typeface="Calibri" panose="020F0502020204030204" pitchFamily="34" charset="0"/>
              </a:rPr>
              <a:t>on the </a:t>
            </a:r>
            <a:r>
              <a:rPr lang="fr-FR" sz="1400" b="1" err="1">
                <a:effectLst/>
                <a:latin typeface="Runda Normal" panose="02000000000000000000" pitchFamily="50" charset="0"/>
                <a:ea typeface="Calibri" panose="020F0502020204030204" pitchFamily="34" charset="0"/>
                <a:cs typeface="Calibri" panose="020F0502020204030204" pitchFamily="34" charset="0"/>
              </a:rPr>
              <a:t>deployment</a:t>
            </a:r>
            <a:r>
              <a:rPr lang="fr-FR" sz="1400" b="1">
                <a:effectLst/>
                <a:latin typeface="Runda Normal" panose="02000000000000000000" pitchFamily="50" charset="0"/>
                <a:ea typeface="Calibri" panose="020F0502020204030204" pitchFamily="34" charset="0"/>
                <a:cs typeface="Calibri" panose="020F0502020204030204" pitchFamily="34" charset="0"/>
              </a:rPr>
              <a:t> of </a:t>
            </a:r>
            <a:r>
              <a:rPr lang="fr-FR" sz="1400" b="1" err="1">
                <a:latin typeface="Runda Normal" panose="02000000000000000000" pitchFamily="50" charset="0"/>
                <a:ea typeface="Calibri" panose="020F0502020204030204" pitchFamily="34" charset="0"/>
                <a:cs typeface="Calibri" panose="020F0502020204030204" pitchFamily="34" charset="0"/>
              </a:rPr>
              <a:t>biomethane</a:t>
            </a:r>
            <a:r>
              <a:rPr lang="fr-FR" sz="1400" b="1">
                <a:latin typeface="Runda Normal" panose="02000000000000000000" pitchFamily="50" charset="0"/>
                <a:ea typeface="Calibri" panose="020F0502020204030204" pitchFamily="34" charset="0"/>
                <a:cs typeface="Calibri" panose="020F0502020204030204" pitchFamily="34" charset="0"/>
              </a:rPr>
              <a:t> </a:t>
            </a:r>
            <a:r>
              <a:rPr lang="fr-FR" sz="1400" b="1">
                <a:effectLst/>
                <a:latin typeface="Runda Normal" panose="02000000000000000000" pitchFamily="50" charset="0"/>
                <a:ea typeface="Calibri" panose="020F0502020204030204" pitchFamily="34" charset="0"/>
                <a:cs typeface="Calibri" panose="020F0502020204030204" pitchFamily="34" charset="0"/>
              </a:rPr>
              <a:t>right </a:t>
            </a:r>
            <a:r>
              <a:rPr lang="fr-FR" sz="1400" b="1" err="1">
                <a:effectLst/>
                <a:latin typeface="Runda Normal" panose="02000000000000000000" pitchFamily="50" charset="0"/>
                <a:ea typeface="Calibri" panose="020F0502020204030204" pitchFamily="34" charset="0"/>
                <a:cs typeface="Calibri" panose="020F0502020204030204" pitchFamily="34" charset="0"/>
              </a:rPr>
              <a:t>now</a:t>
            </a:r>
            <a:r>
              <a:rPr lang="fr-FR" sz="1400" b="1">
                <a:latin typeface="Runda Normal" panose="02000000000000000000" pitchFamily="50" charset="0"/>
                <a:ea typeface="Calibri" panose="020F0502020204030204" pitchFamily="34" charset="0"/>
                <a:cs typeface="Calibri" panose="020F0502020204030204" pitchFamily="34" charset="0"/>
              </a:rPr>
              <a:t> as a </a:t>
            </a:r>
            <a:r>
              <a:rPr lang="fr-FR" sz="1400" b="1" err="1">
                <a:latin typeface="Runda Normal" panose="02000000000000000000" pitchFamily="50" charset="0"/>
                <a:ea typeface="Calibri" panose="020F0502020204030204" pitchFamily="34" charset="0"/>
                <a:cs typeface="Calibri" panose="020F0502020204030204" pitchFamily="34" charset="0"/>
              </a:rPr>
              <a:t>means</a:t>
            </a:r>
            <a:r>
              <a:rPr lang="fr-FR" sz="1400" b="1">
                <a:latin typeface="Runda Normal" panose="02000000000000000000" pitchFamily="50" charset="0"/>
                <a:ea typeface="Calibri" panose="020F0502020204030204" pitchFamily="34" charset="0"/>
                <a:cs typeface="Calibri" panose="020F0502020204030204" pitchFamily="34" charset="0"/>
              </a:rPr>
              <a:t> to </a:t>
            </a:r>
            <a:r>
              <a:rPr lang="fr-FR" sz="1400" b="1" err="1">
                <a:latin typeface="Runda Normal" panose="02000000000000000000" pitchFamily="50" charset="0"/>
                <a:ea typeface="Calibri" panose="020F0502020204030204" pitchFamily="34" charset="0"/>
                <a:cs typeface="Calibri" panose="020F0502020204030204" pitchFamily="34" charset="0"/>
              </a:rPr>
              <a:t>decarbonise</a:t>
            </a:r>
            <a:r>
              <a:rPr lang="fr-FR" sz="1400" b="1">
                <a:latin typeface="Runda Normal" panose="02000000000000000000" pitchFamily="50" charset="0"/>
                <a:ea typeface="Calibri" panose="020F0502020204030204" pitchFamily="34" charset="0"/>
                <a:cs typeface="Calibri" panose="020F0502020204030204" pitchFamily="34" charset="0"/>
              </a:rPr>
              <a:t> </a:t>
            </a:r>
            <a:r>
              <a:rPr lang="fr-FR" sz="1400" b="1" err="1">
                <a:latin typeface="Runda Normal" panose="02000000000000000000" pitchFamily="50" charset="0"/>
                <a:ea typeface="Calibri" panose="020F0502020204030204" pitchFamily="34" charset="0"/>
                <a:cs typeface="Calibri" panose="020F0502020204030204" pitchFamily="34" charset="0"/>
              </a:rPr>
              <a:t>their</a:t>
            </a:r>
            <a:r>
              <a:rPr lang="fr-FR" sz="1400" b="1">
                <a:latin typeface="Runda Normal" panose="02000000000000000000" pitchFamily="50" charset="0"/>
                <a:ea typeface="Calibri" panose="020F0502020204030204" pitchFamily="34" charset="0"/>
                <a:cs typeface="Calibri" panose="020F0502020204030204" pitchFamily="34" charset="0"/>
              </a:rPr>
              <a:t> industries.</a:t>
            </a:r>
            <a:endParaRPr lang="en-US" sz="1400" b="1">
              <a:latin typeface="Runda Normal" panose="02000000000000000000" pitchFamily="50" charset="0"/>
            </a:endParaRPr>
          </a:p>
        </p:txBody>
      </p:sp>
      <p:sp>
        <p:nvSpPr>
          <p:cNvPr id="21" name="ZoneTexte 20">
            <a:extLst>
              <a:ext uri="{FF2B5EF4-FFF2-40B4-BE49-F238E27FC236}">
                <a16:creationId xmlns:a16="http://schemas.microsoft.com/office/drawing/2014/main" id="{110FDD93-6DC9-476E-9A5E-2742E3A5B6FD}"/>
              </a:ext>
            </a:extLst>
          </p:cNvPr>
          <p:cNvSpPr txBox="1"/>
          <p:nvPr/>
        </p:nvSpPr>
        <p:spPr>
          <a:xfrm>
            <a:off x="2457510" y="3710656"/>
            <a:ext cx="8273248" cy="1077218"/>
          </a:xfrm>
          <a:prstGeom prst="rect">
            <a:avLst/>
          </a:prstGeom>
          <a:noFill/>
        </p:spPr>
        <p:txBody>
          <a:bodyPr wrap="square">
            <a:spAutoFit/>
          </a:bodyPr>
          <a:lstStyle/>
          <a:p>
            <a:r>
              <a:rPr lang="en-US" b="1">
                <a:latin typeface="Runda Normal" panose="02000000000000000000" pitchFamily="50" charset="0"/>
              </a:rPr>
              <a:t>The future power system requires dispatchable power. Biomethane provides flexibility and high value.</a:t>
            </a:r>
          </a:p>
          <a:p>
            <a:r>
              <a:rPr lang="en-US" sz="1400">
                <a:latin typeface="Runda Normal" panose="02000000000000000000" pitchFamily="50" charset="0"/>
              </a:rPr>
              <a:t>B</a:t>
            </a:r>
            <a:r>
              <a:rPr lang="en-US" sz="1400" b="0" i="0">
                <a:effectLst/>
                <a:latin typeface="Runda Normal" panose="02000000000000000000" pitchFamily="50" charset="0"/>
              </a:rPr>
              <a:t>iomethane can be easily stored and produced at a constant pace, helping balance energy supply from intermittent energy sources of renewable origin, such as solar or wind. </a:t>
            </a:r>
            <a:endParaRPr lang="en-US" sz="1400">
              <a:latin typeface="Runda Normal" panose="02000000000000000000" pitchFamily="50" charset="0"/>
            </a:endParaRPr>
          </a:p>
        </p:txBody>
      </p:sp>
      <p:sp>
        <p:nvSpPr>
          <p:cNvPr id="22" name="ZoneTexte 21">
            <a:extLst>
              <a:ext uri="{FF2B5EF4-FFF2-40B4-BE49-F238E27FC236}">
                <a16:creationId xmlns:a16="http://schemas.microsoft.com/office/drawing/2014/main" id="{11554509-9991-420F-AD71-D78F5BBB6DCB}"/>
              </a:ext>
            </a:extLst>
          </p:cNvPr>
          <p:cNvSpPr txBox="1"/>
          <p:nvPr/>
        </p:nvSpPr>
        <p:spPr>
          <a:xfrm>
            <a:off x="2457510" y="4813170"/>
            <a:ext cx="8273248" cy="1077218"/>
          </a:xfrm>
          <a:prstGeom prst="rect">
            <a:avLst/>
          </a:prstGeom>
          <a:noFill/>
        </p:spPr>
        <p:txBody>
          <a:bodyPr wrap="square">
            <a:spAutoFit/>
          </a:bodyPr>
          <a:lstStyle/>
          <a:p>
            <a:r>
              <a:rPr lang="en-US"/>
              <a:t> </a:t>
            </a:r>
          </a:p>
          <a:p>
            <a:r>
              <a:rPr lang="en-US" b="1" err="1">
                <a:latin typeface="Runda Normal" panose="02000000000000000000" pitchFamily="50" charset="0"/>
              </a:rPr>
              <a:t>Decarbonisation</a:t>
            </a:r>
            <a:r>
              <a:rPr lang="en-US" b="1">
                <a:latin typeface="Runda Normal" panose="02000000000000000000" pitchFamily="50" charset="0"/>
              </a:rPr>
              <a:t> of maritime and heavy long-distance road transport</a:t>
            </a:r>
          </a:p>
          <a:p>
            <a:r>
              <a:rPr lang="en-US" sz="1400">
                <a:latin typeface="Runda Normal" panose="02000000000000000000" pitchFamily="50" charset="0"/>
              </a:rPr>
              <a:t>Europe will have 78 bio-LNG plants by 2024 producing 10.6 </a:t>
            </a:r>
            <a:r>
              <a:rPr lang="en-US" sz="1400" err="1">
                <a:latin typeface="Runda Normal" panose="02000000000000000000" pitchFamily="50" charset="0"/>
              </a:rPr>
              <a:t>TWh</a:t>
            </a:r>
            <a:r>
              <a:rPr lang="en-US" sz="1400">
                <a:latin typeface="Runda Normal" panose="02000000000000000000" pitchFamily="50" charset="0"/>
              </a:rPr>
              <a:t> of this renewable fuel. </a:t>
            </a:r>
          </a:p>
          <a:p>
            <a:r>
              <a:rPr lang="en-US" sz="1400">
                <a:latin typeface="Runda Normal" panose="02000000000000000000" pitchFamily="50" charset="0"/>
              </a:rPr>
              <a:t>This would allow for the equivalent of 25,000 LNG trucks to be fueled year-round.</a:t>
            </a:r>
            <a:endParaRPr lang="fr-FR" sz="1400">
              <a:latin typeface="Runda Normal" panose="02000000000000000000" pitchFamily="50" charset="0"/>
            </a:endParaRPr>
          </a:p>
        </p:txBody>
      </p:sp>
      <p:sp>
        <p:nvSpPr>
          <p:cNvPr id="23" name="Rectangle : coins arrondis 22">
            <a:extLst>
              <a:ext uri="{FF2B5EF4-FFF2-40B4-BE49-F238E27FC236}">
                <a16:creationId xmlns:a16="http://schemas.microsoft.com/office/drawing/2014/main" id="{76EC0F26-C6CB-4460-B9A2-C926AB1A0BAF}"/>
              </a:ext>
            </a:extLst>
          </p:cNvPr>
          <p:cNvSpPr/>
          <p:nvPr/>
        </p:nvSpPr>
        <p:spPr bwMode="auto">
          <a:xfrm>
            <a:off x="366086" y="2337274"/>
            <a:ext cx="1657442" cy="1185017"/>
          </a:xfrm>
          <a:prstGeom prst="round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24" name="Rectangle : coins arrondis 23">
            <a:extLst>
              <a:ext uri="{FF2B5EF4-FFF2-40B4-BE49-F238E27FC236}">
                <a16:creationId xmlns:a16="http://schemas.microsoft.com/office/drawing/2014/main" id="{0F87D543-9D67-45BC-B887-053A0A351D9D}"/>
              </a:ext>
            </a:extLst>
          </p:cNvPr>
          <p:cNvSpPr/>
          <p:nvPr/>
        </p:nvSpPr>
        <p:spPr bwMode="auto">
          <a:xfrm>
            <a:off x="393313" y="3602857"/>
            <a:ext cx="1657442" cy="1185017"/>
          </a:xfrm>
          <a:prstGeom prst="round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25" name="Rectangle : coins arrondis 24">
            <a:extLst>
              <a:ext uri="{FF2B5EF4-FFF2-40B4-BE49-F238E27FC236}">
                <a16:creationId xmlns:a16="http://schemas.microsoft.com/office/drawing/2014/main" id="{8E291EF7-AAF9-4C6B-9854-ADFA72EC652E}"/>
              </a:ext>
            </a:extLst>
          </p:cNvPr>
          <p:cNvSpPr/>
          <p:nvPr/>
        </p:nvSpPr>
        <p:spPr bwMode="auto">
          <a:xfrm>
            <a:off x="366086" y="4879275"/>
            <a:ext cx="1657442" cy="1185017"/>
          </a:xfrm>
          <a:prstGeom prst="round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pic>
        <p:nvPicPr>
          <p:cNvPr id="27" name="Graphique 26" descr="Production contour">
            <a:extLst>
              <a:ext uri="{FF2B5EF4-FFF2-40B4-BE49-F238E27FC236}">
                <a16:creationId xmlns:a16="http://schemas.microsoft.com/office/drawing/2014/main" id="{5FD1C871-EA11-4921-B4AE-732244FD82B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0068" y="2385109"/>
            <a:ext cx="914400" cy="914400"/>
          </a:xfrm>
          <a:prstGeom prst="rect">
            <a:avLst/>
          </a:prstGeom>
        </p:spPr>
      </p:pic>
      <p:pic>
        <p:nvPicPr>
          <p:cNvPr id="30" name="Graphique 29" descr="Camion contour">
            <a:extLst>
              <a:ext uri="{FF2B5EF4-FFF2-40B4-BE49-F238E27FC236}">
                <a16:creationId xmlns:a16="http://schemas.microsoft.com/office/drawing/2014/main" id="{067DE481-8E7A-4E1E-9EAE-E574BA4605A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1500" y="4862046"/>
            <a:ext cx="728142" cy="728142"/>
          </a:xfrm>
          <a:prstGeom prst="rect">
            <a:avLst/>
          </a:prstGeom>
        </p:spPr>
      </p:pic>
      <p:pic>
        <p:nvPicPr>
          <p:cNvPr id="32" name="Graphique 31" descr="Navire de croisière contour">
            <a:extLst>
              <a:ext uri="{FF2B5EF4-FFF2-40B4-BE49-F238E27FC236}">
                <a16:creationId xmlns:a16="http://schemas.microsoft.com/office/drawing/2014/main" id="{018EF1CA-A2DB-441D-AF15-F478B228C6C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98490" y="5107538"/>
            <a:ext cx="914400" cy="914400"/>
          </a:xfrm>
          <a:prstGeom prst="rect">
            <a:avLst/>
          </a:prstGeom>
        </p:spPr>
      </p:pic>
      <p:pic>
        <p:nvPicPr>
          <p:cNvPr id="36" name="Graphique 35" descr="Éclair contour">
            <a:extLst>
              <a:ext uri="{FF2B5EF4-FFF2-40B4-BE49-F238E27FC236}">
                <a16:creationId xmlns:a16="http://schemas.microsoft.com/office/drawing/2014/main" id="{82C30C55-D4FD-4EDC-BDE5-1268F5700B6F}"/>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4577" y="3865805"/>
            <a:ext cx="698919" cy="698919"/>
          </a:xfrm>
          <a:prstGeom prst="rect">
            <a:avLst/>
          </a:prstGeom>
        </p:spPr>
      </p:pic>
    </p:spTree>
    <p:extLst>
      <p:ext uri="{BB962C8B-B14F-4D97-AF65-F5344CB8AC3E}">
        <p14:creationId xmlns:p14="http://schemas.microsoft.com/office/powerpoint/2010/main" val="57252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BF9E6E-135C-9432-E437-169B015299D0}"/>
              </a:ext>
            </a:extLst>
          </p:cNvPr>
          <p:cNvSpPr/>
          <p:nvPr/>
        </p:nvSpPr>
        <p:spPr bwMode="auto">
          <a:xfrm>
            <a:off x="0" y="2084915"/>
            <a:ext cx="12202416" cy="1344083"/>
          </a:xfrm>
          <a:prstGeom prst="rect">
            <a:avLst/>
          </a:prstGeom>
          <a:solidFill>
            <a:srgbClr val="F5F9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2" name="Rectangle 1">
            <a:extLst>
              <a:ext uri="{FF2B5EF4-FFF2-40B4-BE49-F238E27FC236}">
                <a16:creationId xmlns:a16="http://schemas.microsoft.com/office/drawing/2014/main" id="{7B357992-5943-CB5E-ED59-4BFFA9556020}"/>
              </a:ext>
            </a:extLst>
          </p:cNvPr>
          <p:cNvSpPr/>
          <p:nvPr/>
        </p:nvSpPr>
        <p:spPr bwMode="auto">
          <a:xfrm>
            <a:off x="0" y="5141309"/>
            <a:ext cx="12202416" cy="1716692"/>
          </a:xfrm>
          <a:prstGeom prst="rect">
            <a:avLst/>
          </a:prstGeom>
          <a:solidFill>
            <a:srgbClr val="F5F9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80" charset="0"/>
            </a:endParaRPr>
          </a:p>
        </p:txBody>
      </p:sp>
      <p:sp>
        <p:nvSpPr>
          <p:cNvPr id="36" name="ZoneTexte 35">
            <a:extLst>
              <a:ext uri="{FF2B5EF4-FFF2-40B4-BE49-F238E27FC236}">
                <a16:creationId xmlns:a16="http://schemas.microsoft.com/office/drawing/2014/main" id="{1FF6F36B-C463-495B-8051-BD426F4DD9A9}"/>
              </a:ext>
            </a:extLst>
          </p:cNvPr>
          <p:cNvSpPr txBox="1"/>
          <p:nvPr/>
        </p:nvSpPr>
        <p:spPr>
          <a:xfrm>
            <a:off x="1611039" y="5165609"/>
            <a:ext cx="3495904" cy="1477328"/>
          </a:xfrm>
          <a:prstGeom prst="rect">
            <a:avLst/>
          </a:prstGeom>
          <a:noFill/>
        </p:spPr>
        <p:txBody>
          <a:bodyPr wrap="square">
            <a:spAutoFit/>
          </a:bodyPr>
          <a:lstStyle/>
          <a:p>
            <a:r>
              <a:rPr lang="en-GB" b="1">
                <a:ln/>
                <a:solidFill>
                  <a:srgbClr val="00A091"/>
                </a:solidFill>
                <a:latin typeface="Runda Normal" panose="02000000000000000000" pitchFamily="50" charset="0"/>
                <a:cs typeface="Calibri" panose="020F0502020204030204" pitchFamily="34" charset="0"/>
              </a:rPr>
              <a:t>Biogas and biomethane production in Europe</a:t>
            </a: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18 </a:t>
            </a:r>
            <a:r>
              <a:rPr lang="en-GB" err="1">
                <a:ln/>
                <a:latin typeface="Runda Normal" panose="02000000000000000000" pitchFamily="50" charset="0"/>
                <a:cs typeface="Calibri" panose="020F0502020204030204" pitchFamily="34" charset="0"/>
              </a:rPr>
              <a:t>bcm</a:t>
            </a:r>
            <a:r>
              <a:rPr lang="en-GB">
                <a:ln/>
                <a:latin typeface="Runda Normal" panose="02000000000000000000" pitchFamily="50" charset="0"/>
                <a:cs typeface="Calibri" panose="020F0502020204030204" pitchFamily="34" charset="0"/>
              </a:rPr>
              <a:t> today 		</a:t>
            </a: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35 </a:t>
            </a:r>
            <a:r>
              <a:rPr lang="en-GB" err="1">
                <a:ln/>
                <a:latin typeface="Runda Normal" panose="02000000000000000000" pitchFamily="50" charset="0"/>
                <a:cs typeface="Calibri" panose="020F0502020204030204" pitchFamily="34" charset="0"/>
              </a:rPr>
              <a:t>bcm</a:t>
            </a:r>
            <a:r>
              <a:rPr lang="en-GB">
                <a:ln/>
                <a:latin typeface="Runda Normal" panose="02000000000000000000" pitchFamily="50" charset="0"/>
                <a:cs typeface="Calibri" panose="020F0502020204030204" pitchFamily="34" charset="0"/>
              </a:rPr>
              <a:t> by 2030	</a:t>
            </a: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95 </a:t>
            </a:r>
            <a:r>
              <a:rPr lang="en-GB" err="1">
                <a:ln/>
                <a:latin typeface="Runda Normal" panose="02000000000000000000" pitchFamily="50" charset="0"/>
                <a:cs typeface="Calibri" panose="020F0502020204030204" pitchFamily="34" charset="0"/>
              </a:rPr>
              <a:t>bcm</a:t>
            </a:r>
            <a:r>
              <a:rPr lang="en-GB">
                <a:ln/>
                <a:latin typeface="Runda Normal" panose="02000000000000000000" pitchFamily="50" charset="0"/>
                <a:cs typeface="Calibri" panose="020F0502020204030204" pitchFamily="34" charset="0"/>
              </a:rPr>
              <a:t> by 2050		</a:t>
            </a:r>
            <a:endParaRPr lang="en-US" i="1">
              <a:ln/>
              <a:latin typeface="Runda Normal" panose="02000000000000000000" pitchFamily="50" charset="0"/>
              <a:cs typeface="Calibri" panose="020F0502020204030204" pitchFamily="34" charset="0"/>
            </a:endParaRPr>
          </a:p>
        </p:txBody>
      </p:sp>
      <p:sp>
        <p:nvSpPr>
          <p:cNvPr id="4" name="TextBox 3">
            <a:extLst>
              <a:ext uri="{FF2B5EF4-FFF2-40B4-BE49-F238E27FC236}">
                <a16:creationId xmlns:a16="http://schemas.microsoft.com/office/drawing/2014/main" id="{95B02C65-4AEF-42FF-96E3-5672133EAD09}"/>
              </a:ext>
            </a:extLst>
          </p:cNvPr>
          <p:cNvSpPr txBox="1"/>
          <p:nvPr/>
        </p:nvSpPr>
        <p:spPr>
          <a:xfrm>
            <a:off x="363049" y="215063"/>
            <a:ext cx="10942034" cy="584775"/>
          </a:xfrm>
          <a:prstGeom prst="rect">
            <a:avLst/>
          </a:prstGeom>
          <a:noFill/>
        </p:spPr>
        <p:txBody>
          <a:bodyPr wrap="none" rtlCol="0">
            <a:spAutoFit/>
          </a:bodyPr>
          <a:lstStyle/>
          <a:p>
            <a:r>
              <a:rPr lang="en-US" sz="3200" baseline="0">
                <a:solidFill>
                  <a:schemeClr val="bg1"/>
                </a:solidFill>
                <a:latin typeface="Runda Normal" panose="02000000000000000000" pitchFamily="2" charset="77"/>
              </a:rPr>
              <a:t>Producing </a:t>
            </a:r>
            <a:r>
              <a:rPr lang="en-US" sz="3200">
                <a:solidFill>
                  <a:schemeClr val="bg1"/>
                </a:solidFill>
                <a:latin typeface="Runda Normal" panose="02000000000000000000" pitchFamily="2" charset="77"/>
              </a:rPr>
              <a:t>organic </a:t>
            </a:r>
            <a:r>
              <a:rPr lang="en-US" sz="3200" err="1">
                <a:solidFill>
                  <a:schemeClr val="bg1"/>
                </a:solidFill>
                <a:latin typeface="Runda Normal" panose="02000000000000000000" pitchFamily="2" charset="77"/>
              </a:rPr>
              <a:t>fertilisers</a:t>
            </a:r>
            <a:r>
              <a:rPr lang="en-US" sz="3200">
                <a:solidFill>
                  <a:schemeClr val="bg1"/>
                </a:solidFill>
                <a:latin typeface="Runda Normal" panose="02000000000000000000" pitchFamily="2" charset="77"/>
              </a:rPr>
              <a:t> and using biogenic CO2 as feedstock</a:t>
            </a:r>
            <a:endParaRPr lang="en-US" sz="3200" baseline="0">
              <a:solidFill>
                <a:schemeClr val="bg1"/>
              </a:solidFill>
              <a:latin typeface="Runda Normal" panose="02000000000000000000" pitchFamily="2" charset="77"/>
            </a:endParaRPr>
          </a:p>
        </p:txBody>
      </p:sp>
      <p:sp>
        <p:nvSpPr>
          <p:cNvPr id="35" name="ZoneTexte 34">
            <a:extLst>
              <a:ext uri="{FF2B5EF4-FFF2-40B4-BE49-F238E27FC236}">
                <a16:creationId xmlns:a16="http://schemas.microsoft.com/office/drawing/2014/main" id="{60AD0E49-3D59-4EFF-9767-05927020377E}"/>
              </a:ext>
            </a:extLst>
          </p:cNvPr>
          <p:cNvSpPr txBox="1"/>
          <p:nvPr/>
        </p:nvSpPr>
        <p:spPr>
          <a:xfrm>
            <a:off x="363048" y="3664361"/>
            <a:ext cx="9921129" cy="984885"/>
          </a:xfrm>
          <a:prstGeom prst="rect">
            <a:avLst/>
          </a:prstGeom>
          <a:noFill/>
        </p:spPr>
        <p:txBody>
          <a:bodyPr wrap="square">
            <a:spAutoFit/>
          </a:bodyPr>
          <a:lstStyle/>
          <a:p>
            <a:pPr algn="just"/>
            <a:r>
              <a:rPr lang="en-US" sz="2200" b="1">
                <a:ln/>
                <a:solidFill>
                  <a:srgbClr val="00A091"/>
                </a:solidFill>
                <a:latin typeface="Runda Normal" panose="02000000000000000000" pitchFamily="50" charset="0"/>
                <a:cs typeface="Calibri" panose="020F0502020204030204" pitchFamily="34" charset="0"/>
              </a:rPr>
              <a:t>Carbon capturing and use of biogenic CO2 as feedstock</a:t>
            </a:r>
            <a:endParaRPr lang="en-GB" sz="1800">
              <a:ln/>
              <a:solidFill>
                <a:srgbClr val="00A091"/>
              </a:solidFill>
              <a:latin typeface="Runda Normal" panose="02000000000000000000" pitchFamily="50" charset="0"/>
              <a:cs typeface="Calibri" panose="020F0502020204030204" pitchFamily="34" charset="0"/>
            </a:endParaRPr>
          </a:p>
          <a:p>
            <a:pPr algn="just"/>
            <a:r>
              <a:rPr lang="en-GB" sz="1800">
                <a:ln/>
                <a:latin typeface="Runda Normal" panose="02000000000000000000" pitchFamily="50" charset="0"/>
                <a:cs typeface="Calibri" panose="020F0502020204030204" pitchFamily="34" charset="0"/>
              </a:rPr>
              <a:t>The sector is a real opportunity for the exploitation of the biogenic CO2 market. From 1 ton of biogas we obtain almost 2 tons of biogenic CO2. </a:t>
            </a:r>
            <a:r>
              <a:rPr lang="en-GB">
                <a:ln/>
                <a:latin typeface="Runda Normal" panose="02000000000000000000" pitchFamily="50" charset="0"/>
                <a:cs typeface="Calibri" panose="020F0502020204030204" pitchFamily="34" charset="0"/>
              </a:rPr>
              <a:t>If all CO2 from the biogas industry was captured and stored…</a:t>
            </a:r>
          </a:p>
        </p:txBody>
      </p:sp>
      <p:pic>
        <p:nvPicPr>
          <p:cNvPr id="5" name="Graphique 4" descr="Cercle avec flèche gauche avec un remplissage uni">
            <a:extLst>
              <a:ext uri="{FF2B5EF4-FFF2-40B4-BE49-F238E27FC236}">
                <a16:creationId xmlns:a16="http://schemas.microsoft.com/office/drawing/2014/main" id="{CFA3AFF0-571D-42EA-BD18-3761509F69D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4087270" y="5904273"/>
            <a:ext cx="448950" cy="448950"/>
          </a:xfrm>
          <a:prstGeom prst="rect">
            <a:avLst/>
          </a:prstGeom>
        </p:spPr>
      </p:pic>
      <p:sp>
        <p:nvSpPr>
          <p:cNvPr id="38" name="ZoneTexte 37">
            <a:extLst>
              <a:ext uri="{FF2B5EF4-FFF2-40B4-BE49-F238E27FC236}">
                <a16:creationId xmlns:a16="http://schemas.microsoft.com/office/drawing/2014/main" id="{E3C3F06A-A1F7-4724-BA3D-C0A30C2228C3}"/>
              </a:ext>
            </a:extLst>
          </p:cNvPr>
          <p:cNvSpPr txBox="1"/>
          <p:nvPr/>
        </p:nvSpPr>
        <p:spPr>
          <a:xfrm>
            <a:off x="4615960" y="5165609"/>
            <a:ext cx="3248340" cy="1477328"/>
          </a:xfrm>
          <a:prstGeom prst="rect">
            <a:avLst/>
          </a:prstGeom>
          <a:noFill/>
        </p:spPr>
        <p:txBody>
          <a:bodyPr wrap="square">
            <a:spAutoFit/>
          </a:bodyPr>
          <a:lstStyle/>
          <a:p>
            <a:pPr algn="just"/>
            <a:r>
              <a:rPr lang="en-GB" b="1">
                <a:ln/>
                <a:solidFill>
                  <a:srgbClr val="00A091"/>
                </a:solidFill>
                <a:latin typeface="Runda Normal" panose="02000000000000000000" pitchFamily="50" charset="0"/>
                <a:cs typeface="Calibri" panose="020F0502020204030204" pitchFamily="34" charset="0"/>
              </a:rPr>
              <a:t>Biogenic CO2 obtained</a:t>
            </a:r>
          </a:p>
          <a:p>
            <a:pPr algn="just"/>
            <a:endParaRPr lang="en-GB" b="1">
              <a:ln/>
              <a:latin typeface="Runda Normal" panose="02000000000000000000" pitchFamily="50" charset="0"/>
              <a:cs typeface="Calibri" panose="020F0502020204030204" pitchFamily="34" charset="0"/>
            </a:endParaRP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24 </a:t>
            </a:r>
            <a:r>
              <a:rPr lang="en-GB" err="1">
                <a:ln/>
                <a:latin typeface="Runda Normal" panose="02000000000000000000" pitchFamily="50" charset="0"/>
                <a:cs typeface="Calibri" panose="020F0502020204030204" pitchFamily="34" charset="0"/>
              </a:rPr>
              <a:t>Mton</a:t>
            </a:r>
            <a:r>
              <a:rPr lang="en-GB">
                <a:ln/>
                <a:latin typeface="Runda Normal" panose="02000000000000000000" pitchFamily="50" charset="0"/>
                <a:cs typeface="Calibri" panose="020F0502020204030204" pitchFamily="34" charset="0"/>
              </a:rPr>
              <a:t> </a:t>
            </a: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46 </a:t>
            </a:r>
            <a:r>
              <a:rPr lang="en-GB" err="1">
                <a:ln/>
                <a:latin typeface="Runda Normal" panose="02000000000000000000" pitchFamily="50" charset="0"/>
                <a:cs typeface="Calibri" panose="020F0502020204030204" pitchFamily="34" charset="0"/>
              </a:rPr>
              <a:t>Mton</a:t>
            </a:r>
            <a:r>
              <a:rPr lang="en-GB">
                <a:ln/>
                <a:latin typeface="Runda Normal" panose="02000000000000000000" pitchFamily="50" charset="0"/>
                <a:cs typeface="Calibri" panose="020F0502020204030204" pitchFamily="34" charset="0"/>
              </a:rPr>
              <a:t> </a:t>
            </a:r>
          </a:p>
          <a:p>
            <a:pPr marL="285750" indent="-285750" algn="just">
              <a:buFont typeface="Arial" panose="020B0604020202020204" pitchFamily="34" charset="0"/>
              <a:buChar char="•"/>
            </a:pPr>
            <a:r>
              <a:rPr lang="en-GB">
                <a:ln/>
                <a:latin typeface="Runda Normal" panose="02000000000000000000" pitchFamily="50" charset="0"/>
                <a:cs typeface="Calibri" panose="020F0502020204030204" pitchFamily="34" charset="0"/>
              </a:rPr>
              <a:t>124 </a:t>
            </a:r>
            <a:r>
              <a:rPr lang="en-GB" err="1">
                <a:ln/>
                <a:latin typeface="Runda Normal" panose="02000000000000000000" pitchFamily="50" charset="0"/>
                <a:cs typeface="Calibri" panose="020F0502020204030204" pitchFamily="34" charset="0"/>
              </a:rPr>
              <a:t>Mton</a:t>
            </a:r>
            <a:endParaRPr lang="en-US" i="1">
              <a:ln/>
              <a:latin typeface="Runda Normal" panose="02000000000000000000" pitchFamily="50" charset="0"/>
              <a:cs typeface="Calibri" panose="020F0502020204030204" pitchFamily="34" charset="0"/>
            </a:endParaRPr>
          </a:p>
        </p:txBody>
      </p:sp>
      <p:sp>
        <p:nvSpPr>
          <p:cNvPr id="39" name="ZoneTexte 38">
            <a:extLst>
              <a:ext uri="{FF2B5EF4-FFF2-40B4-BE49-F238E27FC236}">
                <a16:creationId xmlns:a16="http://schemas.microsoft.com/office/drawing/2014/main" id="{EE242300-7D15-47E5-9570-A2F58593109F}"/>
              </a:ext>
            </a:extLst>
          </p:cNvPr>
          <p:cNvSpPr txBox="1"/>
          <p:nvPr/>
        </p:nvSpPr>
        <p:spPr>
          <a:xfrm>
            <a:off x="7266739" y="5165609"/>
            <a:ext cx="3602482" cy="1477328"/>
          </a:xfrm>
          <a:prstGeom prst="rect">
            <a:avLst/>
          </a:prstGeom>
          <a:noFill/>
        </p:spPr>
        <p:txBody>
          <a:bodyPr wrap="square">
            <a:spAutoFit/>
          </a:bodyPr>
          <a:lstStyle/>
          <a:p>
            <a:pPr algn="just"/>
            <a:r>
              <a:rPr lang="en-US" b="1">
                <a:ln/>
                <a:solidFill>
                  <a:srgbClr val="00A091"/>
                </a:solidFill>
                <a:latin typeface="Runda Normal" panose="02000000000000000000" pitchFamily="50" charset="0"/>
                <a:cs typeface="Calibri" panose="020F0502020204030204" pitchFamily="34" charset="0"/>
              </a:rPr>
              <a:t>Biogenic CO2 can be used in…</a:t>
            </a:r>
          </a:p>
          <a:p>
            <a:pPr algn="just"/>
            <a:endParaRPr lang="en-US" b="1">
              <a:ln/>
              <a:latin typeface="Runda Normal" panose="02000000000000000000" pitchFamily="50" charset="0"/>
              <a:cs typeface="Calibri" panose="020F0502020204030204" pitchFamily="34" charset="0"/>
            </a:endParaRPr>
          </a:p>
          <a:p>
            <a:pPr marL="285750" indent="-285750" algn="just">
              <a:buFont typeface="Arial" panose="020B0604020202020204" pitchFamily="34" charset="0"/>
              <a:buChar char="•"/>
            </a:pPr>
            <a:r>
              <a:rPr lang="en-US">
                <a:ln/>
                <a:latin typeface="Runda Normal" panose="02000000000000000000" pitchFamily="50" charset="0"/>
                <a:cs typeface="Calibri" panose="020F0502020204030204" pitchFamily="34" charset="0"/>
              </a:rPr>
              <a:t>Greenhouses </a:t>
            </a:r>
          </a:p>
          <a:p>
            <a:pPr marL="285750" indent="-285750" algn="just">
              <a:buFont typeface="Arial" panose="020B0604020202020204" pitchFamily="34" charset="0"/>
              <a:buChar char="•"/>
            </a:pPr>
            <a:r>
              <a:rPr lang="en-US">
                <a:ln/>
                <a:latin typeface="Runda Normal" panose="02000000000000000000" pitchFamily="50" charset="0"/>
                <a:cs typeface="Calibri" panose="020F0502020204030204" pitchFamily="34" charset="0"/>
              </a:rPr>
              <a:t>Beverage industry</a:t>
            </a:r>
          </a:p>
          <a:p>
            <a:pPr marL="285750" indent="-285750" algn="just">
              <a:buFont typeface="Arial" panose="020B0604020202020204" pitchFamily="34" charset="0"/>
              <a:buChar char="•"/>
            </a:pPr>
            <a:r>
              <a:rPr lang="en-US">
                <a:ln/>
                <a:latin typeface="Runda Normal" panose="02000000000000000000" pitchFamily="50" charset="0"/>
                <a:cs typeface="Calibri" panose="020F0502020204030204" pitchFamily="34" charset="0"/>
              </a:rPr>
              <a:t>Green hydrogen</a:t>
            </a:r>
            <a:endParaRPr lang="fr-FR">
              <a:ln/>
              <a:latin typeface="Runda Normal" panose="02000000000000000000" pitchFamily="50" charset="0"/>
              <a:cs typeface="Calibri" panose="020F0502020204030204" pitchFamily="34" charset="0"/>
            </a:endParaRPr>
          </a:p>
        </p:txBody>
      </p:sp>
      <p:sp>
        <p:nvSpPr>
          <p:cNvPr id="3" name="ZoneTexte 2">
            <a:extLst>
              <a:ext uri="{FF2B5EF4-FFF2-40B4-BE49-F238E27FC236}">
                <a16:creationId xmlns:a16="http://schemas.microsoft.com/office/drawing/2014/main" id="{20B6FEBE-EF9A-ABB5-F710-28078E6B94EF}"/>
              </a:ext>
            </a:extLst>
          </p:cNvPr>
          <p:cNvSpPr txBox="1"/>
          <p:nvPr/>
        </p:nvSpPr>
        <p:spPr>
          <a:xfrm>
            <a:off x="363049" y="1222258"/>
            <a:ext cx="8980648" cy="707886"/>
          </a:xfrm>
          <a:prstGeom prst="rect">
            <a:avLst/>
          </a:prstGeom>
          <a:noFill/>
        </p:spPr>
        <p:txBody>
          <a:bodyPr wrap="square">
            <a:spAutoFit/>
          </a:bodyPr>
          <a:lstStyle/>
          <a:p>
            <a:pPr algn="just"/>
            <a:r>
              <a:rPr lang="en-US" sz="2200" b="1">
                <a:ln/>
                <a:solidFill>
                  <a:srgbClr val="00A091"/>
                </a:solidFill>
                <a:latin typeface="Runda Normal" panose="02000000000000000000" pitchFamily="50" charset="0"/>
                <a:cs typeface="Calibri" panose="020F0502020204030204" pitchFamily="34" charset="0"/>
              </a:rPr>
              <a:t>Digestate and carbon storage</a:t>
            </a:r>
          </a:p>
          <a:p>
            <a:pPr algn="just"/>
            <a:r>
              <a:rPr lang="en-US" b="0" i="0">
                <a:effectLst/>
                <a:latin typeface="-apple-system"/>
              </a:rPr>
              <a:t>Digestate </a:t>
            </a:r>
            <a:r>
              <a:rPr lang="en-US" b="0" i="0">
                <a:effectLst/>
                <a:latin typeface="Runda Normal" panose="02000000000000000000"/>
              </a:rPr>
              <a:t>offers an alternative to commonly used </a:t>
            </a:r>
            <a:r>
              <a:rPr lang="en-US">
                <a:latin typeface="Runda Normal" panose="02000000000000000000"/>
              </a:rPr>
              <a:t>synthetic</a:t>
            </a:r>
            <a:r>
              <a:rPr lang="en-US" b="0" i="0">
                <a:effectLst/>
                <a:latin typeface="Runda Normal" panose="02000000000000000000"/>
              </a:rPr>
              <a:t> </a:t>
            </a:r>
            <a:r>
              <a:rPr lang="en-US" b="0" i="0" err="1">
                <a:effectLst/>
                <a:latin typeface="Runda Normal" panose="02000000000000000000"/>
              </a:rPr>
              <a:t>fertilisers</a:t>
            </a:r>
            <a:r>
              <a:rPr lang="en-US" b="0" i="0">
                <a:effectLst/>
                <a:latin typeface="Runda Normal" panose="02000000000000000000"/>
              </a:rPr>
              <a:t>. </a:t>
            </a:r>
          </a:p>
        </p:txBody>
      </p:sp>
      <p:pic>
        <p:nvPicPr>
          <p:cNvPr id="7" name="Graphique 6" descr="Cercle avec flèche gauche avec un remplissage uni">
            <a:extLst>
              <a:ext uri="{FF2B5EF4-FFF2-40B4-BE49-F238E27FC236}">
                <a16:creationId xmlns:a16="http://schemas.microsoft.com/office/drawing/2014/main" id="{280A8B3E-6859-5BF1-FC11-CEAAB3CFA6E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375456" y="2187418"/>
            <a:ext cx="457372" cy="457372"/>
          </a:xfrm>
          <a:prstGeom prst="rect">
            <a:avLst/>
          </a:prstGeom>
        </p:spPr>
      </p:pic>
      <p:pic>
        <p:nvPicPr>
          <p:cNvPr id="10" name="Graphique 9" descr="Cercle avec flèche gauche avec un remplissage uni">
            <a:extLst>
              <a:ext uri="{FF2B5EF4-FFF2-40B4-BE49-F238E27FC236}">
                <a16:creationId xmlns:a16="http://schemas.microsoft.com/office/drawing/2014/main" id="{27917023-AF12-2A7C-AD40-30AABE46DB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6787975" y="5904273"/>
            <a:ext cx="448950" cy="448950"/>
          </a:xfrm>
          <a:prstGeom prst="rect">
            <a:avLst/>
          </a:prstGeom>
        </p:spPr>
      </p:pic>
      <p:cxnSp>
        <p:nvCxnSpPr>
          <p:cNvPr id="21" name="Connecteur droit 20">
            <a:extLst>
              <a:ext uri="{FF2B5EF4-FFF2-40B4-BE49-F238E27FC236}">
                <a16:creationId xmlns:a16="http://schemas.microsoft.com/office/drawing/2014/main" id="{6E7F23A4-9646-FF06-4EDB-F974DF66B0F7}"/>
              </a:ext>
            </a:extLst>
          </p:cNvPr>
          <p:cNvCxnSpPr>
            <a:cxnSpLocks/>
          </p:cNvCxnSpPr>
          <p:nvPr/>
        </p:nvCxnSpPr>
        <p:spPr bwMode="auto">
          <a:xfrm>
            <a:off x="0" y="3428998"/>
            <a:ext cx="12307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Graphique 5" descr="Cercle avec flèche gauche avec un remplissage uni">
            <a:extLst>
              <a:ext uri="{FF2B5EF4-FFF2-40B4-BE49-F238E27FC236}">
                <a16:creationId xmlns:a16="http://schemas.microsoft.com/office/drawing/2014/main" id="{0FE31DC1-5F47-2276-74CB-E9D6951AF35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363049" y="2556530"/>
            <a:ext cx="457372" cy="457372"/>
          </a:xfrm>
          <a:prstGeom prst="rect">
            <a:avLst/>
          </a:prstGeom>
        </p:spPr>
      </p:pic>
      <p:sp>
        <p:nvSpPr>
          <p:cNvPr id="9" name="ZoneTexte 8">
            <a:extLst>
              <a:ext uri="{FF2B5EF4-FFF2-40B4-BE49-F238E27FC236}">
                <a16:creationId xmlns:a16="http://schemas.microsoft.com/office/drawing/2014/main" id="{BA5AFE7D-FB0D-221B-C9E1-9844A065B7F0}"/>
              </a:ext>
            </a:extLst>
          </p:cNvPr>
          <p:cNvSpPr txBox="1"/>
          <p:nvPr/>
        </p:nvSpPr>
        <p:spPr>
          <a:xfrm>
            <a:off x="886916" y="1981734"/>
            <a:ext cx="11305083" cy="923330"/>
          </a:xfrm>
          <a:prstGeom prst="rect">
            <a:avLst/>
          </a:prstGeom>
          <a:noFill/>
        </p:spPr>
        <p:txBody>
          <a:bodyPr wrap="square">
            <a:spAutoFit/>
          </a:bodyPr>
          <a:lstStyle/>
          <a:p>
            <a:pPr algn="just"/>
            <a:endParaRPr lang="en-US" b="1">
              <a:solidFill>
                <a:srgbClr val="00A091"/>
              </a:solidFill>
              <a:latin typeface="Runda Normal" panose="02000000000000000000"/>
            </a:endParaRPr>
          </a:p>
          <a:p>
            <a:r>
              <a:rPr lang="en-US">
                <a:latin typeface="Runda Normal" panose="02000000000000000000"/>
              </a:rPr>
              <a:t>We can </a:t>
            </a:r>
            <a:r>
              <a:rPr lang="en-US" b="1">
                <a:solidFill>
                  <a:srgbClr val="00A091"/>
                </a:solidFill>
                <a:latin typeface="Runda Normal" panose="02000000000000000000"/>
              </a:rPr>
              <a:t>store in the soil 50 to 80% </a:t>
            </a:r>
            <a:r>
              <a:rPr lang="en-US">
                <a:latin typeface="Runda Normal" panose="02000000000000000000"/>
              </a:rPr>
              <a:t>of carbon from digestates</a:t>
            </a:r>
            <a:r>
              <a:rPr lang="en-US" b="1">
                <a:solidFill>
                  <a:srgbClr val="00A091"/>
                </a:solidFill>
                <a:latin typeface="Runda Normal" panose="02000000000000000000"/>
              </a:rPr>
              <a:t> </a:t>
            </a:r>
            <a:r>
              <a:rPr lang="en-US">
                <a:latin typeface="Runda Normal" panose="02000000000000000000"/>
              </a:rPr>
              <a:t>used as organic </a:t>
            </a:r>
            <a:r>
              <a:rPr lang="en-US" err="1">
                <a:latin typeface="Runda Normal" panose="02000000000000000000"/>
              </a:rPr>
              <a:t>fertiliser</a:t>
            </a:r>
            <a:r>
              <a:rPr lang="en-US" i="0">
                <a:effectLst/>
                <a:latin typeface="Runda Normal" panose="02000000000000000000"/>
              </a:rPr>
              <a:t>.</a:t>
            </a:r>
            <a:br>
              <a:rPr lang="en-US" b="1">
                <a:solidFill>
                  <a:srgbClr val="00A091"/>
                </a:solidFill>
                <a:latin typeface="Runda Normal" panose="02000000000000000000"/>
              </a:rPr>
            </a:br>
            <a:r>
              <a:rPr lang="en-US" i="0">
                <a:effectLst/>
                <a:latin typeface="Runda Normal" panose="02000000000000000000"/>
              </a:rPr>
              <a:t>The EU is largely dependent on imports for most of </a:t>
            </a:r>
            <a:r>
              <a:rPr lang="en-US" b="1">
                <a:solidFill>
                  <a:srgbClr val="00A091"/>
                </a:solidFill>
                <a:latin typeface="Runda Normal" panose="02000000000000000000"/>
              </a:rPr>
              <a:t>synthetic</a:t>
            </a:r>
            <a:r>
              <a:rPr lang="en-US" b="1" i="0">
                <a:solidFill>
                  <a:srgbClr val="00A091"/>
                </a:solidFill>
                <a:effectLst/>
                <a:latin typeface="Runda Normal" panose="02000000000000000000"/>
              </a:rPr>
              <a:t> </a:t>
            </a:r>
            <a:r>
              <a:rPr lang="en-US" b="1" i="0" err="1">
                <a:solidFill>
                  <a:srgbClr val="00A091"/>
                </a:solidFill>
                <a:effectLst/>
                <a:latin typeface="Runda Normal" panose="02000000000000000000"/>
              </a:rPr>
              <a:t>fertilisers</a:t>
            </a:r>
            <a:r>
              <a:rPr lang="en-US" b="1" i="0">
                <a:solidFill>
                  <a:srgbClr val="00A091"/>
                </a:solidFill>
                <a:effectLst/>
                <a:latin typeface="Runda Normal" panose="02000000000000000000"/>
              </a:rPr>
              <a:t> </a:t>
            </a:r>
            <a:r>
              <a:rPr lang="en-US" i="0">
                <a:effectLst/>
                <a:latin typeface="Runda Normal" panose="02000000000000000000"/>
              </a:rPr>
              <a:t>and </a:t>
            </a:r>
            <a:r>
              <a:rPr lang="en-US" b="1" i="0">
                <a:solidFill>
                  <a:srgbClr val="00A091"/>
                </a:solidFill>
                <a:effectLst/>
                <a:latin typeface="Runda Normal" panose="02000000000000000000"/>
              </a:rPr>
              <a:t>30% </a:t>
            </a:r>
            <a:r>
              <a:rPr lang="en-US" i="0">
                <a:effectLst/>
                <a:latin typeface="Runda Normal" panose="02000000000000000000"/>
              </a:rPr>
              <a:t>of them </a:t>
            </a:r>
            <a:r>
              <a:rPr lang="en-US" b="1" i="0">
                <a:solidFill>
                  <a:srgbClr val="00A091"/>
                </a:solidFill>
                <a:effectLst/>
                <a:latin typeface="Runda Normal" panose="02000000000000000000"/>
              </a:rPr>
              <a:t>come from Russia. </a:t>
            </a:r>
            <a:endParaRPr lang="fr-FR" b="1">
              <a:solidFill>
                <a:srgbClr val="00A091"/>
              </a:solidFill>
              <a:latin typeface="Runda Normal" panose="02000000000000000000"/>
            </a:endParaRPr>
          </a:p>
        </p:txBody>
      </p:sp>
      <p:pic>
        <p:nvPicPr>
          <p:cNvPr id="19" name="Graphique 18" descr="Agriculture avec un remplissage uni">
            <a:extLst>
              <a:ext uri="{FF2B5EF4-FFF2-40B4-BE49-F238E27FC236}">
                <a16:creationId xmlns:a16="http://schemas.microsoft.com/office/drawing/2014/main" id="{63C814F3-53DA-E1CC-19A5-81D77536972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12263" y="1222257"/>
            <a:ext cx="707887" cy="707887"/>
          </a:xfrm>
          <a:prstGeom prst="rect">
            <a:avLst/>
          </a:prstGeom>
        </p:spPr>
      </p:pic>
      <p:pic>
        <p:nvPicPr>
          <p:cNvPr id="22" name="Graphique 21" descr="Recyclage avec un remplissage uni">
            <a:extLst>
              <a:ext uri="{FF2B5EF4-FFF2-40B4-BE49-F238E27FC236}">
                <a16:creationId xmlns:a16="http://schemas.microsoft.com/office/drawing/2014/main" id="{4103CE65-FBF7-814B-FA17-D5BDAF8320E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21285" y="3818477"/>
            <a:ext cx="743327" cy="743327"/>
          </a:xfrm>
          <a:prstGeom prst="rect">
            <a:avLst/>
          </a:prstGeom>
        </p:spPr>
      </p:pic>
    </p:spTree>
    <p:extLst>
      <p:ext uri="{BB962C8B-B14F-4D97-AF65-F5344CB8AC3E}">
        <p14:creationId xmlns:p14="http://schemas.microsoft.com/office/powerpoint/2010/main" val="1792776315"/>
      </p:ext>
    </p:extLst>
  </p:cSld>
  <p:clrMapOvr>
    <a:masterClrMapping/>
  </p:clrMapOvr>
  <p:transition spd="slow">
    <p:push dir="u"/>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DF0000"/>
      </a:folHlink>
    </a:clrScheme>
    <a:fontScheme name="EBA_ppt_template">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EBA_ppt_template 1">
        <a:dk1>
          <a:srgbClr val="000000"/>
        </a:dk1>
        <a:lt1>
          <a:srgbClr val="FFFFFF"/>
        </a:lt1>
        <a:dk2>
          <a:srgbClr val="000000"/>
        </a:dk2>
        <a:lt2>
          <a:srgbClr val="808080"/>
        </a:lt2>
        <a:accent1>
          <a:srgbClr val="5A801E"/>
        </a:accent1>
        <a:accent2>
          <a:srgbClr val="748F40"/>
        </a:accent2>
        <a:accent3>
          <a:srgbClr val="FFFFFF"/>
        </a:accent3>
        <a:accent4>
          <a:srgbClr val="000000"/>
        </a:accent4>
        <a:accent5>
          <a:srgbClr val="B5C0AB"/>
        </a:accent5>
        <a:accent6>
          <a:srgbClr val="688139"/>
        </a:accent6>
        <a:hlink>
          <a:srgbClr val="97A669"/>
        </a:hlink>
        <a:folHlink>
          <a:srgbClr val="AFB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desig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desig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 desig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093E4ED14F734884CF3B98048578EC" ma:contentTypeVersion="16" ma:contentTypeDescription="Create a new document." ma:contentTypeScope="" ma:versionID="f2a5cb27e1616adb742b4ea2cb9de66d">
  <xsd:schema xmlns:xsd="http://www.w3.org/2001/XMLSchema" xmlns:xs="http://www.w3.org/2001/XMLSchema" xmlns:p="http://schemas.microsoft.com/office/2006/metadata/properties" xmlns:ns2="3a774b45-e5c1-406b-8ee4-c68cfd1a56b6" xmlns:ns3="32e211d2-88ae-4f50-a56e-e97cb10a7c56" targetNamespace="http://schemas.microsoft.com/office/2006/metadata/properties" ma:root="true" ma:fieldsID="9199b780ab57d13977c3a4fc9cb78569" ns2:_="" ns3:_="">
    <xsd:import namespace="3a774b45-e5c1-406b-8ee4-c68cfd1a56b6"/>
    <xsd:import namespace="32e211d2-88ae-4f50-a56e-e97cb10a7c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74b45-e5c1-406b-8ee4-c68cfd1a5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fc6d65-467d-466f-a65c-c1474e3162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e211d2-88ae-4f50-a56e-e97cb10a7c5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2943c5-8372-4f3b-b13b-0ecfeda61ece}" ma:internalName="TaxCatchAll" ma:showField="CatchAllData" ma:web="32e211d2-88ae-4f50-a56e-e97cb10a7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e211d2-88ae-4f50-a56e-e97cb10a7c56" xsi:nil="true"/>
    <lcf76f155ced4ddcb4097134ff3c332f xmlns="3a774b45-e5c1-406b-8ee4-c68cfd1a56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8BDA5E-9A5F-4ACA-8A04-B47087D502E9}">
  <ds:schemaRefs>
    <ds:schemaRef ds:uri="32e211d2-88ae-4f50-a56e-e97cb10a7c56"/>
    <ds:schemaRef ds:uri="3a774b45-e5c1-406b-8ee4-c68cfd1a56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75DEDE-0B0C-4153-8A29-C85748EE096A}">
  <ds:schemaRefs>
    <ds:schemaRef ds:uri="http://schemas.microsoft.com/sharepoint/v3/contenttype/forms"/>
  </ds:schemaRefs>
</ds:datastoreItem>
</file>

<file path=customXml/itemProps3.xml><?xml version="1.0" encoding="utf-8"?>
<ds:datastoreItem xmlns:ds="http://schemas.openxmlformats.org/officeDocument/2006/customXml" ds:itemID="{323E345E-E284-4778-AE1D-3B546BFA082B}">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2e211d2-88ae-4f50-a56e-e97cb10a7c56"/>
    <ds:schemaRef ds:uri="http://purl.org/dc/terms/"/>
    <ds:schemaRef ds:uri="3a774b45-e5c1-406b-8ee4-c68cfd1a56b6"/>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972</Words>
  <Application>Microsoft Macintosh PowerPoint</Application>
  <PresentationFormat>Widescreen</PresentationFormat>
  <Paragraphs>103</Paragraphs>
  <Slides>12</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-apple-system</vt:lpstr>
      <vt:lpstr>Arial</vt:lpstr>
      <vt:lpstr>Calibri</vt:lpstr>
      <vt:lpstr>Helvetica</vt:lpstr>
      <vt:lpstr>Runda Bold</vt:lpstr>
      <vt:lpstr>Runda Normal</vt:lpstr>
      <vt:lpstr>Times</vt:lpstr>
      <vt:lpstr>Times New Roman</vt:lpstr>
      <vt:lpstr>Verdana</vt:lpstr>
      <vt:lpstr>Wingdings</vt:lpstr>
      <vt:lpstr>Title Slide</vt:lpstr>
      <vt:lpstr>Slide design 1</vt:lpstr>
      <vt:lpstr>Slide design 2</vt:lpstr>
      <vt:lpstr>1_Slide design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Biokaasu &amp; GoO  ET:n kaasumarkkinatoimikunnan tapaaminen  2.12.2019  Susanna Pflüger</dc:title>
  <dc:creator>Susanna Pflüger</dc:creator>
  <cp:lastModifiedBy>Microsoft Office User</cp:lastModifiedBy>
  <cp:revision>3</cp:revision>
  <cp:lastPrinted>2021-12-06T10:51:10Z</cp:lastPrinted>
  <dcterms:created xsi:type="dcterms:W3CDTF">2019-11-26T09:17:35Z</dcterms:created>
  <dcterms:modified xsi:type="dcterms:W3CDTF">2022-11-15T10:40:55Z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0x010100B1093E4ED14F734884CF3B98048578EC</vt:lpwstr>
  </property>
  <property fmtid="{D5CDD505-2E9C-101B-9397-08002B2CF9AE}" pid="3" name="MediaServiceImageTags">
    <vt:lpwstr/>
  </property>
</Properties>
</file>