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7" r:id="rId5"/>
    <p:sldId id="280" r:id="rId6"/>
    <p:sldId id="263" r:id="rId7"/>
    <p:sldId id="269" r:id="rId8"/>
    <p:sldId id="270" r:id="rId9"/>
    <p:sldId id="285" r:id="rId10"/>
    <p:sldId id="281" r:id="rId11"/>
    <p:sldId id="282" r:id="rId12"/>
    <p:sldId id="286"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Prendergast" initials="J" lastIdx="1" clrIdx="0">
    <p:extLst>
      <p:ext uri="{19B8F6BF-5375-455C-9EA6-DF929625EA0E}">
        <p15:presenceInfo xmlns:p15="http://schemas.microsoft.com/office/powerpoint/2012/main" userId="S-1-5-21-1758683218-2981183267-2764312846-4055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2" d="100"/>
          <a:sy n="62" d="100"/>
        </p:scale>
        <p:origin x="20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CEFE1C88-EB8D-4C00-B0EC-7F2CB602C17F}" type="datetimeFigureOut">
              <a:rPr lang="en-IE" smtClean="0"/>
              <a:t>15/11/2022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5ED219D-4A45-4B2E-8B6F-8CABE7358147}" type="slidenum">
              <a:rPr lang="en-IE" smtClean="0"/>
              <a:t>‹#›</a:t>
            </a:fld>
            <a:endParaRPr lang="en-IE"/>
          </a:p>
        </p:txBody>
      </p:sp>
    </p:spTree>
    <p:extLst>
      <p:ext uri="{BB962C8B-B14F-4D97-AF65-F5344CB8AC3E}">
        <p14:creationId xmlns:p14="http://schemas.microsoft.com/office/powerpoint/2010/main" val="2732707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EFE1C88-EB8D-4C00-B0EC-7F2CB602C17F}" type="datetimeFigureOut">
              <a:rPr lang="en-IE" smtClean="0"/>
              <a:t>15/11/2022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5ED219D-4A45-4B2E-8B6F-8CABE7358147}" type="slidenum">
              <a:rPr lang="en-IE" smtClean="0"/>
              <a:t>‹#›</a:t>
            </a:fld>
            <a:endParaRPr lang="en-IE"/>
          </a:p>
        </p:txBody>
      </p:sp>
    </p:spTree>
    <p:extLst>
      <p:ext uri="{BB962C8B-B14F-4D97-AF65-F5344CB8AC3E}">
        <p14:creationId xmlns:p14="http://schemas.microsoft.com/office/powerpoint/2010/main" val="2396427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EFE1C88-EB8D-4C00-B0EC-7F2CB602C17F}" type="datetimeFigureOut">
              <a:rPr lang="en-IE" smtClean="0"/>
              <a:t>15/11/2022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5ED219D-4A45-4B2E-8B6F-8CABE7358147}" type="slidenum">
              <a:rPr lang="en-IE" smtClean="0"/>
              <a:t>‹#›</a:t>
            </a:fld>
            <a:endParaRPr lang="en-IE"/>
          </a:p>
        </p:txBody>
      </p:sp>
    </p:spTree>
    <p:extLst>
      <p:ext uri="{BB962C8B-B14F-4D97-AF65-F5344CB8AC3E}">
        <p14:creationId xmlns:p14="http://schemas.microsoft.com/office/powerpoint/2010/main" val="103682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EFE1C88-EB8D-4C00-B0EC-7F2CB602C17F}" type="datetimeFigureOut">
              <a:rPr lang="en-IE" smtClean="0"/>
              <a:t>15/11/2022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5ED219D-4A45-4B2E-8B6F-8CABE7358147}" type="slidenum">
              <a:rPr lang="en-IE" smtClean="0"/>
              <a:t>‹#›</a:t>
            </a:fld>
            <a:endParaRPr lang="en-IE"/>
          </a:p>
        </p:txBody>
      </p:sp>
    </p:spTree>
    <p:extLst>
      <p:ext uri="{BB962C8B-B14F-4D97-AF65-F5344CB8AC3E}">
        <p14:creationId xmlns:p14="http://schemas.microsoft.com/office/powerpoint/2010/main" val="4128738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E1C88-EB8D-4C00-B0EC-7F2CB602C17F}" type="datetimeFigureOut">
              <a:rPr lang="en-IE" smtClean="0"/>
              <a:t>15/11/2022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5ED219D-4A45-4B2E-8B6F-8CABE7358147}" type="slidenum">
              <a:rPr lang="en-IE" smtClean="0"/>
              <a:t>‹#›</a:t>
            </a:fld>
            <a:endParaRPr lang="en-IE"/>
          </a:p>
        </p:txBody>
      </p:sp>
    </p:spTree>
    <p:extLst>
      <p:ext uri="{BB962C8B-B14F-4D97-AF65-F5344CB8AC3E}">
        <p14:creationId xmlns:p14="http://schemas.microsoft.com/office/powerpoint/2010/main" val="117057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CEFE1C88-EB8D-4C00-B0EC-7F2CB602C17F}" type="datetimeFigureOut">
              <a:rPr lang="en-IE" smtClean="0"/>
              <a:t>15/11/2022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5ED219D-4A45-4B2E-8B6F-8CABE7358147}" type="slidenum">
              <a:rPr lang="en-IE" smtClean="0"/>
              <a:t>‹#›</a:t>
            </a:fld>
            <a:endParaRPr lang="en-IE"/>
          </a:p>
        </p:txBody>
      </p:sp>
    </p:spTree>
    <p:extLst>
      <p:ext uri="{BB962C8B-B14F-4D97-AF65-F5344CB8AC3E}">
        <p14:creationId xmlns:p14="http://schemas.microsoft.com/office/powerpoint/2010/main" val="345840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CEFE1C88-EB8D-4C00-B0EC-7F2CB602C17F}" type="datetimeFigureOut">
              <a:rPr lang="en-IE" smtClean="0"/>
              <a:t>15/11/2022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5ED219D-4A45-4B2E-8B6F-8CABE7358147}" type="slidenum">
              <a:rPr lang="en-IE" smtClean="0"/>
              <a:t>‹#›</a:t>
            </a:fld>
            <a:endParaRPr lang="en-IE"/>
          </a:p>
        </p:txBody>
      </p:sp>
    </p:spTree>
    <p:extLst>
      <p:ext uri="{BB962C8B-B14F-4D97-AF65-F5344CB8AC3E}">
        <p14:creationId xmlns:p14="http://schemas.microsoft.com/office/powerpoint/2010/main" val="382951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CEFE1C88-EB8D-4C00-B0EC-7F2CB602C17F}" type="datetimeFigureOut">
              <a:rPr lang="en-IE" smtClean="0"/>
              <a:t>15/11/2022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5ED219D-4A45-4B2E-8B6F-8CABE7358147}" type="slidenum">
              <a:rPr lang="en-IE" smtClean="0"/>
              <a:t>‹#›</a:t>
            </a:fld>
            <a:endParaRPr lang="en-IE"/>
          </a:p>
        </p:txBody>
      </p:sp>
    </p:spTree>
    <p:extLst>
      <p:ext uri="{BB962C8B-B14F-4D97-AF65-F5344CB8AC3E}">
        <p14:creationId xmlns:p14="http://schemas.microsoft.com/office/powerpoint/2010/main" val="237864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E1C88-EB8D-4C00-B0EC-7F2CB602C17F}" type="datetimeFigureOut">
              <a:rPr lang="en-IE" smtClean="0"/>
              <a:t>15/11/2022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5ED219D-4A45-4B2E-8B6F-8CABE7358147}" type="slidenum">
              <a:rPr lang="en-IE" smtClean="0"/>
              <a:t>‹#›</a:t>
            </a:fld>
            <a:endParaRPr lang="en-IE"/>
          </a:p>
        </p:txBody>
      </p:sp>
    </p:spTree>
    <p:extLst>
      <p:ext uri="{BB962C8B-B14F-4D97-AF65-F5344CB8AC3E}">
        <p14:creationId xmlns:p14="http://schemas.microsoft.com/office/powerpoint/2010/main" val="15915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E1C88-EB8D-4C00-B0EC-7F2CB602C17F}" type="datetimeFigureOut">
              <a:rPr lang="en-IE" smtClean="0"/>
              <a:t>15/11/2022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5ED219D-4A45-4B2E-8B6F-8CABE7358147}" type="slidenum">
              <a:rPr lang="en-IE" smtClean="0"/>
              <a:t>‹#›</a:t>
            </a:fld>
            <a:endParaRPr lang="en-IE"/>
          </a:p>
        </p:txBody>
      </p:sp>
    </p:spTree>
    <p:extLst>
      <p:ext uri="{BB962C8B-B14F-4D97-AF65-F5344CB8AC3E}">
        <p14:creationId xmlns:p14="http://schemas.microsoft.com/office/powerpoint/2010/main" val="241227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E1C88-EB8D-4C00-B0EC-7F2CB602C17F}" type="datetimeFigureOut">
              <a:rPr lang="en-IE" smtClean="0"/>
              <a:t>15/11/2022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5ED219D-4A45-4B2E-8B6F-8CABE7358147}" type="slidenum">
              <a:rPr lang="en-IE" smtClean="0"/>
              <a:t>‹#›</a:t>
            </a:fld>
            <a:endParaRPr lang="en-IE"/>
          </a:p>
        </p:txBody>
      </p:sp>
    </p:spTree>
    <p:extLst>
      <p:ext uri="{BB962C8B-B14F-4D97-AF65-F5344CB8AC3E}">
        <p14:creationId xmlns:p14="http://schemas.microsoft.com/office/powerpoint/2010/main" val="63352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E1C88-EB8D-4C00-B0EC-7F2CB602C17F}" type="datetimeFigureOut">
              <a:rPr lang="en-IE" smtClean="0"/>
              <a:t>15/11/2022</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D219D-4A45-4B2E-8B6F-8CABE7358147}" type="slidenum">
              <a:rPr lang="en-IE" smtClean="0"/>
              <a:t>‹#›</a:t>
            </a:fld>
            <a:endParaRPr lang="en-IE"/>
          </a:p>
        </p:txBody>
      </p:sp>
    </p:spTree>
    <p:extLst>
      <p:ext uri="{BB962C8B-B14F-4D97-AF65-F5344CB8AC3E}">
        <p14:creationId xmlns:p14="http://schemas.microsoft.com/office/powerpoint/2010/main" val="2336651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14790" y="890414"/>
            <a:ext cx="9367737" cy="4795494"/>
          </a:xfrm>
          <a:prstGeom prst="rect">
            <a:avLst/>
          </a:prstGeom>
        </p:spPr>
      </p:pic>
    </p:spTree>
    <p:extLst>
      <p:ext uri="{BB962C8B-B14F-4D97-AF65-F5344CB8AC3E}">
        <p14:creationId xmlns:p14="http://schemas.microsoft.com/office/powerpoint/2010/main" val="2618078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87965" y="571700"/>
            <a:ext cx="8229600" cy="1143000"/>
          </a:xfrm>
          <a:prstGeom prst="rect">
            <a:avLst/>
          </a:prstGeom>
        </p:spPr>
        <p:txBody>
          <a:bodyPr anchor="t">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rgbClr val="7030A0"/>
                </a:solidFill>
              </a:rPr>
              <a:t>Closing the loop - An EU action plan for the Circular Economy</a:t>
            </a:r>
            <a:br>
              <a:rPr lang="en-IE" b="1" dirty="0"/>
            </a:br>
            <a:endParaRPr lang="en-US" b="1" dirty="0">
              <a:solidFill>
                <a:srgbClr val="7030A0"/>
              </a:solidFill>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423" y="169219"/>
            <a:ext cx="1992224" cy="773173"/>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3492" y="4459042"/>
            <a:ext cx="3176827" cy="1926108"/>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64792" y="1402014"/>
            <a:ext cx="4365969" cy="2118697"/>
          </a:xfrm>
          <a:prstGeom prst="rect">
            <a:avLst/>
          </a:prstGeom>
        </p:spPr>
      </p:pic>
      <p:pic>
        <p:nvPicPr>
          <p:cNvPr id="9" name="Picture 8"/>
          <p:cNvPicPr>
            <a:picLocks noChangeAspect="1"/>
          </p:cNvPicPr>
          <p:nvPr/>
        </p:nvPicPr>
        <p:blipFill>
          <a:blip r:embed="rId5"/>
          <a:stretch>
            <a:fillRect/>
          </a:stretch>
        </p:blipFill>
        <p:spPr>
          <a:xfrm>
            <a:off x="5664791" y="3645410"/>
            <a:ext cx="4365969" cy="3129303"/>
          </a:xfrm>
          <a:prstGeom prst="rect">
            <a:avLst/>
          </a:prstGeom>
        </p:spPr>
      </p:pic>
      <p:grpSp>
        <p:nvGrpSpPr>
          <p:cNvPr id="10" name="Group 9"/>
          <p:cNvGrpSpPr/>
          <p:nvPr/>
        </p:nvGrpSpPr>
        <p:grpSpPr>
          <a:xfrm>
            <a:off x="2180165" y="1956665"/>
            <a:ext cx="1842172" cy="2048376"/>
            <a:chOff x="233835" y="2767940"/>
            <a:chExt cx="1842172" cy="2048376"/>
          </a:xfrm>
        </p:grpSpPr>
        <p:sp>
          <p:nvSpPr>
            <p:cNvPr id="11" name="Oval 10"/>
            <p:cNvSpPr/>
            <p:nvPr/>
          </p:nvSpPr>
          <p:spPr>
            <a:xfrm>
              <a:off x="362833" y="2767940"/>
              <a:ext cx="1584176" cy="1512168"/>
            </a:xfrm>
            <a:prstGeom prst="ellipse">
              <a:avLst/>
            </a:prstGeom>
            <a:blipFill>
              <a:blip r:embed="rId6"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33835" y="4293096"/>
              <a:ext cx="1842172" cy="523220"/>
            </a:xfrm>
            <a:prstGeom prst="rect">
              <a:avLst/>
            </a:prstGeom>
            <a:solidFill>
              <a:schemeClr val="bg1">
                <a:alpha val="74000"/>
              </a:schemeClr>
            </a:solidFill>
          </p:spPr>
          <p:txBody>
            <a:bodyPr wrap="none">
              <a:spAutoFit/>
            </a:bodyPr>
            <a:lstStyle/>
            <a:p>
              <a:pPr algn="ctr"/>
              <a:r>
                <a:rPr lang="en-GB" sz="2800" b="1" dirty="0">
                  <a:solidFill>
                    <a:srgbClr val="00D400"/>
                  </a:solidFill>
                </a:rPr>
                <a:t>The HOOK!</a:t>
              </a:r>
              <a:endParaRPr lang="en-GB" sz="3600" b="1" dirty="0">
                <a:solidFill>
                  <a:srgbClr val="00D400"/>
                </a:solidFill>
              </a:endParaRPr>
            </a:p>
          </p:txBody>
        </p:sp>
      </p:grpSp>
    </p:spTree>
    <p:extLst>
      <p:ext uri="{BB962C8B-B14F-4D97-AF65-F5344CB8AC3E}">
        <p14:creationId xmlns:p14="http://schemas.microsoft.com/office/powerpoint/2010/main" val="193771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94557" y="1061922"/>
            <a:ext cx="4259951" cy="3269264"/>
          </a:xfrm>
          <a:prstGeom prst="rect">
            <a:avLst/>
          </a:prstGeom>
        </p:spPr>
      </p:pic>
      <p:sp>
        <p:nvSpPr>
          <p:cNvPr id="3" name="Rectangle 2"/>
          <p:cNvSpPr/>
          <p:nvPr/>
        </p:nvSpPr>
        <p:spPr>
          <a:xfrm>
            <a:off x="6096000" y="4521450"/>
            <a:ext cx="6096000" cy="1200329"/>
          </a:xfrm>
          <a:prstGeom prst="rect">
            <a:avLst/>
          </a:prstGeom>
        </p:spPr>
        <p:txBody>
          <a:bodyPr>
            <a:spAutoFit/>
          </a:bodyPr>
          <a:lstStyle/>
          <a:p>
            <a:r>
              <a:rPr lang="en-IE" b="0" i="0" dirty="0">
                <a:solidFill>
                  <a:srgbClr val="2E2E2E"/>
                </a:solidFill>
                <a:effectLst/>
                <a:latin typeface="NexusSans"/>
              </a:rPr>
              <a:t>An overview of factors influencing biomass inputs, process intermediates, conversion technologies and possible products and energy streams obtainable defined as a </a:t>
            </a:r>
            <a:r>
              <a:rPr lang="en-IE" b="1" i="1" u="sng" dirty="0" err="1">
                <a:solidFill>
                  <a:srgbClr val="2E2E2E"/>
                </a:solidFill>
                <a:effectLst/>
                <a:latin typeface="NexusSans"/>
              </a:rPr>
              <a:t>biorefinery</a:t>
            </a:r>
            <a:r>
              <a:rPr lang="en-IE" b="0" i="0" dirty="0">
                <a:solidFill>
                  <a:srgbClr val="2E2E2E"/>
                </a:solidFill>
                <a:effectLst/>
                <a:latin typeface="NexusSans"/>
              </a:rPr>
              <a:t> set-up</a:t>
            </a:r>
            <a:endParaRPr lang="en-IE" dirty="0"/>
          </a:p>
        </p:txBody>
      </p:sp>
      <p:pic>
        <p:nvPicPr>
          <p:cNvPr id="4" name="Picture 3"/>
          <p:cNvPicPr>
            <a:picLocks noChangeAspect="1"/>
          </p:cNvPicPr>
          <p:nvPr/>
        </p:nvPicPr>
        <p:blipFill>
          <a:blip r:embed="rId3"/>
          <a:stretch>
            <a:fillRect/>
          </a:stretch>
        </p:blipFill>
        <p:spPr>
          <a:xfrm>
            <a:off x="226423" y="1626125"/>
            <a:ext cx="5624656" cy="399833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423" y="169219"/>
            <a:ext cx="1992224" cy="773173"/>
          </a:xfrm>
          <a:prstGeom prst="rect">
            <a:avLst/>
          </a:prstGeom>
        </p:spPr>
      </p:pic>
    </p:spTree>
    <p:extLst>
      <p:ext uri="{BB962C8B-B14F-4D97-AF65-F5344CB8AC3E}">
        <p14:creationId xmlns:p14="http://schemas.microsoft.com/office/powerpoint/2010/main" val="162826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86122" y="106017"/>
            <a:ext cx="2038350" cy="94297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423" y="169219"/>
            <a:ext cx="1992224" cy="773173"/>
          </a:xfrm>
          <a:prstGeom prst="rect">
            <a:avLst/>
          </a:prstGeom>
        </p:spPr>
      </p:pic>
      <p:pic>
        <p:nvPicPr>
          <p:cNvPr id="4" name="Picture 3"/>
          <p:cNvPicPr>
            <a:picLocks noChangeAspect="1"/>
          </p:cNvPicPr>
          <p:nvPr/>
        </p:nvPicPr>
        <p:blipFill>
          <a:blip r:embed="rId4"/>
          <a:stretch>
            <a:fillRect/>
          </a:stretch>
        </p:blipFill>
        <p:spPr>
          <a:xfrm>
            <a:off x="1815548" y="1662884"/>
            <a:ext cx="8294523" cy="4226761"/>
          </a:xfrm>
          <a:prstGeom prst="rect">
            <a:avLst/>
          </a:prstGeom>
        </p:spPr>
      </p:pic>
      <p:sp>
        <p:nvSpPr>
          <p:cNvPr id="5" name="Title 1"/>
          <p:cNvSpPr txBox="1">
            <a:spLocks/>
          </p:cNvSpPr>
          <p:nvPr/>
        </p:nvSpPr>
        <p:spPr>
          <a:xfrm>
            <a:off x="2575118" y="477492"/>
            <a:ext cx="7534953" cy="1143000"/>
          </a:xfrm>
          <a:prstGeom prst="rect">
            <a:avLst/>
          </a:prstGeom>
        </p:spPr>
        <p:txBody>
          <a:bodyPr anchor="t">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rgbClr val="7030A0"/>
                </a:solidFill>
              </a:rPr>
              <a:t>Closing the loop - An EU action plan for the Circular Economy</a:t>
            </a:r>
            <a:br>
              <a:rPr lang="en-IE" b="1" dirty="0"/>
            </a:br>
            <a:endParaRPr lang="en-US" b="1" dirty="0">
              <a:solidFill>
                <a:srgbClr val="7030A0"/>
              </a:solidFill>
            </a:endParaRPr>
          </a:p>
        </p:txBody>
      </p:sp>
      <p:grpSp>
        <p:nvGrpSpPr>
          <p:cNvPr id="6" name="Group 5"/>
          <p:cNvGrpSpPr/>
          <p:nvPr/>
        </p:nvGrpSpPr>
        <p:grpSpPr>
          <a:xfrm>
            <a:off x="10279549" y="5163628"/>
            <a:ext cx="1097746" cy="1260978"/>
            <a:chOff x="233835" y="2767940"/>
            <a:chExt cx="1842172" cy="2048376"/>
          </a:xfrm>
        </p:grpSpPr>
        <p:sp>
          <p:nvSpPr>
            <p:cNvPr id="7" name="Oval 6"/>
            <p:cNvSpPr/>
            <p:nvPr/>
          </p:nvSpPr>
          <p:spPr>
            <a:xfrm>
              <a:off x="362833" y="2767940"/>
              <a:ext cx="1584176" cy="1512168"/>
            </a:xfrm>
            <a:prstGeom prst="ellipse">
              <a:avLst/>
            </a:prstGeom>
            <a:blipFill>
              <a:blip r:embed="rId5"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33835" y="4293096"/>
              <a:ext cx="1842172" cy="523220"/>
            </a:xfrm>
            <a:prstGeom prst="rect">
              <a:avLst/>
            </a:prstGeom>
            <a:solidFill>
              <a:schemeClr val="bg1">
                <a:alpha val="74000"/>
              </a:schemeClr>
            </a:solidFill>
          </p:spPr>
          <p:txBody>
            <a:bodyPr wrap="none">
              <a:spAutoFit/>
            </a:bodyPr>
            <a:lstStyle/>
            <a:p>
              <a:pPr algn="ctr"/>
              <a:r>
                <a:rPr lang="en-GB" sz="2800" b="1" dirty="0">
                  <a:solidFill>
                    <a:srgbClr val="00D400"/>
                  </a:solidFill>
                </a:rPr>
                <a:t>The HOOK!</a:t>
              </a:r>
              <a:endParaRPr lang="en-GB" sz="3600" b="1" dirty="0">
                <a:solidFill>
                  <a:srgbClr val="00D400"/>
                </a:solidFill>
              </a:endParaRPr>
            </a:p>
          </p:txBody>
        </p:sp>
      </p:grpSp>
      <p:grpSp>
        <p:nvGrpSpPr>
          <p:cNvPr id="9" name="Group 8"/>
          <p:cNvGrpSpPr/>
          <p:nvPr/>
        </p:nvGrpSpPr>
        <p:grpSpPr>
          <a:xfrm>
            <a:off x="494914" y="3145775"/>
            <a:ext cx="1097746" cy="1260978"/>
            <a:chOff x="233835" y="2767940"/>
            <a:chExt cx="1842172" cy="2048376"/>
          </a:xfrm>
        </p:grpSpPr>
        <p:sp>
          <p:nvSpPr>
            <p:cNvPr id="10" name="Oval 9"/>
            <p:cNvSpPr/>
            <p:nvPr/>
          </p:nvSpPr>
          <p:spPr>
            <a:xfrm>
              <a:off x="362833" y="2767940"/>
              <a:ext cx="1584176" cy="1512168"/>
            </a:xfrm>
            <a:prstGeom prst="ellipse">
              <a:avLst/>
            </a:prstGeom>
            <a:blipFill>
              <a:blip r:embed="rId5"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33835" y="4293096"/>
              <a:ext cx="1842172" cy="523220"/>
            </a:xfrm>
            <a:prstGeom prst="rect">
              <a:avLst/>
            </a:prstGeom>
            <a:solidFill>
              <a:schemeClr val="bg1">
                <a:alpha val="74000"/>
              </a:schemeClr>
            </a:solidFill>
          </p:spPr>
          <p:txBody>
            <a:bodyPr wrap="none">
              <a:spAutoFit/>
            </a:bodyPr>
            <a:lstStyle/>
            <a:p>
              <a:pPr algn="ctr"/>
              <a:r>
                <a:rPr lang="en-GB" sz="2800" b="1" dirty="0">
                  <a:solidFill>
                    <a:srgbClr val="00D400"/>
                  </a:solidFill>
                </a:rPr>
                <a:t>The HOOK!</a:t>
              </a:r>
              <a:endParaRPr lang="en-GB" sz="3600" b="1" dirty="0">
                <a:solidFill>
                  <a:srgbClr val="00D400"/>
                </a:solidFill>
              </a:endParaRPr>
            </a:p>
          </p:txBody>
        </p:sp>
      </p:grpSp>
      <p:grpSp>
        <p:nvGrpSpPr>
          <p:cNvPr id="12" name="Group 11"/>
          <p:cNvGrpSpPr/>
          <p:nvPr/>
        </p:nvGrpSpPr>
        <p:grpSpPr>
          <a:xfrm>
            <a:off x="10667999" y="1447390"/>
            <a:ext cx="762705" cy="1110280"/>
            <a:chOff x="233835" y="2767940"/>
            <a:chExt cx="1842172" cy="2048376"/>
          </a:xfrm>
        </p:grpSpPr>
        <p:sp>
          <p:nvSpPr>
            <p:cNvPr id="13" name="Oval 12"/>
            <p:cNvSpPr/>
            <p:nvPr/>
          </p:nvSpPr>
          <p:spPr>
            <a:xfrm>
              <a:off x="362833" y="2767940"/>
              <a:ext cx="1584176" cy="1512168"/>
            </a:xfrm>
            <a:prstGeom prst="ellipse">
              <a:avLst/>
            </a:prstGeom>
            <a:blipFill>
              <a:blip r:embed="rId6"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33835" y="4293096"/>
              <a:ext cx="1842172" cy="523220"/>
            </a:xfrm>
            <a:prstGeom prst="rect">
              <a:avLst/>
            </a:prstGeom>
            <a:solidFill>
              <a:schemeClr val="bg1">
                <a:alpha val="74000"/>
              </a:schemeClr>
            </a:solidFill>
          </p:spPr>
          <p:txBody>
            <a:bodyPr wrap="none">
              <a:spAutoFit/>
            </a:bodyPr>
            <a:lstStyle/>
            <a:p>
              <a:pPr algn="ctr"/>
              <a:r>
                <a:rPr lang="en-GB" sz="2800" b="1" dirty="0">
                  <a:solidFill>
                    <a:srgbClr val="00D400"/>
                  </a:solidFill>
                </a:rPr>
                <a:t>The HOOK!</a:t>
              </a:r>
              <a:endParaRPr lang="en-GB" sz="3600" b="1" dirty="0">
                <a:solidFill>
                  <a:srgbClr val="00D400"/>
                </a:solidFill>
              </a:endParaRPr>
            </a:p>
          </p:txBody>
        </p:sp>
      </p:grpSp>
      <p:cxnSp>
        <p:nvCxnSpPr>
          <p:cNvPr id="19" name="Straight Arrow Connector 18"/>
          <p:cNvCxnSpPr/>
          <p:nvPr/>
        </p:nvCxnSpPr>
        <p:spPr>
          <a:xfrm flipV="1">
            <a:off x="6718852" y="1991967"/>
            <a:ext cx="3852000" cy="1530628"/>
          </a:xfrm>
          <a:prstGeom prst="straightConnector1">
            <a:avLst/>
          </a:prstGeom>
          <a:ln w="57150">
            <a:prstDash val="dashDot"/>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20" name="Straight Arrow Connector 19"/>
          <p:cNvCxnSpPr/>
          <p:nvPr/>
        </p:nvCxnSpPr>
        <p:spPr>
          <a:xfrm>
            <a:off x="7197351" y="5022735"/>
            <a:ext cx="3082198" cy="606337"/>
          </a:xfrm>
          <a:prstGeom prst="straightConnector1">
            <a:avLst/>
          </a:prstGeom>
          <a:ln w="57150">
            <a:prstDash val="dashDot"/>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22" name="Straight Arrow Connector 21"/>
          <p:cNvCxnSpPr/>
          <p:nvPr/>
        </p:nvCxnSpPr>
        <p:spPr>
          <a:xfrm flipV="1">
            <a:off x="1034019" y="3611219"/>
            <a:ext cx="1184628" cy="40936"/>
          </a:xfrm>
          <a:prstGeom prst="straightConnector1">
            <a:avLst/>
          </a:prstGeom>
          <a:ln w="57150">
            <a:prstDash val="dashDot"/>
            <a:headEnd type="triangle"/>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9720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4480" y="2027516"/>
            <a:ext cx="10780313" cy="2554545"/>
          </a:xfrm>
          <a:prstGeom prst="rect">
            <a:avLst/>
          </a:prstGeom>
        </p:spPr>
        <p:txBody>
          <a:bodyPr wrap="square">
            <a:spAutoFit/>
          </a:bodyPr>
          <a:lstStyle/>
          <a:p>
            <a:pPr algn="ctr"/>
            <a:r>
              <a:rPr lang="en-US" sz="3200" b="1" dirty="0">
                <a:ln w="0"/>
                <a:solidFill>
                  <a:schemeClr val="accent1"/>
                </a:solidFill>
              </a:rPr>
              <a:t>Anaerobic Digestion is not only about </a:t>
            </a:r>
            <a:r>
              <a:rPr lang="en-US" sz="3200" b="1" dirty="0" err="1">
                <a:ln w="0"/>
                <a:solidFill>
                  <a:schemeClr val="accent1"/>
                </a:solidFill>
              </a:rPr>
              <a:t>biomethane</a:t>
            </a:r>
            <a:r>
              <a:rPr lang="en-US" sz="3200" b="1" dirty="0">
                <a:ln w="0"/>
                <a:solidFill>
                  <a:schemeClr val="accent1"/>
                </a:solidFill>
              </a:rPr>
              <a:t>…. </a:t>
            </a:r>
            <a:r>
              <a:rPr lang="en-US" sz="3200" b="1">
                <a:ln w="0"/>
                <a:solidFill>
                  <a:schemeClr val="accent1"/>
                </a:solidFill>
              </a:rPr>
              <a:t>It is a </a:t>
            </a:r>
            <a:r>
              <a:rPr lang="en-US" sz="3200" b="1" dirty="0">
                <a:ln w="0"/>
                <a:solidFill>
                  <a:schemeClr val="accent1"/>
                </a:solidFill>
              </a:rPr>
              <a:t>lot more!!!!..... The circular economy, the environmental benefits, the future of farming, rural regeneration, carbon offset, sustaining indigenous sectors, social and economic responsibility  …..It’s a foot to the brake of Climate Change!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423" y="169219"/>
            <a:ext cx="1992224" cy="773173"/>
          </a:xfrm>
          <a:prstGeom prst="rect">
            <a:avLst/>
          </a:prstGeom>
        </p:spPr>
      </p:pic>
    </p:spTree>
    <p:extLst>
      <p:ext uri="{BB962C8B-B14F-4D97-AF65-F5344CB8AC3E}">
        <p14:creationId xmlns:p14="http://schemas.microsoft.com/office/powerpoint/2010/main" val="416496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E4A6315-3FDB-E69B-065C-E027054D515E}"/>
              </a:ext>
            </a:extLst>
          </p:cNvPr>
          <p:cNvSpPr txBox="1">
            <a:spLocks/>
          </p:cNvSpPr>
          <p:nvPr/>
        </p:nvSpPr>
        <p:spPr>
          <a:xfrm>
            <a:off x="1083639" y="1440103"/>
            <a:ext cx="10162902" cy="17050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en-IE" sz="2400" dirty="0">
                <a:latin typeface="Lato" panose="020F0502020204030203" pitchFamily="34" charset="0"/>
              </a:rPr>
              <a:t>“We are on the Highway to Climate hell with our foot on the accelerator….”, UN Secretary-General, Antonio Manuel Cop27</a:t>
            </a:r>
          </a:p>
          <a:p>
            <a:pPr marL="0" indent="0">
              <a:lnSpc>
                <a:spcPct val="170000"/>
              </a:lnSpc>
              <a:buNone/>
            </a:pPr>
            <a:endParaRPr lang="en-IE" sz="2400" dirty="0">
              <a:latin typeface="Lato" panose="020F0502020204030203" pitchFamily="34" charset="0"/>
            </a:endParaRPr>
          </a:p>
          <a:p>
            <a:pPr>
              <a:lnSpc>
                <a:spcPct val="170000"/>
              </a:lnSpc>
            </a:pPr>
            <a:r>
              <a:rPr lang="en-IE" sz="2400" dirty="0">
                <a:latin typeface="Lato" panose="020F0502020204030203" pitchFamily="34" charset="0"/>
              </a:rPr>
              <a:t>Monday Night Live,  Climate piece on RTE, Orla Murphy, “you can see in this room here, we are talking about the climate crises, the biggest issue ever faced, and we are just squabbling….”</a:t>
            </a:r>
          </a:p>
          <a:p>
            <a:pPr marL="0" indent="0">
              <a:lnSpc>
                <a:spcPct val="170000"/>
              </a:lnSpc>
              <a:buNone/>
            </a:pPr>
            <a:endParaRPr lang="en-IE" sz="1400" b="1" u="sng" dirty="0">
              <a:latin typeface="Lato" panose="020F0502020204030203" pitchFamily="34"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423" y="169219"/>
            <a:ext cx="1992224" cy="773173"/>
          </a:xfrm>
          <a:prstGeom prst="rect">
            <a:avLst/>
          </a:prstGeom>
        </p:spPr>
      </p:pic>
    </p:spTree>
    <p:extLst>
      <p:ext uri="{BB962C8B-B14F-4D97-AF65-F5344CB8AC3E}">
        <p14:creationId xmlns:p14="http://schemas.microsoft.com/office/powerpoint/2010/main" val="5569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1023" y="1194279"/>
            <a:ext cx="5042498" cy="654243"/>
          </a:xfrm>
          <a:prstGeom prst="rect">
            <a:avLst/>
          </a:prstGeom>
        </p:spPr>
        <p:txBody>
          <a:bodyPr wrap="square">
            <a:spAutoFit/>
          </a:bodyPr>
          <a:lstStyle/>
          <a:p>
            <a:r>
              <a:rPr lang="en-IE" sz="3600" b="1" dirty="0">
                <a:solidFill>
                  <a:srgbClr val="7030A0"/>
                </a:solidFill>
              </a:rPr>
              <a:t>The global challenges </a:t>
            </a:r>
          </a:p>
        </p:txBody>
      </p:sp>
      <p:sp>
        <p:nvSpPr>
          <p:cNvPr id="3" name="TextBox 2"/>
          <p:cNvSpPr txBox="1"/>
          <p:nvPr/>
        </p:nvSpPr>
        <p:spPr>
          <a:xfrm>
            <a:off x="541261" y="3408895"/>
            <a:ext cx="6920442" cy="3416320"/>
          </a:xfrm>
          <a:prstGeom prst="rect">
            <a:avLst/>
          </a:prstGeom>
          <a:noFill/>
        </p:spPr>
        <p:txBody>
          <a:bodyPr wrap="square" rtlCol="0">
            <a:spAutoFit/>
          </a:bodyPr>
          <a:lstStyle/>
          <a:p>
            <a:pPr marL="285750" indent="-285750">
              <a:buFont typeface="Arial" pitchFamily="34" charset="0"/>
              <a:buChar char="•"/>
            </a:pPr>
            <a:r>
              <a:rPr lang="en-IE" sz="2400" dirty="0"/>
              <a:t>How to provide food &amp; energy for 9 Billion people?</a:t>
            </a:r>
          </a:p>
          <a:p>
            <a:pPr marL="285750" indent="-285750">
              <a:buFont typeface="Arial" pitchFamily="34" charset="0"/>
              <a:buChar char="•"/>
            </a:pPr>
            <a:r>
              <a:rPr lang="en-IE" sz="2400" dirty="0"/>
              <a:t>And can we make it sustainable?</a:t>
            </a:r>
          </a:p>
          <a:p>
            <a:pPr marL="285750" indent="-285750">
              <a:buFont typeface="Arial" pitchFamily="34" charset="0"/>
              <a:buChar char="•"/>
            </a:pPr>
            <a:r>
              <a:rPr lang="en-IE" sz="2400" dirty="0"/>
              <a:t>Can we </a:t>
            </a:r>
          </a:p>
          <a:p>
            <a:pPr marL="742950" lvl="1" indent="-285750">
              <a:buFont typeface="Arial" pitchFamily="34" charset="0"/>
              <a:buChar char="•"/>
            </a:pPr>
            <a:r>
              <a:rPr lang="en-IE" sz="2400" dirty="0"/>
              <a:t>increase the land area for food production?</a:t>
            </a:r>
          </a:p>
          <a:p>
            <a:pPr marL="742950" lvl="1" indent="-285750">
              <a:buFont typeface="Arial" pitchFamily="34" charset="0"/>
              <a:buChar char="•"/>
            </a:pPr>
            <a:r>
              <a:rPr lang="en-IE" sz="2400" dirty="0"/>
              <a:t>increase agricultural productivity/yields? = more fertiliser (NPK), moreover can we replace existing fertiliser with organic alternatives?</a:t>
            </a:r>
          </a:p>
          <a:p>
            <a:pPr marL="742950" lvl="1" indent="-285750">
              <a:buFont typeface="Arial" pitchFamily="34" charset="0"/>
              <a:buChar char="•"/>
            </a:pPr>
            <a:r>
              <a:rPr lang="en-IE" sz="2400" dirty="0"/>
              <a:t>produce alternative green energy?</a:t>
            </a:r>
          </a:p>
          <a:p>
            <a:pPr marL="742950" lvl="1" indent="-285750">
              <a:buFont typeface="Arial" pitchFamily="34" charset="0"/>
              <a:buChar char="•"/>
            </a:pPr>
            <a:r>
              <a:rPr lang="en-IE" sz="2400" dirty="0"/>
              <a:t>…..while limiting environmental impacts?</a:t>
            </a:r>
          </a:p>
        </p:txBody>
      </p:sp>
      <p:sp>
        <p:nvSpPr>
          <p:cNvPr id="4" name="Rectangle 3"/>
          <p:cNvSpPr/>
          <p:nvPr/>
        </p:nvSpPr>
        <p:spPr>
          <a:xfrm>
            <a:off x="8202941" y="485705"/>
            <a:ext cx="3653239" cy="830997"/>
          </a:xfrm>
          <a:prstGeom prst="rect">
            <a:avLst/>
          </a:prstGeom>
        </p:spPr>
        <p:txBody>
          <a:bodyPr wrap="square">
            <a:spAutoFit/>
          </a:bodyPr>
          <a:lstStyle/>
          <a:p>
            <a:r>
              <a:rPr lang="en-IE" sz="2400" b="1" dirty="0">
                <a:solidFill>
                  <a:schemeClr val="accent2">
                    <a:lumMod val="75000"/>
                  </a:schemeClr>
                </a:solidFill>
              </a:rPr>
              <a:t>Expected increase in global consumption increase</a:t>
            </a:r>
            <a:endParaRPr lang="en-IE" sz="2400" dirty="0">
              <a:solidFill>
                <a:schemeClr val="accent2">
                  <a:lumMod val="75000"/>
                </a:schemeClr>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0800000" flipV="1">
            <a:off x="541261" y="2207214"/>
            <a:ext cx="6800646" cy="98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9924665" y="1872612"/>
            <a:ext cx="1187089" cy="2361142"/>
            <a:chOff x="7981875" y="2730071"/>
            <a:chExt cx="1076325" cy="2332590"/>
          </a:xfrm>
        </p:grpSpPr>
        <p:pic>
          <p:nvPicPr>
            <p:cNvPr id="1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1875" y="3110036"/>
              <a:ext cx="107632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rot="16456553">
              <a:off x="7793326" y="3867282"/>
              <a:ext cx="1103187" cy="461665"/>
            </a:xfrm>
            <a:prstGeom prst="rect">
              <a:avLst/>
            </a:prstGeom>
            <a:noFill/>
          </p:spPr>
          <p:txBody>
            <a:bodyPr wrap="none" rtlCol="0">
              <a:spAutoFit/>
            </a:bodyPr>
            <a:lstStyle/>
            <a:p>
              <a:r>
                <a:rPr lang="en-IE" sz="2400" b="1" dirty="0"/>
                <a:t>Cheese</a:t>
              </a:r>
            </a:p>
          </p:txBody>
        </p:sp>
        <p:sp>
          <p:nvSpPr>
            <p:cNvPr id="12" name="TextBox 11"/>
            <p:cNvSpPr txBox="1"/>
            <p:nvPr/>
          </p:nvSpPr>
          <p:spPr>
            <a:xfrm>
              <a:off x="8113121" y="2730071"/>
              <a:ext cx="867989" cy="456082"/>
            </a:xfrm>
            <a:prstGeom prst="rect">
              <a:avLst/>
            </a:prstGeom>
            <a:noFill/>
          </p:spPr>
          <p:txBody>
            <a:bodyPr wrap="none" rtlCol="0">
              <a:spAutoFit/>
            </a:bodyPr>
            <a:lstStyle/>
            <a:p>
              <a:r>
                <a:rPr lang="en-IE" sz="2400" b="1" dirty="0"/>
                <a:t>5.48%</a:t>
              </a:r>
            </a:p>
          </p:txBody>
        </p:sp>
      </p:grpSp>
      <p:grpSp>
        <p:nvGrpSpPr>
          <p:cNvPr id="18" name="Group 17"/>
          <p:cNvGrpSpPr/>
          <p:nvPr/>
        </p:nvGrpSpPr>
        <p:grpSpPr>
          <a:xfrm>
            <a:off x="9229786" y="4644084"/>
            <a:ext cx="1446551" cy="1733017"/>
            <a:chOff x="6335719" y="4010514"/>
            <a:chExt cx="1311578" cy="1712060"/>
          </a:xfrm>
        </p:grpSpPr>
        <p:pic>
          <p:nvPicPr>
            <p:cNvPr id="19"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36675" y="4841511"/>
              <a:ext cx="1109663" cy="88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6335719" y="4010514"/>
              <a:ext cx="1311578" cy="830997"/>
            </a:xfrm>
            <a:prstGeom prst="rect">
              <a:avLst/>
            </a:prstGeom>
            <a:noFill/>
          </p:spPr>
          <p:txBody>
            <a:bodyPr wrap="none" rtlCol="0">
              <a:spAutoFit/>
            </a:bodyPr>
            <a:lstStyle/>
            <a:p>
              <a:r>
                <a:rPr lang="en-IE" sz="2400" b="1" dirty="0">
                  <a:solidFill>
                    <a:schemeClr val="tx1">
                      <a:lumMod val="65000"/>
                      <a:lumOff val="35000"/>
                    </a:schemeClr>
                  </a:solidFill>
                </a:rPr>
                <a:t>Cereals</a:t>
              </a:r>
            </a:p>
            <a:p>
              <a:r>
                <a:rPr lang="en-IE" sz="2400" b="1" dirty="0">
                  <a:solidFill>
                    <a:schemeClr val="tx1">
                      <a:lumMod val="65000"/>
                      <a:lumOff val="35000"/>
                    </a:schemeClr>
                  </a:solidFill>
                </a:rPr>
                <a:t>incl. Rice</a:t>
              </a:r>
            </a:p>
          </p:txBody>
        </p:sp>
      </p:grpSp>
      <p:grpSp>
        <p:nvGrpSpPr>
          <p:cNvPr id="24" name="Group 23"/>
          <p:cNvGrpSpPr/>
          <p:nvPr/>
        </p:nvGrpSpPr>
        <p:grpSpPr>
          <a:xfrm>
            <a:off x="8681169" y="2101003"/>
            <a:ext cx="780747" cy="2132751"/>
            <a:chOff x="5285650" y="5589240"/>
            <a:chExt cx="707898" cy="2106960"/>
          </a:xfrm>
        </p:grpSpPr>
        <p:pic>
          <p:nvPicPr>
            <p:cNvPr id="25" name="Picture 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85650" y="5589240"/>
              <a:ext cx="696049" cy="210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5340666" y="6374748"/>
              <a:ext cx="652882" cy="456082"/>
            </a:xfrm>
            <a:prstGeom prst="rect">
              <a:avLst/>
            </a:prstGeom>
            <a:noFill/>
          </p:spPr>
          <p:txBody>
            <a:bodyPr wrap="none" rtlCol="0">
              <a:spAutoFit/>
            </a:bodyPr>
            <a:lstStyle/>
            <a:p>
              <a:r>
                <a:rPr lang="en-IE" sz="2400" b="1" dirty="0"/>
                <a:t>23%</a:t>
              </a:r>
            </a:p>
          </p:txBody>
        </p:sp>
      </p:grpSp>
      <p:sp>
        <p:nvSpPr>
          <p:cNvPr id="28" name="Rectangle 27"/>
          <p:cNvSpPr/>
          <p:nvPr/>
        </p:nvSpPr>
        <p:spPr>
          <a:xfrm>
            <a:off x="8741847" y="1361668"/>
            <a:ext cx="2172390" cy="369332"/>
          </a:xfrm>
          <a:prstGeom prst="rect">
            <a:avLst/>
          </a:prstGeom>
        </p:spPr>
        <p:txBody>
          <a:bodyPr wrap="none">
            <a:spAutoFit/>
          </a:bodyPr>
          <a:lstStyle/>
          <a:p>
            <a:r>
              <a:rPr lang="en-IE" b="0" i="0" dirty="0">
                <a:solidFill>
                  <a:srgbClr val="202124"/>
                </a:solidFill>
                <a:effectLst/>
                <a:latin typeface="arial" panose="020B0604020202020204" pitchFamily="34" charset="0"/>
              </a:rPr>
              <a:t>(CAGR 2022-2027)</a:t>
            </a:r>
            <a:endParaRPr lang="en-IE" dirty="0"/>
          </a:p>
        </p:txBody>
      </p:sp>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6423" y="169219"/>
            <a:ext cx="1992224" cy="773173"/>
          </a:xfrm>
          <a:prstGeom prst="rect">
            <a:avLst/>
          </a:prstGeom>
        </p:spPr>
      </p:pic>
    </p:spTree>
    <p:extLst>
      <p:ext uri="{BB962C8B-B14F-4D97-AF65-F5344CB8AC3E}">
        <p14:creationId xmlns:p14="http://schemas.microsoft.com/office/powerpoint/2010/main" val="343672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screen">
            <a:alphaModFix/>
            <a:extLst>
              <a:ext uri="{28A0092B-C50C-407E-A947-70E740481C1C}">
                <a14:useLocalDpi xmlns:a14="http://schemas.microsoft.com/office/drawing/2010/main"/>
              </a:ext>
            </a:extLst>
          </a:blip>
          <a:srcRect/>
          <a:stretch>
            <a:fillRect/>
          </a:stretch>
        </p:blipFill>
        <p:spPr bwMode="auto">
          <a:xfrm>
            <a:off x="313972" y="1900064"/>
            <a:ext cx="4326122" cy="4305328"/>
          </a:xfrm>
          <a:prstGeom prst="rect">
            <a:avLst/>
          </a:prstGeom>
          <a:noFill/>
          <a:ln w="9525">
            <a:noFill/>
            <a:miter lim="800000"/>
            <a:headEnd/>
            <a:tailEnd/>
          </a:ln>
        </p:spPr>
      </p:pic>
      <p:sp>
        <p:nvSpPr>
          <p:cNvPr id="3" name="Rectangle 2"/>
          <p:cNvSpPr/>
          <p:nvPr/>
        </p:nvSpPr>
        <p:spPr>
          <a:xfrm>
            <a:off x="2218647" y="321053"/>
            <a:ext cx="8568952" cy="923330"/>
          </a:xfrm>
          <a:prstGeom prst="rect">
            <a:avLst/>
          </a:prstGeom>
        </p:spPr>
        <p:txBody>
          <a:bodyPr wrap="square">
            <a:spAutoFit/>
          </a:bodyPr>
          <a:lstStyle/>
          <a:p>
            <a:pPr algn="ctr"/>
            <a:r>
              <a:rPr lang="nl-BE" sz="3600" b="1" dirty="0">
                <a:solidFill>
                  <a:srgbClr val="7030A0"/>
                </a:solidFill>
                <a:latin typeface="Arial" charset="0"/>
                <a:ea typeface="Arial" charset="0"/>
                <a:cs typeface="Arial" charset="0"/>
              </a:rPr>
              <a:t>The European Bioeconomy </a:t>
            </a:r>
            <a:r>
              <a:rPr lang="nl-BE" sz="3600" b="1" dirty="0">
                <a:solidFill>
                  <a:srgbClr val="7030A0"/>
                </a:solidFill>
                <a:latin typeface="Arial" charset="0"/>
                <a:cs typeface="Arial" charset="0"/>
              </a:rPr>
              <a:t>Strategy</a:t>
            </a:r>
            <a:br>
              <a:rPr lang="nl-BE" b="1" dirty="0">
                <a:solidFill>
                  <a:srgbClr val="7030A0"/>
                </a:solidFill>
              </a:rPr>
            </a:br>
            <a:endParaRPr lang="en-US" b="1" dirty="0">
              <a:solidFill>
                <a:srgbClr val="7030A0"/>
              </a:solidFill>
            </a:endParaRP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91938" y="150304"/>
            <a:ext cx="115830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423" y="169219"/>
            <a:ext cx="1992224" cy="773173"/>
          </a:xfrm>
          <a:prstGeom prst="rect">
            <a:avLst/>
          </a:prstGeom>
        </p:spPr>
      </p:pic>
      <p:sp>
        <p:nvSpPr>
          <p:cNvPr id="6" name="Title 1"/>
          <p:cNvSpPr txBox="1">
            <a:spLocks/>
          </p:cNvSpPr>
          <p:nvPr/>
        </p:nvSpPr>
        <p:spPr>
          <a:xfrm>
            <a:off x="5253431" y="1874943"/>
            <a:ext cx="8229600" cy="11430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t>Context for EU </a:t>
            </a:r>
            <a:r>
              <a:rPr lang="en-US" sz="3200" b="1" u="sng" dirty="0" err="1"/>
              <a:t>bioeconomy</a:t>
            </a:r>
            <a:r>
              <a:rPr lang="en-US" sz="3200" b="1" u="sng" dirty="0"/>
              <a:t> strategy </a:t>
            </a:r>
            <a:endParaRPr lang="en-IE" sz="3200" b="1" u="sng" dirty="0"/>
          </a:p>
        </p:txBody>
      </p:sp>
      <p:sp>
        <p:nvSpPr>
          <p:cNvPr id="8" name="Rectangle 7"/>
          <p:cNvSpPr/>
          <p:nvPr/>
        </p:nvSpPr>
        <p:spPr>
          <a:xfrm>
            <a:off x="4942704" y="2545409"/>
            <a:ext cx="6961996" cy="3600986"/>
          </a:xfrm>
          <a:prstGeom prst="rect">
            <a:avLst/>
          </a:prstGeom>
        </p:spPr>
        <p:txBody>
          <a:bodyPr wrap="square">
            <a:spAutoFit/>
          </a:bodyPr>
          <a:lstStyle/>
          <a:p>
            <a:r>
              <a:rPr lang="nl-BE" sz="2800" dirty="0"/>
              <a:t>Communication on Bioeconomy – 2012</a:t>
            </a:r>
          </a:p>
          <a:p>
            <a:r>
              <a:rPr lang="nl-BE" sz="1600" b="1" dirty="0"/>
              <a:t>Food security, sustainable management of natural resources, climate change, reduced fossil-dependence, jobs creation and EU competitveness</a:t>
            </a:r>
          </a:p>
          <a:p>
            <a:endParaRPr lang="nl-BE" sz="1600" b="1" dirty="0"/>
          </a:p>
          <a:p>
            <a:r>
              <a:rPr lang="nl-BE" sz="2800" dirty="0"/>
              <a:t>Review of Bioeconomy Strategy – 2017</a:t>
            </a:r>
          </a:p>
          <a:p>
            <a:r>
              <a:rPr lang="nl-BE" sz="1600" dirty="0"/>
              <a:t>good delivery, objectives still relevant, increasing importance, more focussed actions for evolved context (</a:t>
            </a:r>
            <a:r>
              <a:rPr lang="nl-BE" sz="1600" b="1" dirty="0">
                <a:solidFill>
                  <a:srgbClr val="7030A0"/>
                </a:solidFill>
              </a:rPr>
              <a:t>SDGs, circular economy</a:t>
            </a:r>
            <a:r>
              <a:rPr lang="nl-BE" sz="1600" dirty="0"/>
              <a:t>,)</a:t>
            </a:r>
          </a:p>
          <a:p>
            <a:endParaRPr lang="nl-BE" sz="1600" dirty="0"/>
          </a:p>
          <a:p>
            <a:r>
              <a:rPr lang="nl-BE" sz="2800" dirty="0"/>
              <a:t>Updated Bioeconomy Strategy – 2018</a:t>
            </a:r>
          </a:p>
          <a:p>
            <a:r>
              <a:rPr lang="nl-BE" sz="1600" dirty="0"/>
              <a:t>Co-ordination by the Secretariat General and DG Research together with departments for agricultural, environment, marine, industry, energy and others (DGs AGRI, ENV, MARE, GROW, JRC, ENER…)</a:t>
            </a:r>
          </a:p>
        </p:txBody>
      </p:sp>
    </p:spTree>
    <p:extLst>
      <p:ext uri="{BB962C8B-B14F-4D97-AF65-F5344CB8AC3E}">
        <p14:creationId xmlns:p14="http://schemas.microsoft.com/office/powerpoint/2010/main" val="193160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460301" y="1312654"/>
            <a:ext cx="9593522" cy="515897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423" y="169219"/>
            <a:ext cx="1992224" cy="773173"/>
          </a:xfrm>
          <a:prstGeom prst="rect">
            <a:avLst/>
          </a:prstGeom>
        </p:spPr>
      </p:pic>
    </p:spTree>
    <p:extLst>
      <p:ext uri="{BB962C8B-B14F-4D97-AF65-F5344CB8AC3E}">
        <p14:creationId xmlns:p14="http://schemas.microsoft.com/office/powerpoint/2010/main" val="325061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69071" y="1872450"/>
            <a:ext cx="6522929" cy="3042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6423" y="1872450"/>
            <a:ext cx="5598564" cy="707886"/>
          </a:xfrm>
          <a:prstGeom prst="rect">
            <a:avLst/>
          </a:prstGeom>
        </p:spPr>
        <p:txBody>
          <a:bodyPr wrap="square">
            <a:spAutoFit/>
          </a:bodyPr>
          <a:lstStyle/>
          <a:p>
            <a:r>
              <a:rPr lang="en-IE" sz="4000" b="1" dirty="0"/>
              <a:t>Cradle-to-Cradle concept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7946" y="2870618"/>
            <a:ext cx="5191125" cy="206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423" y="169219"/>
            <a:ext cx="1992224" cy="773173"/>
          </a:xfrm>
          <a:prstGeom prst="rect">
            <a:avLst/>
          </a:prstGeom>
        </p:spPr>
      </p:pic>
    </p:spTree>
    <p:extLst>
      <p:ext uri="{BB962C8B-B14F-4D97-AF65-F5344CB8AC3E}">
        <p14:creationId xmlns:p14="http://schemas.microsoft.com/office/powerpoint/2010/main" val="211764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75665" y="2221488"/>
            <a:ext cx="6672879" cy="3744416"/>
          </a:xfrm>
          <a:prstGeom prst="ellipse">
            <a:avLst/>
          </a:prstGeom>
          <a:noFill/>
          <a:ln w="66675" cmpd="sng">
            <a:solidFill>
              <a:srgbClr val="00D400"/>
            </a:solidFill>
            <a:prstDash val="sysDot"/>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222535" y="822019"/>
            <a:ext cx="10421892" cy="769441"/>
          </a:xfrm>
          <a:prstGeom prst="rect">
            <a:avLst/>
          </a:prstGeom>
          <a:noFill/>
        </p:spPr>
        <p:txBody>
          <a:bodyPr wrap="none" rtlCol="0">
            <a:spAutoFit/>
          </a:bodyPr>
          <a:lstStyle/>
          <a:p>
            <a:r>
              <a:rPr lang="en-GB" sz="4400" dirty="0">
                <a:solidFill>
                  <a:srgbClr val="00D400"/>
                </a:solidFill>
              </a:rPr>
              <a:t>The bio-economy – circular economy story …</a:t>
            </a:r>
          </a:p>
        </p:txBody>
      </p:sp>
      <p:grpSp>
        <p:nvGrpSpPr>
          <p:cNvPr id="4" name="Group 3"/>
          <p:cNvGrpSpPr/>
          <p:nvPr/>
        </p:nvGrpSpPr>
        <p:grpSpPr>
          <a:xfrm>
            <a:off x="4881661" y="1588286"/>
            <a:ext cx="2070979" cy="1919815"/>
            <a:chOff x="251520" y="1258840"/>
            <a:chExt cx="2070979" cy="1919815"/>
          </a:xfrm>
        </p:grpSpPr>
        <p:sp>
          <p:nvSpPr>
            <p:cNvPr id="5" name="TextBox 4"/>
            <p:cNvSpPr txBox="1"/>
            <p:nvPr/>
          </p:nvSpPr>
          <p:spPr>
            <a:xfrm>
              <a:off x="251520" y="2716990"/>
              <a:ext cx="2070979" cy="461665"/>
            </a:xfrm>
            <a:prstGeom prst="rect">
              <a:avLst/>
            </a:prstGeom>
            <a:noFill/>
          </p:spPr>
          <p:txBody>
            <a:bodyPr wrap="square" rtlCol="0">
              <a:spAutoFit/>
            </a:bodyPr>
            <a:lstStyle/>
            <a:p>
              <a:pPr algn="ctr"/>
              <a:r>
                <a:rPr lang="en-GB" sz="2400" b="1" dirty="0">
                  <a:solidFill>
                    <a:srgbClr val="00D400"/>
                  </a:solidFill>
                </a:rPr>
                <a:t>Recycling</a:t>
              </a:r>
              <a:endParaRPr lang="en-GB" sz="3200" b="1" dirty="0">
                <a:solidFill>
                  <a:srgbClr val="00D400"/>
                </a:solidFill>
              </a:endParaRPr>
            </a:p>
          </p:txBody>
        </p:sp>
        <p:sp>
          <p:nvSpPr>
            <p:cNvPr id="6" name="Oval 5"/>
            <p:cNvSpPr/>
            <p:nvPr/>
          </p:nvSpPr>
          <p:spPr>
            <a:xfrm>
              <a:off x="494921" y="1258840"/>
              <a:ext cx="1584176" cy="1512168"/>
            </a:xfrm>
            <a:prstGeom prst="ellipse">
              <a:avLst/>
            </a:prstGeom>
            <a:blipFill>
              <a:blip r:embed="rId2"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8101459" y="2985072"/>
            <a:ext cx="1963037" cy="1911745"/>
            <a:chOff x="4742609" y="1258840"/>
            <a:chExt cx="1963037" cy="1911745"/>
          </a:xfrm>
        </p:grpSpPr>
        <p:sp>
          <p:nvSpPr>
            <p:cNvPr id="11" name="Oval 10"/>
            <p:cNvSpPr/>
            <p:nvPr/>
          </p:nvSpPr>
          <p:spPr>
            <a:xfrm>
              <a:off x="4932040" y="1258840"/>
              <a:ext cx="1584176" cy="1512168"/>
            </a:xfrm>
            <a:prstGeom prst="ellipse">
              <a:avLst/>
            </a:prstGeom>
            <a:blipFill>
              <a:blip r:embed="rId3"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742609" y="2708920"/>
              <a:ext cx="1963037" cy="461665"/>
            </a:xfrm>
            <a:prstGeom prst="rect">
              <a:avLst/>
            </a:prstGeom>
            <a:solidFill>
              <a:schemeClr val="bg1">
                <a:alpha val="66000"/>
              </a:schemeClr>
            </a:solidFill>
          </p:spPr>
          <p:txBody>
            <a:bodyPr wrap="none">
              <a:spAutoFit/>
            </a:bodyPr>
            <a:lstStyle/>
            <a:p>
              <a:pPr algn="ctr"/>
              <a:r>
                <a:rPr lang="en-GB" sz="2400" b="1" dirty="0">
                  <a:solidFill>
                    <a:srgbClr val="00D400"/>
                  </a:solidFill>
                </a:rPr>
                <a:t>AD Treatment</a:t>
              </a:r>
            </a:p>
          </p:txBody>
        </p:sp>
      </p:grpSp>
      <p:grpSp>
        <p:nvGrpSpPr>
          <p:cNvPr id="13" name="Group 12"/>
          <p:cNvGrpSpPr/>
          <p:nvPr/>
        </p:nvGrpSpPr>
        <p:grpSpPr>
          <a:xfrm>
            <a:off x="6250664" y="4794715"/>
            <a:ext cx="2162628" cy="1927583"/>
            <a:chOff x="572469" y="3645024"/>
            <a:chExt cx="2162628" cy="1927583"/>
          </a:xfrm>
        </p:grpSpPr>
        <p:sp>
          <p:nvSpPr>
            <p:cNvPr id="14" name="Oval 13"/>
            <p:cNvSpPr/>
            <p:nvPr/>
          </p:nvSpPr>
          <p:spPr>
            <a:xfrm>
              <a:off x="861695" y="3645024"/>
              <a:ext cx="1584176" cy="1512168"/>
            </a:xfrm>
            <a:prstGeom prst="ellipse">
              <a:avLst/>
            </a:prstGeom>
            <a:blipFill>
              <a:blip r:embed="rId4"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72469" y="5110942"/>
              <a:ext cx="2162628" cy="461665"/>
            </a:xfrm>
            <a:prstGeom prst="rect">
              <a:avLst/>
            </a:prstGeom>
          </p:spPr>
          <p:txBody>
            <a:bodyPr wrap="square">
              <a:spAutoFit/>
            </a:bodyPr>
            <a:lstStyle/>
            <a:p>
              <a:pPr algn="ctr"/>
              <a:r>
                <a:rPr lang="en-GB" sz="2400" b="1" dirty="0">
                  <a:solidFill>
                    <a:srgbClr val="00D400"/>
                  </a:solidFill>
                </a:rPr>
                <a:t>Monitoring</a:t>
              </a:r>
            </a:p>
          </p:txBody>
        </p:sp>
      </p:grpSp>
      <p:grpSp>
        <p:nvGrpSpPr>
          <p:cNvPr id="16" name="Group 15"/>
          <p:cNvGrpSpPr/>
          <p:nvPr/>
        </p:nvGrpSpPr>
        <p:grpSpPr>
          <a:xfrm>
            <a:off x="3412710" y="4543474"/>
            <a:ext cx="2539920" cy="2178824"/>
            <a:chOff x="1942781" y="4077072"/>
            <a:chExt cx="2539920" cy="2178824"/>
          </a:xfrm>
        </p:grpSpPr>
        <p:sp>
          <p:nvSpPr>
            <p:cNvPr id="17" name="Oval 16"/>
            <p:cNvSpPr/>
            <p:nvPr/>
          </p:nvSpPr>
          <p:spPr>
            <a:xfrm>
              <a:off x="2420653" y="4077072"/>
              <a:ext cx="1584176" cy="1512168"/>
            </a:xfrm>
            <a:prstGeom prst="ellipse">
              <a:avLst/>
            </a:prstGeom>
            <a:blipFill>
              <a:blip r:embed="rId5"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942781" y="5517232"/>
              <a:ext cx="2539920" cy="738664"/>
            </a:xfrm>
            <a:prstGeom prst="rect">
              <a:avLst/>
            </a:prstGeom>
          </p:spPr>
          <p:txBody>
            <a:bodyPr wrap="square">
              <a:spAutoFit/>
            </a:bodyPr>
            <a:lstStyle/>
            <a:p>
              <a:pPr algn="ctr"/>
              <a:r>
                <a:rPr lang="en-GB" sz="2400" b="1" dirty="0">
                  <a:solidFill>
                    <a:srgbClr val="7030A0"/>
                  </a:solidFill>
                </a:rPr>
                <a:t>Products</a:t>
              </a:r>
            </a:p>
            <a:p>
              <a:pPr algn="ctr"/>
              <a:r>
                <a:rPr lang="en-GB" b="1" dirty="0">
                  <a:solidFill>
                    <a:srgbClr val="7030A0"/>
                  </a:solidFill>
                </a:rPr>
                <a:t>(food, fertiliser, energy)</a:t>
              </a:r>
            </a:p>
          </p:txBody>
        </p:sp>
      </p:grpSp>
      <p:grpSp>
        <p:nvGrpSpPr>
          <p:cNvPr id="19" name="Group 18"/>
          <p:cNvGrpSpPr/>
          <p:nvPr/>
        </p:nvGrpSpPr>
        <p:grpSpPr>
          <a:xfrm>
            <a:off x="1840106" y="2848441"/>
            <a:ext cx="1842172" cy="2048376"/>
            <a:chOff x="233835" y="2767940"/>
            <a:chExt cx="1842172" cy="2048376"/>
          </a:xfrm>
        </p:grpSpPr>
        <p:sp>
          <p:nvSpPr>
            <p:cNvPr id="20" name="Oval 19"/>
            <p:cNvSpPr/>
            <p:nvPr/>
          </p:nvSpPr>
          <p:spPr>
            <a:xfrm>
              <a:off x="362833" y="2767940"/>
              <a:ext cx="1584176" cy="1512168"/>
            </a:xfrm>
            <a:prstGeom prst="ellipse">
              <a:avLst/>
            </a:prstGeom>
            <a:blipFill>
              <a:blip r:embed="rId6"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33835" y="4293096"/>
              <a:ext cx="1842172" cy="523220"/>
            </a:xfrm>
            <a:prstGeom prst="rect">
              <a:avLst/>
            </a:prstGeom>
            <a:solidFill>
              <a:schemeClr val="bg1">
                <a:alpha val="74000"/>
              </a:schemeClr>
            </a:solidFill>
          </p:spPr>
          <p:txBody>
            <a:bodyPr wrap="none">
              <a:spAutoFit/>
            </a:bodyPr>
            <a:lstStyle/>
            <a:p>
              <a:pPr algn="ctr"/>
              <a:r>
                <a:rPr lang="en-GB" sz="2800" b="1" dirty="0">
                  <a:solidFill>
                    <a:srgbClr val="00D400"/>
                  </a:solidFill>
                </a:rPr>
                <a:t>The HOOK!</a:t>
              </a:r>
              <a:endParaRPr lang="en-GB" sz="3600" b="1" dirty="0">
                <a:solidFill>
                  <a:srgbClr val="00D400"/>
                </a:solidFill>
              </a:endParaRPr>
            </a:p>
          </p:txBody>
        </p:sp>
      </p:grpSp>
      <p:pic>
        <p:nvPicPr>
          <p:cNvPr id="22" name="Picture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6423" y="169219"/>
            <a:ext cx="1992224" cy="773173"/>
          </a:xfrm>
          <a:prstGeom prst="rect">
            <a:avLst/>
          </a:prstGeom>
        </p:spPr>
      </p:pic>
    </p:spTree>
    <p:extLst>
      <p:ext uri="{BB962C8B-B14F-4D97-AF65-F5344CB8AC3E}">
        <p14:creationId xmlns:p14="http://schemas.microsoft.com/office/powerpoint/2010/main" val="353727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2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80">
                                          <p:stCondLst>
                                            <p:cond delay="0"/>
                                          </p:stCondLst>
                                        </p:cTn>
                                        <p:tgtEl>
                                          <p:spTgt spid="19"/>
                                        </p:tgtEl>
                                      </p:cBhvr>
                                    </p:animEffect>
                                    <p:anim calcmode="lin" valueType="num">
                                      <p:cBhvr>
                                        <p:cTn id="3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8" dur="26">
                                          <p:stCondLst>
                                            <p:cond delay="650"/>
                                          </p:stCondLst>
                                        </p:cTn>
                                        <p:tgtEl>
                                          <p:spTgt spid="19"/>
                                        </p:tgtEl>
                                      </p:cBhvr>
                                      <p:to x="100000" y="60000"/>
                                    </p:animScale>
                                    <p:animScale>
                                      <p:cBhvr>
                                        <p:cTn id="39" dur="166" decel="50000">
                                          <p:stCondLst>
                                            <p:cond delay="676"/>
                                          </p:stCondLst>
                                        </p:cTn>
                                        <p:tgtEl>
                                          <p:spTgt spid="19"/>
                                        </p:tgtEl>
                                      </p:cBhvr>
                                      <p:to x="100000" y="100000"/>
                                    </p:animScale>
                                    <p:animScale>
                                      <p:cBhvr>
                                        <p:cTn id="40" dur="26">
                                          <p:stCondLst>
                                            <p:cond delay="1312"/>
                                          </p:stCondLst>
                                        </p:cTn>
                                        <p:tgtEl>
                                          <p:spTgt spid="19"/>
                                        </p:tgtEl>
                                      </p:cBhvr>
                                      <p:to x="100000" y="80000"/>
                                    </p:animScale>
                                    <p:animScale>
                                      <p:cBhvr>
                                        <p:cTn id="41" dur="166" decel="50000">
                                          <p:stCondLst>
                                            <p:cond delay="1338"/>
                                          </p:stCondLst>
                                        </p:cTn>
                                        <p:tgtEl>
                                          <p:spTgt spid="19"/>
                                        </p:tgtEl>
                                      </p:cBhvr>
                                      <p:to x="100000" y="100000"/>
                                    </p:animScale>
                                    <p:animScale>
                                      <p:cBhvr>
                                        <p:cTn id="42" dur="26">
                                          <p:stCondLst>
                                            <p:cond delay="1642"/>
                                          </p:stCondLst>
                                        </p:cTn>
                                        <p:tgtEl>
                                          <p:spTgt spid="19"/>
                                        </p:tgtEl>
                                      </p:cBhvr>
                                      <p:to x="100000" y="90000"/>
                                    </p:animScale>
                                    <p:animScale>
                                      <p:cBhvr>
                                        <p:cTn id="43" dur="166" decel="50000">
                                          <p:stCondLst>
                                            <p:cond delay="1668"/>
                                          </p:stCondLst>
                                        </p:cTn>
                                        <p:tgtEl>
                                          <p:spTgt spid="19"/>
                                        </p:tgtEl>
                                      </p:cBhvr>
                                      <p:to x="100000" y="100000"/>
                                    </p:animScale>
                                    <p:animScale>
                                      <p:cBhvr>
                                        <p:cTn id="44" dur="26">
                                          <p:stCondLst>
                                            <p:cond delay="1808"/>
                                          </p:stCondLst>
                                        </p:cTn>
                                        <p:tgtEl>
                                          <p:spTgt spid="19"/>
                                        </p:tgtEl>
                                      </p:cBhvr>
                                      <p:to x="100000" y="95000"/>
                                    </p:animScale>
                                    <p:animScale>
                                      <p:cBhvr>
                                        <p:cTn id="45"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87965" y="571700"/>
            <a:ext cx="8229600" cy="1143000"/>
          </a:xfrm>
          <a:prstGeom prst="rect">
            <a:avLst/>
          </a:prstGeom>
        </p:spPr>
        <p:txBody>
          <a:bodyPr anchor="t">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rgbClr val="7030A0"/>
                </a:solidFill>
              </a:rPr>
              <a:t>Closing the loop - An EU action plan for the Circular Economy</a:t>
            </a:r>
            <a:br>
              <a:rPr lang="en-IE" b="1" dirty="0"/>
            </a:br>
            <a:endParaRPr lang="en-US" b="1" dirty="0">
              <a:solidFill>
                <a:srgbClr val="7030A0"/>
              </a:solidFill>
            </a:endParaRPr>
          </a:p>
        </p:txBody>
      </p:sp>
      <p:sp>
        <p:nvSpPr>
          <p:cNvPr id="3" name="Content Placeholder 2"/>
          <p:cNvSpPr txBox="1">
            <a:spLocks/>
          </p:cNvSpPr>
          <p:nvPr/>
        </p:nvSpPr>
        <p:spPr>
          <a:xfrm>
            <a:off x="2508421" y="1983260"/>
            <a:ext cx="8229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a:t>EC - Phosphorous designated a </a:t>
            </a:r>
            <a:r>
              <a:rPr lang="en-IE" sz="2400" b="1"/>
              <a:t>CRITICAL RAW MATERIAL</a:t>
            </a:r>
          </a:p>
          <a:p>
            <a:r>
              <a:rPr lang="en-IE" sz="2400"/>
              <a:t>Legislative proposal </a:t>
            </a:r>
            <a:r>
              <a:rPr lang="en-IE" sz="2400" b="1">
                <a:solidFill>
                  <a:srgbClr val="7030A0"/>
                </a:solidFill>
              </a:rPr>
              <a:t>Revised Fertiliser Regulations </a:t>
            </a:r>
            <a:r>
              <a:rPr lang="en-IE" sz="2400"/>
              <a:t>(Dec 2019) to create a single market for fertilisers made from secondary raw materials (</a:t>
            </a:r>
            <a:r>
              <a:rPr lang="en-IE" sz="2400" b="1">
                <a:solidFill>
                  <a:srgbClr val="7030A0"/>
                </a:solidFill>
              </a:rPr>
              <a:t>in particular recovered nutrients</a:t>
            </a:r>
            <a:r>
              <a:rPr lang="en-IE" sz="2400"/>
              <a:t>), thereby turning waste management problems into economic opportunities. </a:t>
            </a:r>
          </a:p>
          <a:p>
            <a:r>
              <a:rPr lang="en-IE" sz="2400"/>
              <a:t>less dependent on imports of critical, primary raw materials such as phosphate,</a:t>
            </a:r>
          </a:p>
          <a:p>
            <a:r>
              <a:rPr lang="en-IE" sz="2400"/>
              <a:t>Regulation provides rules for free movement of all CE-marked fertilising products across the EU, including for organic fertilising products</a:t>
            </a:r>
            <a:endParaRPr lang="en-US" sz="24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423" y="169219"/>
            <a:ext cx="1992224" cy="773173"/>
          </a:xfrm>
          <a:prstGeom prst="rect">
            <a:avLst/>
          </a:prstGeom>
        </p:spPr>
      </p:pic>
      <p:grpSp>
        <p:nvGrpSpPr>
          <p:cNvPr id="5" name="Group 4"/>
          <p:cNvGrpSpPr/>
          <p:nvPr/>
        </p:nvGrpSpPr>
        <p:grpSpPr>
          <a:xfrm>
            <a:off x="645793" y="2665157"/>
            <a:ext cx="1842172" cy="2048376"/>
            <a:chOff x="233835" y="2767940"/>
            <a:chExt cx="1842172" cy="2048376"/>
          </a:xfrm>
        </p:grpSpPr>
        <p:sp>
          <p:nvSpPr>
            <p:cNvPr id="6" name="Oval 5"/>
            <p:cNvSpPr/>
            <p:nvPr/>
          </p:nvSpPr>
          <p:spPr>
            <a:xfrm>
              <a:off x="362833" y="2767940"/>
              <a:ext cx="1584176" cy="1512168"/>
            </a:xfrm>
            <a:prstGeom prst="ellipse">
              <a:avLst/>
            </a:prstGeom>
            <a:blipFill>
              <a:blip r:embed="rId3"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33835" y="4293096"/>
              <a:ext cx="1842172" cy="523220"/>
            </a:xfrm>
            <a:prstGeom prst="rect">
              <a:avLst/>
            </a:prstGeom>
            <a:solidFill>
              <a:schemeClr val="bg1">
                <a:alpha val="74000"/>
              </a:schemeClr>
            </a:solidFill>
          </p:spPr>
          <p:txBody>
            <a:bodyPr wrap="none">
              <a:spAutoFit/>
            </a:bodyPr>
            <a:lstStyle/>
            <a:p>
              <a:pPr algn="ctr"/>
              <a:r>
                <a:rPr lang="en-GB" sz="2800" b="1" dirty="0">
                  <a:solidFill>
                    <a:srgbClr val="00D400"/>
                  </a:solidFill>
                </a:rPr>
                <a:t>The HOOK!</a:t>
              </a:r>
              <a:endParaRPr lang="en-GB" sz="3600" b="1" dirty="0">
                <a:solidFill>
                  <a:srgbClr val="00D400"/>
                </a:solidFill>
              </a:endParaRPr>
            </a:p>
          </p:txBody>
        </p:sp>
      </p:grpSp>
    </p:spTree>
    <p:extLst>
      <p:ext uri="{BB962C8B-B14F-4D97-AF65-F5344CB8AC3E}">
        <p14:creationId xmlns:p14="http://schemas.microsoft.com/office/powerpoint/2010/main" val="310249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423" y="169219"/>
            <a:ext cx="1992224" cy="773173"/>
          </a:xfrm>
          <a:prstGeom prst="rect">
            <a:avLst/>
          </a:prstGeom>
        </p:spPr>
      </p:pic>
      <p:pic>
        <p:nvPicPr>
          <p:cNvPr id="2" name="Picture 1"/>
          <p:cNvPicPr>
            <a:picLocks noChangeAspect="1"/>
          </p:cNvPicPr>
          <p:nvPr/>
        </p:nvPicPr>
        <p:blipFill>
          <a:blip r:embed="rId3"/>
          <a:stretch>
            <a:fillRect/>
          </a:stretch>
        </p:blipFill>
        <p:spPr>
          <a:xfrm>
            <a:off x="2690191" y="1401232"/>
            <a:ext cx="8511178" cy="4535742"/>
          </a:xfrm>
          <a:prstGeom prst="rect">
            <a:avLst/>
          </a:prstGeom>
        </p:spPr>
      </p:pic>
      <p:sp>
        <p:nvSpPr>
          <p:cNvPr id="7" name="Title 1"/>
          <p:cNvSpPr txBox="1">
            <a:spLocks/>
          </p:cNvSpPr>
          <p:nvPr/>
        </p:nvSpPr>
        <p:spPr>
          <a:xfrm>
            <a:off x="2487965" y="571700"/>
            <a:ext cx="8229600" cy="1143000"/>
          </a:xfrm>
          <a:prstGeom prst="rect">
            <a:avLst/>
          </a:prstGeom>
        </p:spPr>
        <p:txBody>
          <a:bodyPr anchor="t">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rgbClr val="7030A0"/>
                </a:solidFill>
              </a:rPr>
              <a:t>Closing the loop - An EU action plan for the Circular Economy</a:t>
            </a:r>
            <a:br>
              <a:rPr lang="en-IE" b="1" dirty="0"/>
            </a:br>
            <a:endParaRPr lang="en-US" b="1" dirty="0">
              <a:solidFill>
                <a:srgbClr val="7030A0"/>
              </a:solidFill>
            </a:endParaRPr>
          </a:p>
        </p:txBody>
      </p:sp>
      <p:grpSp>
        <p:nvGrpSpPr>
          <p:cNvPr id="8" name="Group 7"/>
          <p:cNvGrpSpPr/>
          <p:nvPr/>
        </p:nvGrpSpPr>
        <p:grpSpPr>
          <a:xfrm>
            <a:off x="408513" y="2644915"/>
            <a:ext cx="1842172" cy="2048376"/>
            <a:chOff x="233835" y="2767940"/>
            <a:chExt cx="1842172" cy="2048376"/>
          </a:xfrm>
        </p:grpSpPr>
        <p:sp>
          <p:nvSpPr>
            <p:cNvPr id="9" name="Oval 8"/>
            <p:cNvSpPr/>
            <p:nvPr/>
          </p:nvSpPr>
          <p:spPr>
            <a:xfrm>
              <a:off x="362833" y="2767940"/>
              <a:ext cx="1584176" cy="1512168"/>
            </a:xfrm>
            <a:prstGeom prst="ellipse">
              <a:avLst/>
            </a:prstGeom>
            <a:blipFill>
              <a:blip r:embed="rId4"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33835" y="4293096"/>
              <a:ext cx="1842172" cy="523220"/>
            </a:xfrm>
            <a:prstGeom prst="rect">
              <a:avLst/>
            </a:prstGeom>
            <a:solidFill>
              <a:schemeClr val="bg1">
                <a:alpha val="74000"/>
              </a:schemeClr>
            </a:solidFill>
          </p:spPr>
          <p:txBody>
            <a:bodyPr wrap="none">
              <a:spAutoFit/>
            </a:bodyPr>
            <a:lstStyle/>
            <a:p>
              <a:pPr algn="ctr"/>
              <a:r>
                <a:rPr lang="en-GB" sz="2800" b="1" dirty="0">
                  <a:solidFill>
                    <a:srgbClr val="00D400"/>
                  </a:solidFill>
                </a:rPr>
                <a:t>The HOOK!</a:t>
              </a:r>
              <a:endParaRPr lang="en-GB" sz="3600" b="1" dirty="0">
                <a:solidFill>
                  <a:srgbClr val="00D400"/>
                </a:solidFill>
              </a:endParaRPr>
            </a:p>
          </p:txBody>
        </p:sp>
      </p:grpSp>
    </p:spTree>
    <p:extLst>
      <p:ext uri="{BB962C8B-B14F-4D97-AF65-F5344CB8AC3E}">
        <p14:creationId xmlns:p14="http://schemas.microsoft.com/office/powerpoint/2010/main" val="90512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500</Words>
  <Application>Microsoft Macintosh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vt:lpstr>
      <vt:lpstr>Calibri</vt:lpstr>
      <vt:lpstr>Calibri Light</vt:lpstr>
      <vt:lpstr>Lato</vt:lpstr>
      <vt:lpstr>NexusSans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Limerick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John.Prendergast</dc:creator>
  <cp:lastModifiedBy>Microsoft Office User</cp:lastModifiedBy>
  <cp:revision>27</cp:revision>
  <dcterms:created xsi:type="dcterms:W3CDTF">2022-11-07T16:57:48Z</dcterms:created>
  <dcterms:modified xsi:type="dcterms:W3CDTF">2022-11-15T10:45:16Z</dcterms:modified>
</cp:coreProperties>
</file>