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15_9B99383B.xml" ContentType="application/vnd.ms-powerpoint.comments+xml"/>
  <Override PartName="/ppt/comments/modernComment_7FE4D741_D3B584B5.xml" ContentType="application/vnd.ms-powerpoint.comments+xml"/>
  <Override PartName="/ppt/comments/modernComment_7FE4D743_24FA2F74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145703641" r:id="rId2"/>
    <p:sldId id="2145703744" r:id="rId3"/>
    <p:sldId id="2145703746" r:id="rId4"/>
    <p:sldId id="277" r:id="rId5"/>
    <p:sldId id="2145703745" r:id="rId6"/>
    <p:sldId id="2145703747" r:id="rId7"/>
    <p:sldId id="2145703748" r:id="rId8"/>
    <p:sldId id="2145703749" r:id="rId9"/>
    <p:sldId id="214570375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47F5D-81E3-FE9E-1F61-3E791D713C28}" name="Geraldine Kearney" initials="GK" userId="S::gkearney@authenticity.ie::66d019e6-9e03-43fc-a8c7-ce64fcd77c7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ine Kearney" initials="GK" lastIdx="5" clrIdx="0">
    <p:extLst>
      <p:ext uri="{19B8F6BF-5375-455C-9EA6-DF929625EA0E}">
        <p15:presenceInfo xmlns:p15="http://schemas.microsoft.com/office/powerpoint/2012/main" userId="S::gkearney@authenticity.ie::66d019e6-9e03-43fc-a8c7-ce64fcd77c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9EC24-1040-4C8B-93E3-A9D2D2868756}" v="5" dt="2022-11-08T18:21:56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351" autoAdjust="0"/>
  </p:normalViewPr>
  <p:slideViewPr>
    <p:cSldViewPr snapToGrid="0" snapToObjects="1">
      <p:cViewPr varScale="1">
        <p:scale>
          <a:sx n="50" d="100"/>
          <a:sy n="50" d="100"/>
        </p:scale>
        <p:origin x="160" y="160"/>
      </p:cViewPr>
      <p:guideLst/>
    </p:cSldViewPr>
  </p:slideViewPr>
  <p:outlineViewPr>
    <p:cViewPr>
      <p:scale>
        <a:sx n="33" d="100"/>
        <a:sy n="33" d="100"/>
      </p:scale>
      <p:origin x="0" y="-93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aldine Kearney" userId="66d019e6-9e03-43fc-a8c7-ce64fcd77c77" providerId="ADAL" clId="{CA49EC24-1040-4C8B-93E3-A9D2D2868756}"/>
    <pc:docChg chg="modSld sldOrd">
      <pc:chgData name="Geraldine Kearney" userId="66d019e6-9e03-43fc-a8c7-ce64fcd77c77" providerId="ADAL" clId="{CA49EC24-1040-4C8B-93E3-A9D2D2868756}" dt="2022-11-09T09:19:15.818" v="5" actId="13926"/>
      <pc:docMkLst>
        <pc:docMk/>
      </pc:docMkLst>
      <pc:sldChg chg="modSp mod ord">
        <pc:chgData name="Geraldine Kearney" userId="66d019e6-9e03-43fc-a8c7-ce64fcd77c77" providerId="ADAL" clId="{CA49EC24-1040-4C8B-93E3-A9D2D2868756}" dt="2022-11-09T09:19:15.818" v="5" actId="13926"/>
        <pc:sldMkLst>
          <pc:docMk/>
          <pc:sldMk cId="2610509883" sldId="277"/>
        </pc:sldMkLst>
        <pc:spChg chg="mod">
          <ac:chgData name="Geraldine Kearney" userId="66d019e6-9e03-43fc-a8c7-ce64fcd77c77" providerId="ADAL" clId="{CA49EC24-1040-4C8B-93E3-A9D2D2868756}" dt="2022-11-09T09:19:11.950" v="4" actId="13926"/>
          <ac:spMkLst>
            <pc:docMk/>
            <pc:sldMk cId="2610509883" sldId="277"/>
            <ac:spMk id="2" creationId="{C29D596B-2454-789D-18D0-5B4EB92B4F79}"/>
          </ac:spMkLst>
        </pc:spChg>
        <pc:spChg chg="mod">
          <ac:chgData name="Geraldine Kearney" userId="66d019e6-9e03-43fc-a8c7-ce64fcd77c77" providerId="ADAL" clId="{CA49EC24-1040-4C8B-93E3-A9D2D2868756}" dt="2022-11-09T09:19:15.818" v="5" actId="13926"/>
          <ac:spMkLst>
            <pc:docMk/>
            <pc:sldMk cId="2610509883" sldId="277"/>
            <ac:spMk id="3" creationId="{EEA86944-7745-8857-CECE-801B447A5612}"/>
          </ac:spMkLst>
        </pc:spChg>
      </pc:sldChg>
    </pc:docChg>
  </pc:docChgLst>
</pc:chgInfo>
</file>

<file path=ppt/comments/modernComment_115_9B99383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289BCA7-5FDB-48C3-A8F2-2856EDDD029F}" authorId="{B4747F5D-81E3-FE9E-1F61-3E791D713C28}" created="2022-11-08T17:51:00.58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610509883" sldId="277"/>
      <ac:spMk id="3" creationId="{EEA86944-7745-8857-CECE-801B447A5612}"/>
    </ac:deMkLst>
    <p188:txBody>
      <a:bodyPr/>
      <a:lstStyle/>
      <a:p>
        <a:r>
          <a:rPr lang="en-GB"/>
          <a:t>I would not say to resource RGFI...more subtle to say Co-ordination by RGFI ...infers funding </a:t>
        </a:r>
      </a:p>
    </p188:txBody>
  </p188:cm>
</p188:cmLst>
</file>

<file path=ppt/comments/modernComment_7FE4D741_D3B584B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C0A591C-1BE0-4C52-B6E5-D6F9B4448A99}" authorId="{B4747F5D-81E3-FE9E-1F61-3E791D713C28}" created="2022-11-08T18:09:29.276">
    <pc:sldMkLst xmlns:pc="http://schemas.microsoft.com/office/powerpoint/2013/main/command">
      <pc:docMk/>
      <pc:sldMk cId="3551888565" sldId="2145703745"/>
    </pc:sldMkLst>
    <p188:txBody>
      <a:bodyPr/>
      <a:lstStyle/>
      <a:p>
        <a:r>
          <a:rPr lang="en-GB"/>
          <a:t>This slide and slide 6 are a bit repititious PJ </a:t>
        </a:r>
      </a:p>
    </p188:txBody>
  </p188:cm>
</p188:cmLst>
</file>

<file path=ppt/comments/modernComment_7FE4D743_24FA2F7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2D14272-5A0A-46ED-8490-DC90015D346C}" authorId="{B4747F5D-81E3-FE9E-1F61-3E791D713C28}" created="2022-05-10T14:02:27.851">
    <pc:sldMkLst xmlns:pc="http://schemas.microsoft.com/office/powerpoint/2013/main/command">
      <pc:docMk/>
      <pc:sldMk cId="1528789785" sldId="2145703731"/>
    </pc:sldMkLst>
    <p188:txBody>
      <a:bodyPr/>
      <a:lstStyle/>
      <a:p>
        <a:r>
          <a:rPr lang="en-GB"/>
          <a:t>PJ - this may be too much for the Panel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83857-3506-BA42-889B-80E64D177735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02A2C-D263-A541-817A-C3CBBAC8FE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5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64041-A1E3-0147-8FA1-0A96FA574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33912-1758-0541-8159-E314D05E6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14F06-3549-584A-9B8B-5C085B00E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6B6FA-2E90-1846-82D2-6E31C118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FC4ED-D093-8748-B66E-D3A19E4E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4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F5A39-F904-3148-8A7B-79733CEE2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0FD11-01BC-B54C-8E54-E391DBAFF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3C775-5144-1F4A-922F-4051FCF76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22DA4-886E-9949-A2F7-9F19B7CC1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F2A91-DE0A-0B4B-A33F-9EEE3C17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0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219F25-CE6B-A44C-B7DE-5B88BD49C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99271-F478-A243-B9C0-D51374D1D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A80FC-E0A3-BD4C-8800-7F2969E29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36284-9584-6F4E-B0F2-4E0BCDF00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4F0B8-94DB-5745-B710-3444B9BB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5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1D82-DAE7-684B-8A16-5F47E5522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A4B26-4486-AC49-B999-F1657C909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70143-ED9B-B242-8E3B-11C5DE73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80D7D-2E08-1C46-A645-7BFBC1AA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E234A-2961-D949-9FCE-6B02F23E0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0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6C08-5219-5F4A-BFD0-79FBB8C10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90F69-083C-0749-9697-A66C8EC42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A398C-4DC8-994D-B278-6E27BD41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FF31D-4F6D-764B-8775-AFC30440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493CF-A623-C845-AA0D-9A185547E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0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A77F-CCD3-2C4A-91E4-9D27353F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7D6F3-0F31-7346-9F69-362DA95F5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051D1-E08D-9440-A947-8B99577F9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25C36-A54A-E94A-9C8B-B72DDD91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D4965-9D7C-6347-8D5D-9E86422E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70DE1-ABE6-F143-9F41-4589BAA4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9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608FE-212C-DD4D-A4EF-BD2D607C3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91466-6CCB-1C43-BDD2-5004EABEA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3BE6C-DBA3-A14F-8950-E41CD1A85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146C9-0A4B-D745-BEC5-01093AB2A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4A1F69-0665-7D4F-A5DF-8D8CCADFB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118090-0E1C-F14A-8891-A2E6AAC3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796F5-FA26-E24A-A549-0CE9DBB9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B6115E-0189-3C4E-BD34-47C5731E9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94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97817-7E85-BE4C-BC0B-F217F7F76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83251E-6D75-4C43-A141-CF2095C42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048CC-D94A-9F41-A9B0-7F183B01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9E167-0421-FA4D-A31B-29E19E0D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9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C197BB-6E7F-AD41-8EB6-4E621580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53A3F2-EECA-D641-96EE-8208FFC0B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52AB0-3B23-E041-A188-A535EC2A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1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B1122-B30F-884A-B136-E5D25874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5BFC6-E275-554D-813C-66EB52A29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E08E8-E343-D44B-A368-7161DE689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83D7C-9A6A-6442-88E9-B1401103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83AA8-904C-5B4F-9203-9B75CA7E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DB7AB-A727-9647-9AAA-0B4559D3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2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C67BD-0057-6B41-9243-7BF0F0972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E61A12-B62F-5A42-896B-FEC223BFC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09FF3-A3C2-7349-8533-583A6BEFA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6A976-2FBF-2A47-B69F-40E81A9E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12165-6BD9-D34F-A916-3C161659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24278-B261-9C41-A231-63DD37D00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2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37945E-66A3-3C40-B0D4-E9AA0074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E52E4-DA12-1C49-BDE6-FC8D198A5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D9838-6150-2949-9FD0-22A95E193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F4022-0897-E241-9C33-50B6248A8FC8}" type="datetimeFigureOut">
              <a:rPr lang="en-US" smtClean="0"/>
              <a:t>11/15/22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2DE32-9606-7E4C-BDF9-1ED2D288C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917D9-B305-8B40-85E3-F26E20AB24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C9F4D-A3CE-7F49-B67E-A72B7234BC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8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5_9B99383B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7FE4D741_D3B584B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7FE4D743_24FA2F7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43">
            <a:extLst>
              <a:ext uri="{FF2B5EF4-FFF2-40B4-BE49-F238E27FC236}">
                <a16:creationId xmlns:a16="http://schemas.microsoft.com/office/drawing/2014/main" id="{932495F0-C5CB-4823-AE70-EED61EBAB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EF1B1B-1C2D-E12A-0268-BEF69A14E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409" y="0"/>
            <a:ext cx="4661721" cy="2643677"/>
          </a:xfrm>
        </p:spPr>
        <p:txBody>
          <a:bodyPr>
            <a:normAutofit/>
          </a:bodyPr>
          <a:lstStyle/>
          <a:p>
            <a:pPr marL="0" marR="0" lvl="0" indent="0" algn="l" defTabSz="658334" rtl="0" eaLnBrk="1" fontAlgn="auto" latinLnBrk="0" hangingPunct="1">
              <a:spcBef>
                <a:spcPts val="0"/>
              </a:spcBef>
              <a:spcAft>
                <a:spcPts val="0"/>
              </a:spcAft>
              <a:tabLst/>
              <a:defRPr sz="2808"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Leelawadee" panose="020B0502040204020203" pitchFamily="34" charset="-34"/>
              </a:rPr>
              <a:t>Biomethane Conference </a:t>
            </a:r>
            <a:endParaRPr lang="en-GB" sz="5400" b="1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1B303B5-62F5-7A53-BC89-81BB7098E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183" y="2522949"/>
            <a:ext cx="4515947" cy="3219483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8" name="Rectangle 45">
            <a:extLst>
              <a:ext uri="{FF2B5EF4-FFF2-40B4-BE49-F238E27FC236}">
                <a16:creationId xmlns:a16="http://schemas.microsoft.com/office/drawing/2014/main" id="{CB8B9C25-D80D-48EC-B83A-231219A80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82975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ED672F-CCEC-43A0-971D-88CA91B3F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66" y="4326740"/>
            <a:ext cx="11376600" cy="1905577"/>
          </a:xfrm>
          <a:prstGeom prst="rect">
            <a:avLst/>
          </a:prstGeom>
        </p:spPr>
      </p:pic>
      <p:sp>
        <p:nvSpPr>
          <p:cNvPr id="79" name="Rectangle 47">
            <a:extLst>
              <a:ext uri="{FF2B5EF4-FFF2-40B4-BE49-F238E27FC236}">
                <a16:creationId xmlns:a16="http://schemas.microsoft.com/office/drawing/2014/main" id="{601CC70B-8875-45A1-8AFD-7D546E3C0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897" y="4177748"/>
            <a:ext cx="4824407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2EF44A-2E3D-75DB-B452-0C34A17E4B8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0096" y="334333"/>
            <a:ext cx="1344339" cy="87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3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0861" y="0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INTRODUCTION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65539" y="1027906"/>
            <a:ext cx="10354190" cy="5211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IE" sz="2000" dirty="0">
                <a:solidFill>
                  <a:schemeClr val="accent5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IE" sz="2000" dirty="0">
                <a:cs typeface="Calibri" panose="020F0502020204030204" pitchFamily="34" charset="0"/>
              </a:rPr>
              <a:t>An industry forum representing the full supply chain of renewable gases. 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Our Purpose - </a:t>
            </a:r>
            <a:r>
              <a:rPr lang="en-IE" sz="2000" dirty="0"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n-IE" sz="2000" kern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 be Ireland’s</a:t>
            </a:r>
            <a:r>
              <a:rPr lang="en-IE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national co-ordination and design authority for AD biomethane as a key  enabler of the emerging bio economy.</a:t>
            </a:r>
            <a:endParaRPr lang="en-GB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We advocate </a:t>
            </a:r>
            <a:r>
              <a:rPr lang="en-IE" sz="2000" dirty="0">
                <a:cs typeface="Calibri" panose="020F0502020204030204" pitchFamily="34" charset="0"/>
              </a:rPr>
              <a:t>on behalf of energy gas consumers for an integrated system, with solutions to decarbonise</a:t>
            </a:r>
            <a:r>
              <a:rPr lang="en-US" sz="2000" i="0" dirty="0">
                <a:effectLst/>
              </a:rPr>
              <a:t> energy intensive processing industries such as A</a:t>
            </a:r>
            <a:r>
              <a:rPr lang="en-IE" sz="2000" dirty="0">
                <a:cs typeface="Calibri" panose="020F0502020204030204" pitchFamily="34" charset="0"/>
              </a:rPr>
              <a:t>griculture, Heat and Transport.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Members include: industrial gas consumers in the manufacturing and processing (food) sectors;  AD developers / operators; farmers; community organisations, public agencies,  shippers, and  academics.</a:t>
            </a:r>
            <a:endParaRPr kumimoji="0" lang="en-IE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GB" sz="2000" dirty="0">
                <a:ea typeface="Calibri" panose="020F0502020204030204" pitchFamily="34" charset="0"/>
                <a:cs typeface="Calibri" panose="020F0502020204030204" pitchFamily="34" charset="0"/>
              </a:rPr>
              <a:t>National representation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dirty="0">
                <a:ea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instrumental in designing and establishing the Green Gas Certification Scheme for Ireland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	- p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roject Co-ordinator of the 2019 KPMG Vertically </a:t>
            </a: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ntegrated </a:t>
            </a: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usiness Case for Biomethane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None/>
              <a:tabLst/>
              <a:defRPr/>
            </a:pP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	- Co-Ordinator for Sectoral Representation e.g.,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dairy industry collaboration, Projec</a:t>
            </a: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Clover.</a:t>
            </a:r>
            <a:endParaRPr kumimoji="0" lang="en-GB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r>
              <a:rPr lang="en-IE" sz="2000" dirty="0">
                <a:cs typeface="Calibri" panose="020F0502020204030204" pitchFamily="34" charset="0"/>
              </a:rPr>
              <a:t>	</a:t>
            </a:r>
          </a:p>
          <a:p>
            <a:pPr lvl="5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IE" sz="2000" dirty="0">
                <a:cs typeface="Calibri" panose="020F0502020204030204" pitchFamily="34" charset="0"/>
              </a:rPr>
              <a:t>	</a:t>
            </a:r>
            <a:endParaRPr lang="en-GB" sz="2000" dirty="0"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81B2D-C43C-8147-BCFD-28AE278A6D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74528"/>
            <a:ext cx="394063" cy="95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03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7558F-A00E-8251-8C09-205EEE57B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23" y="304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EUROPEAN REPRESENTATION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210B8EF-3C8A-E722-10F1-678F214E2A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4022" y="5654878"/>
            <a:ext cx="1492386" cy="6541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447099-189F-513A-EBA6-F2E540B53F3A}"/>
              </a:ext>
            </a:extLst>
          </p:cNvPr>
          <p:cNvSpPr txBox="1"/>
          <p:nvPr/>
        </p:nvSpPr>
        <p:spPr>
          <a:xfrm>
            <a:off x="198795" y="1920502"/>
            <a:ext cx="7058531" cy="23083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RGFI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Board of the European Biogas Association (EBA)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 of National Associations Platform – member of the Sustainable Biomethane Alliance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Board Member of the European Renewable Gas Registry (ERGaR)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ead partner for REGATRACE in Ireland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-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collaborating with public and private stakeholders to develop an agreed  vision and roadmap for biomethane  in Ireland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since 2019.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E7FA54-580D-078C-A3A1-4B6BE2CB0E3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4670" y="5536683"/>
            <a:ext cx="2799804" cy="8488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75F1C70-1260-F1AF-F682-69E41EC954D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2206" y="5117017"/>
            <a:ext cx="2201002" cy="1325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5C8958-7F79-0EFB-C014-7785F70792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92740" y="424315"/>
            <a:ext cx="1164437" cy="54259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0DD57EE-D072-792C-E2A4-EB8C09BBAB9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3775" y="1894385"/>
            <a:ext cx="3479334" cy="229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8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596B-2454-789D-18D0-5B4EB92B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55" y="365124"/>
            <a:ext cx="10515600" cy="1325563"/>
          </a:xfrm>
        </p:spPr>
        <p:txBody>
          <a:bodyPr>
            <a:normAutofit/>
          </a:bodyPr>
          <a:lstStyle/>
          <a:p>
            <a:r>
              <a:rPr lang="en-IE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NATIONAL AMBITION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6944-7745-8857-CECE-801B447A5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120"/>
            <a:ext cx="10515600" cy="3921760"/>
          </a:xfrm>
        </p:spPr>
        <p:txBody>
          <a:bodyPr>
            <a:normAutofit/>
          </a:bodyPr>
          <a:lstStyle/>
          <a:p>
            <a:r>
              <a:rPr lang="en-IE" sz="1800" dirty="0"/>
              <a:t>Industry level of ambition is 2.5TWh by 2030 and 9.5TWh by 2050</a:t>
            </a:r>
          </a:p>
          <a:p>
            <a:r>
              <a:rPr lang="en-IE" sz="1800" dirty="0"/>
              <a:t>Government target of 5.7TWh biomethane</a:t>
            </a:r>
          </a:p>
          <a:p>
            <a:r>
              <a:rPr lang="en-IE" sz="1800" dirty="0"/>
              <a:t>Capital Funding requirements €1bn at 2.5TWh, €2.5bn at 5.7TWh</a:t>
            </a:r>
          </a:p>
          <a:p>
            <a:r>
              <a:rPr lang="en-IE" sz="1800" dirty="0"/>
              <a:t>RHO - to be Implemented by 2024.</a:t>
            </a:r>
          </a:p>
          <a:p>
            <a:r>
              <a:rPr lang="en-IE" sz="1800" dirty="0"/>
              <a:t>Dedicated Biomethane Fund of €200m with Fund Manager appointed to make investment decisions</a:t>
            </a:r>
          </a:p>
          <a:p>
            <a:r>
              <a:rPr lang="en-IE" sz="1800" dirty="0"/>
              <a:t>Submission to DAFM and DECC for 20 AD biomethane plants with €100m Capital Funding to end 2025. </a:t>
            </a:r>
          </a:p>
          <a:p>
            <a:r>
              <a:rPr lang="en-IE" sz="1800" dirty="0"/>
              <a:t>Target for 110 AD biomethane plants between 2026 and 2030 - Capital Funding of  €550m.</a:t>
            </a:r>
          </a:p>
          <a:p>
            <a:pPr marL="0" indent="0">
              <a:buNone/>
            </a:pPr>
            <a:r>
              <a:rPr lang="en-IE" sz="1800" dirty="0"/>
              <a:t>To meet this ambition requires ..</a:t>
            </a:r>
          </a:p>
          <a:p>
            <a:pPr lvl="1"/>
            <a:r>
              <a:rPr lang="en-IE" sz="1400" dirty="0"/>
              <a:t>National co-ordination – RGFI continued role </a:t>
            </a:r>
          </a:p>
          <a:p>
            <a:pPr lvl="1"/>
            <a:r>
              <a:rPr lang="en-IE" sz="1400" dirty="0"/>
              <a:t>Feedstock mobilisation, planning, permitting.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81C888-EFE1-8185-B851-7B4CA847D3B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74528"/>
            <a:ext cx="394063" cy="95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509883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0861" y="0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Current Measures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65539" y="1027906"/>
            <a:ext cx="10354190" cy="5211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800" dirty="0">
                <a:cs typeface="Calibri" panose="020F0502020204030204" pitchFamily="34" charset="0"/>
              </a:rPr>
              <a:t>GreenGas Cert for Ireland / compliance with REDII </a:t>
            </a:r>
          </a:p>
          <a:p>
            <a:pPr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Grid Connection Agreement – supportive and favourable to biomethane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800" dirty="0">
                <a:cs typeface="Calibri" panose="020F0502020204030204" pitchFamily="34" charset="0"/>
              </a:rPr>
              <a:t>Harmonisation of Tariffs – priority given to biomethane and competitive rates</a:t>
            </a:r>
          </a:p>
          <a:p>
            <a:pPr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GNI formally appointed under SI in </a:t>
            </a:r>
            <a:r>
              <a:rPr lang="en-GB" sz="1800" dirty="0">
                <a:ea typeface="Calibri" panose="020F0502020204030204" pitchFamily="34" charset="0"/>
                <a:cs typeface="Calibri" panose="020F0502020204030204" pitchFamily="34" charset="0"/>
              </a:rPr>
              <a:t>July’22 as the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Calibri" panose="020F0502020204030204" pitchFamily="34" charset="0"/>
              </a:rPr>
              <a:t>“National Issuing Body”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800" dirty="0">
                <a:ea typeface="Calibri" panose="020F0502020204030204" pitchFamily="34" charset="0"/>
                <a:cs typeface="Calibri" panose="020F0502020204030204" pitchFamily="34" charset="0"/>
              </a:rPr>
              <a:t>Integrated Business Case for Biomethane production in Ireland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800" dirty="0">
                <a:ea typeface="Calibri" panose="020F0502020204030204" pitchFamily="34" charset="0"/>
                <a:cs typeface="Calibri" panose="020F0502020204030204" pitchFamily="34" charset="0"/>
              </a:rPr>
              <a:t>Agricultural feedstock based AD biomethane system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768’k Ha of under utilised pasturelands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Emissions reduction of 800’k t/CO2 pa by 2030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Farmer Centric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800" dirty="0">
                <a:ea typeface="Calibri" panose="020F0502020204030204" pitchFamily="34" charset="0"/>
                <a:cs typeface="Calibri" panose="020F0502020204030204" pitchFamily="34" charset="0"/>
              </a:rPr>
              <a:t>Dedicated Commercial Waste Biomethane plants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400" dirty="0">
                <a:ea typeface="Calibri" panose="020F0502020204030204" pitchFamily="34" charset="0"/>
                <a:cs typeface="Calibri" panose="020F0502020204030204" pitchFamily="34" charset="0"/>
              </a:rPr>
              <a:t>Up to 50% of commercial biodegradable materials exports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400" dirty="0">
                <a:ea typeface="Calibri" panose="020F0502020204030204" pitchFamily="34" charset="0"/>
                <a:cs typeface="Calibri" panose="020F0502020204030204" pitchFamily="34" charset="0"/>
              </a:rPr>
              <a:t>Support existing AD operators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800" dirty="0">
                <a:ea typeface="Calibri" panose="020F0502020204030204" pitchFamily="34" charset="0"/>
                <a:cs typeface="Calibri" panose="020F0502020204030204" pitchFamily="34" charset="0"/>
              </a:rPr>
              <a:t>Economic end -use of Biomethane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Thermal Heat demand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defRPr/>
            </a:pPr>
            <a:r>
              <a:rPr lang="en-GB" sz="1600" dirty="0">
                <a:ea typeface="Calibri" panose="020F0502020204030204" pitchFamily="34" charset="0"/>
                <a:cs typeface="Calibri" panose="020F0502020204030204" pitchFamily="34" charset="0"/>
              </a:rPr>
              <a:t>Transport HGV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endParaRPr lang="en-GB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endParaRPr lang="en-GB" sz="1600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</a:p>
          <a:p>
            <a:pPr lvl="5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  <a:endParaRPr lang="en-GB" sz="20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81B2D-C43C-8147-BCFD-28AE278A6D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74528"/>
            <a:ext cx="394063" cy="95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88565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44137" y="-204378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Re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Power EU –  HOW IRELAND ALIGNS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91566" y="1355943"/>
            <a:ext cx="10354190" cy="52111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IE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r>
              <a:rPr lang="en-IE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5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IE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GB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81B2D-C43C-8147-BCFD-28AE278A6D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74528"/>
            <a:ext cx="394063" cy="953378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80E77BB-C7BF-56E5-6639-05AFDF0D9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96549"/>
              </p:ext>
            </p:extLst>
          </p:nvPr>
        </p:nvGraphicFramePr>
        <p:xfrm>
          <a:off x="1061599" y="1127495"/>
          <a:ext cx="10014124" cy="51946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20511">
                  <a:extLst>
                    <a:ext uri="{9D8B030D-6E8A-4147-A177-3AD203B41FA5}">
                      <a16:colId xmlns:a16="http://schemas.microsoft.com/office/drawing/2014/main" val="2067885955"/>
                    </a:ext>
                  </a:extLst>
                </a:gridCol>
                <a:gridCol w="7493613">
                  <a:extLst>
                    <a:ext uri="{9D8B030D-6E8A-4147-A177-3AD203B41FA5}">
                      <a16:colId xmlns:a16="http://schemas.microsoft.com/office/drawing/2014/main" val="4021401315"/>
                    </a:ext>
                  </a:extLst>
                </a:gridCol>
              </a:tblGrid>
              <a:tr h="507239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Policy pillars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 Ireland opportunity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816686"/>
                  </a:ext>
                </a:extLst>
              </a:tr>
              <a:tr h="1157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1. Feedstock Mobilisation </a:t>
                      </a:r>
                    </a:p>
                    <a:p>
                      <a:endParaRPr lang="en-GB" sz="1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Teagasc work confirms 2 -4m tonnes feedstock available.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2 to 3% available for backstop in the event of fodder shortage.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Sustainable agriculture feedstock – such as multispecies sward.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KPMG/GNI Sustainable Feedstock Report findings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038611"/>
                  </a:ext>
                </a:extLst>
              </a:tr>
              <a:tr h="1738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2. Market supports </a:t>
                      </a:r>
                    </a:p>
                    <a:p>
                      <a:endParaRPr lang="en-GB" sz="1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Irish market conditions suit  prompt scale up of biomethane capacity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Market demand – Thermal demand and Transport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Harmonised tariffs for biomethane in the grid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Favourable Connection Agreements for grid connections via gas network </a:t>
                      </a:r>
                      <a:endParaRPr lang="en-IE" sz="1600" dirty="0"/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E" sz="1600" dirty="0"/>
                        <a:t>RHO implementation date in 2024 create an immediate market for biomethane </a:t>
                      </a:r>
                      <a:endParaRPr lang="en-GB" sz="1600" dirty="0"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490235"/>
                  </a:ext>
                </a:extLst>
              </a:tr>
              <a:tr h="890324">
                <a:tc>
                  <a:txBody>
                    <a:bodyPr/>
                    <a:lstStyle/>
                    <a:p>
                      <a:r>
                        <a:rPr lang="en-US" sz="1800" b="1" dirty="0"/>
                        <a:t>3. Finance </a:t>
                      </a:r>
                      <a:endParaRPr lang="en-GB" sz="1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Ensure adequate public and private funding to scale up biomethane capacity.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ISIF have agreed in principle to 50% lending subject to commercial terms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Review the GBER threshold in line with REPowerEU. 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496170"/>
                  </a:ext>
                </a:extLst>
              </a:tr>
              <a:tr h="890324">
                <a:tc>
                  <a:txBody>
                    <a:bodyPr/>
                    <a:lstStyle/>
                    <a:p>
                      <a:r>
                        <a:rPr lang="en-US" sz="1800" b="1" dirty="0"/>
                        <a:t>4. Planning</a:t>
                      </a:r>
                      <a:endParaRPr lang="en-GB" sz="1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effectLst/>
                        </a:rPr>
                        <a:t>Alignment with national trajectories embedded in NECPs and National Biomethane Strategic Plan. 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>
                          <a:effectLst/>
                        </a:rPr>
                        <a:t>Focus on “Fit for 55” and Just Transition Territories.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240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375924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0861" y="0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Alignment &amp; Best Practices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65539" y="1027906"/>
            <a:ext cx="10354190" cy="5211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2000" dirty="0">
                <a:cs typeface="Calibri" panose="020F0502020204030204" pitchFamily="34" charset="0"/>
              </a:rPr>
              <a:t>Biomethane Industry Partnership</a:t>
            </a:r>
          </a:p>
          <a:p>
            <a:pPr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2000" dirty="0">
                <a:cs typeface="Calibri" panose="020F0502020204030204" pitchFamily="34" charset="0"/>
              </a:rPr>
              <a:t>Task Forces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r>
              <a:rPr lang="en-IE" sz="1600" dirty="0">
                <a:cs typeface="Calibri" panose="020F0502020204030204" pitchFamily="34" charset="0"/>
              </a:rPr>
              <a:t>1.    National biomethane targets, strategies and policies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r>
              <a:rPr lang="en-IE" sz="1600" dirty="0">
                <a:cs typeface="Calibri" panose="020F0502020204030204" pitchFamily="34" charset="0"/>
              </a:rPr>
              <a:t>Accelerated biomethane projects development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r>
              <a:rPr lang="en-IE" sz="1600" dirty="0">
                <a:cs typeface="Calibri" panose="020F0502020204030204" pitchFamily="34" charset="0"/>
              </a:rPr>
              <a:t>Sustainable potentials for innovative biomass sources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r>
              <a:rPr lang="en-IE" sz="1600" dirty="0">
                <a:cs typeface="Calibri" panose="020F0502020204030204" pitchFamily="34" charset="0"/>
              </a:rPr>
              <a:t>Cost efficiency of biomethane production and grid connection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r>
              <a:rPr lang="en-IE" sz="1600" dirty="0">
                <a:cs typeface="Calibri" panose="020F0502020204030204" pitchFamily="34" charset="0"/>
              </a:rPr>
              <a:t>Research innovation and development needs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r>
              <a:rPr lang="en-IE" sz="2000" dirty="0">
                <a:cs typeface="Calibri" panose="020F0502020204030204" pitchFamily="34" charset="0"/>
              </a:rPr>
              <a:t>EBA Working Groups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r>
              <a:rPr lang="en-IE" sz="1600" dirty="0">
                <a:cs typeface="Calibri" panose="020F0502020204030204" pitchFamily="34" charset="0"/>
              </a:rPr>
              <a:t>Circular Economy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r>
              <a:rPr lang="en-IE" sz="1600" dirty="0">
                <a:cs typeface="Calibri" panose="020F0502020204030204" pitchFamily="34" charset="0"/>
              </a:rPr>
              <a:t>Sustainability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r>
              <a:rPr lang="en-IE" sz="1600" dirty="0">
                <a:cs typeface="Calibri" panose="020F0502020204030204" pitchFamily="34" charset="0"/>
              </a:rPr>
              <a:t>Transport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r>
              <a:rPr lang="en-IE" sz="1600" dirty="0">
                <a:cs typeface="Calibri" panose="020F0502020204030204" pitchFamily="34" charset="0"/>
              </a:rPr>
              <a:t>Competitiveness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r>
              <a:rPr lang="en-IE" sz="1600" dirty="0">
                <a:cs typeface="Calibri" panose="020F0502020204030204" pitchFamily="34" charset="0"/>
              </a:rPr>
              <a:t>Energy &amp; Industry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r>
              <a:rPr lang="en-IE" sz="1600" dirty="0">
                <a:cs typeface="Calibri" panose="020F0502020204030204" pitchFamily="34" charset="0"/>
              </a:rPr>
              <a:t>Technology and Innovation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IE" sz="20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en-GB" sz="2000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endParaRPr lang="en-GB" sz="1600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</a:p>
          <a:p>
            <a:pPr lvl="5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  <a:endParaRPr lang="en-GB" sz="20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81B2D-C43C-8147-BCFD-28AE278A6D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74528"/>
            <a:ext cx="394063" cy="95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82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0861" y="0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Next Steps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65539" y="1027906"/>
            <a:ext cx="10354190" cy="52111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r>
              <a:rPr lang="en-IE" sz="2400" dirty="0">
                <a:cs typeface="Calibri" panose="020F0502020204030204" pitchFamily="34" charset="0"/>
              </a:rPr>
              <a:t>Mobilisation of Biomethane industry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2000" dirty="0">
                <a:cs typeface="Calibri" panose="020F0502020204030204" pitchFamily="34" charset="0"/>
              </a:rPr>
              <a:t>Call for Request for Information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AD biomethane projects ready to build stage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Projects at early or middle stage of planning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Scale, feedstock, supply agreements, grid connection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Funding requirements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Off take Agreements – PPA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2000" dirty="0">
                <a:cs typeface="Calibri" panose="020F0502020204030204" pitchFamily="34" charset="0"/>
              </a:rPr>
              <a:t>Develop a Standardised Approach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Support potential AD biomethane developers, co-ops, partnerships, farmers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Commercial and Funding Structures available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End to end funding, 15 years, 100% ownership.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Large Gas Consumers willing to engage on PPA’s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Competitive market – Thermal demand, transport, heat and electricity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r>
              <a:rPr lang="en-IE" sz="1600" dirty="0">
                <a:cs typeface="Calibri" panose="020F0502020204030204" pitchFamily="34" charset="0"/>
              </a:rPr>
              <a:t>Pursue Bioeconomy opportunities and potential in collaboration with industry demands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IE" sz="18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IE" sz="20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en-GB" sz="2000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endParaRPr lang="en-GB" sz="1600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</a:p>
          <a:p>
            <a:pPr lvl="5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  <a:endParaRPr lang="en-GB" sz="20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81B2D-C43C-8147-BCFD-28AE278A6D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74528"/>
            <a:ext cx="394063" cy="95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0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10861" y="0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Conclusion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65539" y="1027906"/>
            <a:ext cx="10354190" cy="5211112"/>
          </a:xfrm>
        </p:spPr>
        <p:txBody>
          <a:bodyPr>
            <a:noAutofit/>
          </a:bodyPr>
          <a:lstStyle/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914400" lvl="2" indent="0" algn="ctr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r>
              <a:rPr lang="en-IE" sz="2800" dirty="0">
                <a:cs typeface="Calibri" panose="020F0502020204030204" pitchFamily="34" charset="0"/>
              </a:rPr>
              <a:t>This is a growth Industry</a:t>
            </a:r>
          </a:p>
          <a:p>
            <a:pPr marL="914400" lvl="2" indent="0" algn="ctr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r>
              <a:rPr lang="en-IE" sz="2800" dirty="0">
                <a:cs typeface="Calibri" panose="020F0502020204030204" pitchFamily="34" charset="0"/>
              </a:rPr>
              <a:t>Time is Now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IE" sz="18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IE" sz="20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SzPct val="100000"/>
              <a:buAutoNum type="arabicPeriod" startAt="2"/>
            </a:pPr>
            <a:endParaRPr lang="en-IE" sz="1600" dirty="0">
              <a:solidFill>
                <a:schemeClr val="accent5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endParaRPr lang="en-GB" sz="2000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defRPr/>
            </a:pPr>
            <a:endParaRPr lang="en-GB" sz="1600" dirty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</a:p>
          <a:p>
            <a:pPr lvl="5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en-IE" sz="2000" dirty="0">
                <a:solidFill>
                  <a:srgbClr val="000000"/>
                </a:solidFill>
                <a:cs typeface="Calibri" panose="020F0502020204030204" pitchFamily="34" charset="0"/>
              </a:rPr>
              <a:t>	</a:t>
            </a:r>
            <a:endParaRPr lang="en-GB" sz="20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181B2D-C43C-8147-BCFD-28AE278A6DE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74528"/>
            <a:ext cx="394063" cy="95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2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789</Words>
  <Application>Microsoft Macintosh PowerPoint</Application>
  <PresentationFormat>Widescreen</PresentationFormat>
  <Paragraphs>151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Leelawadee</vt:lpstr>
      <vt:lpstr>Times New Roman</vt:lpstr>
      <vt:lpstr>Wingdings</vt:lpstr>
      <vt:lpstr>Office Theme</vt:lpstr>
      <vt:lpstr>Biomethane Conference </vt:lpstr>
      <vt:lpstr>INTRODUCTION</vt:lpstr>
      <vt:lpstr>EUROPEAN REPRESENTATION</vt:lpstr>
      <vt:lpstr>NATIONAL AMBITION </vt:lpstr>
      <vt:lpstr>Current Measures</vt:lpstr>
      <vt:lpstr>RePower EU –  HOW IRELAND ALIGNS</vt:lpstr>
      <vt:lpstr>Alignment &amp; Best Practices</vt:lpstr>
      <vt:lpstr>Next Steps</vt:lpstr>
      <vt:lpstr>Conclusion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88</cp:revision>
  <dcterms:created xsi:type="dcterms:W3CDTF">2020-10-28T08:24:22Z</dcterms:created>
  <dcterms:modified xsi:type="dcterms:W3CDTF">2022-11-15T10:54:56Z</dcterms:modified>
</cp:coreProperties>
</file>