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6.xml" ContentType="application/vnd.openxmlformats-officedocument.presentationml.tag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7FFFD4BA_CE2BA692.xml" ContentType="application/vnd.ms-powerpoint.comments+xml"/>
  <Override PartName="/ppt/comments/modernComment_7FFFD4BE_AC7088C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815" r:id="rId2"/>
    <p:sldMasterId id="2147483817" r:id="rId3"/>
  </p:sldMasterIdLst>
  <p:notesMasterIdLst>
    <p:notesMasterId r:id="rId33"/>
  </p:notesMasterIdLst>
  <p:handoutMasterIdLst>
    <p:handoutMasterId r:id="rId34"/>
  </p:handoutMasterIdLst>
  <p:sldIdLst>
    <p:sldId id="2147375039" r:id="rId4"/>
    <p:sldId id="2147472567" r:id="rId5"/>
    <p:sldId id="2147472568" r:id="rId6"/>
    <p:sldId id="2147375040" r:id="rId7"/>
    <p:sldId id="2147472570" r:id="rId8"/>
    <p:sldId id="2147375048" r:id="rId9"/>
    <p:sldId id="588" r:id="rId10"/>
    <p:sldId id="2147472581" r:id="rId11"/>
    <p:sldId id="2147472578" r:id="rId12"/>
    <p:sldId id="2147472582" r:id="rId13"/>
    <p:sldId id="590" r:id="rId14"/>
    <p:sldId id="592" r:id="rId15"/>
    <p:sldId id="2147472583" r:id="rId16"/>
    <p:sldId id="2147472574" r:id="rId17"/>
    <p:sldId id="2147472584" r:id="rId18"/>
    <p:sldId id="2147472580" r:id="rId19"/>
    <p:sldId id="2147472585" r:id="rId20"/>
    <p:sldId id="2147472569" r:id="rId21"/>
    <p:sldId id="2147472577" r:id="rId22"/>
    <p:sldId id="2147472586" r:id="rId23"/>
    <p:sldId id="2147472566" r:id="rId24"/>
    <p:sldId id="2147375043" r:id="rId25"/>
    <p:sldId id="2147472563" r:id="rId26"/>
    <p:sldId id="2147472502" r:id="rId27"/>
    <p:sldId id="2147469562" r:id="rId28"/>
    <p:sldId id="2147469565" r:id="rId29"/>
    <p:sldId id="2147472565" r:id="rId30"/>
    <p:sldId id="2147375050" r:id="rId31"/>
    <p:sldId id="597" r:id="rId32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KPMG Bold" panose="020B0803030202040204" pitchFamily="34" charset="0"/>
      <p:bold r:id="rId39"/>
      <p:boldItalic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0A588E-6BF1-5E7F-3FC1-686511824868}" name="McGovern, Terence" initials="MT" userId="S::terence.mcgovern@kpmg.ie::14c41214-40dc-4a78-8aab-4ac7ba1fc061" providerId="AD"/>
  <p188:author id="{714B9ADD-96AF-0BBB-9325-4367DE446A50}" name="Skaar, Tarjei" initials="ST" userId="S::tarjei.skaar@kpmg.ie::1dc20835-0a39-4d0f-9f8d-a9aada767d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Catherine" initials="WC" lastIdx="80" clrIdx="0">
    <p:extLst>
      <p:ext uri="{19B8F6BF-5375-455C-9EA6-DF929625EA0E}">
        <p15:presenceInfo xmlns:p15="http://schemas.microsoft.com/office/powerpoint/2012/main" userId="S::cjwhite@kpmg.ca::0dea3d63-dcad-4748-a310-11ef28cac8a4" providerId="AD"/>
      </p:ext>
    </p:extLst>
  </p:cmAuthor>
  <p:cmAuthor id="2" name="Rosli, Saifun" initials="RS" lastIdx="24" clrIdx="1">
    <p:extLst>
      <p:ext uri="{19B8F6BF-5375-455C-9EA6-DF929625EA0E}">
        <p15:presenceInfo xmlns:p15="http://schemas.microsoft.com/office/powerpoint/2012/main" userId="S::Saifun.BinAhmadRosli@KPMG.co.uk::970add96-9dc8-4349-9b4f-4aeb9a30bf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0C233C"/>
    <a:srgbClr val="1E49E2"/>
    <a:srgbClr val="7213EA"/>
    <a:srgbClr val="006DBF"/>
    <a:srgbClr val="92D050"/>
    <a:srgbClr val="7F7F7F"/>
    <a:srgbClr val="9FE6FF"/>
    <a:srgbClr val="ACEAFF"/>
    <a:srgbClr val="E8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DEC15-2A86-4563-A5EF-E68DD6D4DF50}" v="985" dt="2022-11-07T16:46:31.972"/>
    <p1510:client id="{321F2431-2194-4B62-A946-46749E4464BB}" v="1306" dt="2022-11-07T16:06:34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479"/>
  </p:normalViewPr>
  <p:slideViewPr>
    <p:cSldViewPr snapToGrid="0">
      <p:cViewPr varScale="1">
        <p:scale>
          <a:sx n="54" d="100"/>
          <a:sy n="54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ie\shares\SP\CF\Shared\CorporateFinanceCommon\Jobs\Active%20Clients\Renewable%20Gas%20Forum%20Ireland\Project%20Clover\06%20Workstream%201%20-%20Industry%20Development\Subsidy%20Trajectory\Project%20Clover%20-%20Updated%20Subsidy%20Analysis_v7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ie\shares\SP\CF\Shared\CorporateFinanceCommon\Jobs\Active%20Clients\Renewable%20Gas%20Forum%20Ireland\Project%20Clover\06%20Workstream%201%20-%20Industry%20Development\Subsidy%20Trajectory\Updated%20Subsidy%20Analysis_v0.1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nedrive-global.kpmg.com/personal/philip_connolly_kpmg_ie/Documents/Documents/Presentations/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nedrive-global.kpmg.com/personal/philip_connolly_kpmg_ie/Documents/Documents/Presentations/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nedrive-global.kpmg.com/personal/philip_connolly_kpmg_ie/Documents/Documents/Presentations/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musselwhite\AppData\Local\Microsoft\Windows\INetCache\Content.Outlook\0QSIHAL8\changes-in-global-coal-consumption-h1-2021-h1-2022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34027387392933E-2"/>
          <c:y val="0.14910142046197714"/>
          <c:w val="0.82724105909292767"/>
          <c:h val="0.69210745785306826"/>
        </c:manualLayout>
      </c:layout>
      <c:barChart>
        <c:barDir val="col"/>
        <c:grouping val="stacked"/>
        <c:varyColors val="0"/>
        <c:ser>
          <c:idx val="1"/>
          <c:order val="1"/>
          <c:tx>
            <c:v>New Plants</c:v>
          </c:tx>
          <c:invertIfNegative val="0"/>
          <c:cat>
            <c:numRef>
              <c:f>'[Project Clover - Updated Subsidy Analysis_v7.xlsx]Summary_Outputs'!$E$331:$L$331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'[Project Clover - Updated Subsidy Analysis_v7.xlsx]Summary_Outputs'!$E$333:$L$333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11</c:v>
                </c:pt>
                <c:pt idx="5">
                  <c:v>16</c:v>
                </c:pt>
                <c:pt idx="6">
                  <c:v>36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0-4FF7-82B1-4F990EC0D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0595359"/>
        <c:axId val="22720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'[Project Clover - Updated Subsidy Analysis_v7.xlsx]Summary_Outputs'!$B$337</c15:sqref>
                        </c15:formulaRef>
                      </c:ext>
                    </c:extLst>
                    <c:strCache>
                      <c:ptCount val="1"/>
                      <c:pt idx="0">
                        <c:v>Low</c:v>
                      </c:pt>
                    </c:strCache>
                  </c:strRef>
                </c:tx>
                <c:spPr>
                  <a:solidFill>
                    <a:srgbClr val="00338D"/>
                  </a:solidFill>
                  <a:ln w="3175">
                    <a:solidFill>
                      <a:srgbClr val="FFFFFF"/>
                    </a:solidFill>
                    <a:prstDash val="solid"/>
                  </a:ln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'[Project Clover - Updated Subsidy Analysis_v7.xlsx]Summary_Outputs'!$E$331:$L$331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2027</c:v>
                      </c:pt>
                      <c:pt idx="5">
                        <c:v>2028</c:v>
                      </c:pt>
                      <c:pt idx="6">
                        <c:v>2029</c:v>
                      </c:pt>
                      <c:pt idx="7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'[Project Clover - Updated Subsidy Analysis_v7.xlsx]Summary_Outputs'!$E$337:$L$337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8</c:v>
                      </c:pt>
                      <c:pt idx="6">
                        <c:v>19</c:v>
                      </c:pt>
                      <c:pt idx="7">
                        <c:v>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060-4FF7-82B1-4F990EC0D6A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'[Project Clover - Updated Subsidy Analysis_v7.xlsx]Summary_Outputs'!$B$339</c15:sqref>
                        </c15:formulaRef>
                      </c:ext>
                    </c:extLst>
                    <c:strCache>
                      <c:ptCount val="1"/>
                      <c:pt idx="0">
                        <c:v>High</c:v>
                      </c:pt>
                    </c:strCache>
                  </c:strRef>
                </c:tx>
                <c:spPr>
                  <a:solidFill>
                    <a:srgbClr val="6D2077"/>
                  </a:solidFill>
                  <a:ln w="3175">
                    <a:solidFill>
                      <a:srgbClr val="FFFFFF"/>
                    </a:solidFill>
                    <a:prstDash val="solid"/>
                  </a:ln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'[Project Clover - Updated Subsidy Analysis_v7.xlsx]Summary_Outputs'!$E$331:$L$331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2027</c:v>
                      </c:pt>
                      <c:pt idx="5">
                        <c:v>2028</c:v>
                      </c:pt>
                      <c:pt idx="6">
                        <c:v>2029</c:v>
                      </c:pt>
                      <c:pt idx="7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'[Project Clover - Updated Subsidy Analysis_v7.xlsx]Summary_Outputs'!$E$339:$L$339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13</c:v>
                      </c:pt>
                      <c:pt idx="6">
                        <c:v>15</c:v>
                      </c:pt>
                      <c:pt idx="7">
                        <c:v>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060-4FF7-82B1-4F990EC0D6A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v>Total Energy (GWh)</c:v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6"/>
            <c:spPr>
              <a:solidFill>
                <a:schemeClr val="accent4"/>
              </a:solidFill>
              <a:ln>
                <a:noFill/>
              </a:ln>
            </c:spPr>
          </c:marker>
          <c:val>
            <c:numRef>
              <c:f>'[Project Clover - Updated Subsidy Analysis_v7.xlsx]Summary_Outputs'!$E$343:$L$343</c:f>
              <c:numCache>
                <c:formatCode>#,##0;\(#,##0\);\-\-</c:formatCode>
                <c:ptCount val="8"/>
                <c:pt idx="0">
                  <c:v>40</c:v>
                </c:pt>
                <c:pt idx="1">
                  <c:v>100</c:v>
                </c:pt>
                <c:pt idx="2">
                  <c:v>180</c:v>
                </c:pt>
                <c:pt idx="3">
                  <c:v>360</c:v>
                </c:pt>
                <c:pt idx="4">
                  <c:v>580</c:v>
                </c:pt>
                <c:pt idx="5">
                  <c:v>900</c:v>
                </c:pt>
                <c:pt idx="6">
                  <c:v>1620</c:v>
                </c:pt>
                <c:pt idx="7">
                  <c:v>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60-4FF7-82B1-4F990EC0D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39951"/>
        <c:axId val="1002526895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v>Article 23</c:v>
                </c:tx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'[Project Clover - Updated Subsidy Analysis_v7.xlsx]Summary_Outputs'!$E$346:$L$346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287.053</c:v>
                      </c:pt>
                      <c:pt idx="4">
                        <c:v>529.94399999999996</c:v>
                      </c:pt>
                      <c:pt idx="5">
                        <c:v>772.83500000000004</c:v>
                      </c:pt>
                      <c:pt idx="6">
                        <c:v>1015.7260000000001</c:v>
                      </c:pt>
                      <c:pt idx="7">
                        <c:v>1258.6170000000002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A060-4FF7-82B1-4F990EC0D6A5}"/>
                  </c:ext>
                </c:extLst>
              </c15:ser>
            </c15:filteredLineSeries>
          </c:ext>
        </c:extLst>
      </c:lineChart>
      <c:catAx>
        <c:axId val="405953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22720495"/>
        <c:crosses val="autoZero"/>
        <c:auto val="1"/>
        <c:lblAlgn val="ctr"/>
        <c:lblOffset val="100"/>
        <c:noMultiLvlLbl val="0"/>
      </c:catAx>
      <c:valAx>
        <c:axId val="22720495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r>
                  <a:rPr lang="en-IE" sz="1200"/>
                  <a:t>New</a:t>
                </a:r>
                <a:r>
                  <a:rPr lang="en-IE" sz="1200" baseline="0"/>
                  <a:t> plants per annum</a:t>
                </a:r>
                <a:endParaRPr lang="en-IE" sz="1200"/>
              </a:p>
            </c:rich>
          </c:tx>
          <c:layout>
            <c:manualLayout>
              <c:xMode val="edge"/>
              <c:yMode val="edge"/>
              <c:x val="2.2476818973722907E-2"/>
              <c:y val="0.223354435346744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40595359"/>
        <c:crosses val="autoZero"/>
        <c:crossBetween val="between"/>
      </c:valAx>
      <c:valAx>
        <c:axId val="1002526895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200"/>
                </a:pPr>
                <a:r>
                  <a:rPr lang="en-IE" sz="1200"/>
                  <a:t>GWh produced per annum</a:t>
                </a:r>
              </a:p>
            </c:rich>
          </c:tx>
          <c:layout>
            <c:manualLayout>
              <c:xMode val="edge"/>
              <c:yMode val="edge"/>
              <c:x val="0.96745914574458725"/>
              <c:y val="0.28055542033300285"/>
            </c:manualLayout>
          </c:layout>
          <c:overlay val="0"/>
        </c:title>
        <c:numFmt formatCode="#,##0;\(#,##0\);\-\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1639951"/>
        <c:crosses val="max"/>
        <c:crossBetween val="between"/>
      </c:valAx>
      <c:catAx>
        <c:axId val="31639951"/>
        <c:scaling>
          <c:orientation val="minMax"/>
        </c:scaling>
        <c:delete val="1"/>
        <c:axPos val="b"/>
        <c:majorTickMark val="out"/>
        <c:minorTickMark val="none"/>
        <c:tickLblPos val="nextTo"/>
        <c:crossAx val="100252689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697186687352817"/>
          <c:y val="0.90367347163691447"/>
          <c:w val="0.57568266131817991"/>
          <c:h val="6.671860025840128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Capital Invested ($B)</c:v>
                </c:pt>
              </c:strCache>
            </c:strRef>
          </c:tx>
          <c:spPr>
            <a:solidFill>
              <a:srgbClr val="005EB8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pattFill prst="trellis">
                <a:fgClr>
                  <a:srgbClr val="005EB8"/>
                </a:fgClr>
                <a:bgClr>
                  <a:schemeClr val="bg1"/>
                </a:bgClr>
              </a:pattFill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F-469C-B7D5-B4F16A39DA43}"/>
              </c:ext>
            </c:extLst>
          </c:dPt>
          <c:dLbls>
            <c:dLbl>
              <c:idx val="10"/>
              <c:layout>
                <c:manualLayout>
                  <c:x val="-5.2951639280627962E-3"/>
                  <c:y val="-1.48778048060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F-469C-B7D5-B4F16A39DA43}"/>
                </c:ext>
              </c:extLst>
            </c:dLbl>
            <c:dLbl>
              <c:idx val="11"/>
              <c:layout>
                <c:manualLayout>
                  <c:x val="4.6202699828254716E-4"/>
                  <c:y val="-4.2354830857294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F-469C-B7D5-B4F16A39DA43}"/>
                </c:ext>
              </c:extLst>
            </c:dLbl>
            <c:dLbl>
              <c:idx val="12"/>
              <c:layout>
                <c:manualLayout>
                  <c:x val="-2.3407474359710741E-3"/>
                  <c:y val="2.73429222356768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F-469C-B7D5-B4F16A39DA43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May-22</c:v>
                </c:pt>
              </c:strCache>
            </c:strRef>
          </c:cat>
          <c:val>
            <c:numRef>
              <c:f>Sheet1!$C$2:$C$14</c:f>
              <c:numCache>
                <c:formatCode>0.0</c:formatCode>
                <c:ptCount val="13"/>
                <c:pt idx="0">
                  <c:v>1.30444</c:v>
                </c:pt>
                <c:pt idx="1">
                  <c:v>1.53735</c:v>
                </c:pt>
                <c:pt idx="2">
                  <c:v>1.0243</c:v>
                </c:pt>
                <c:pt idx="3">
                  <c:v>1.37327</c:v>
                </c:pt>
                <c:pt idx="4">
                  <c:v>1.9288399999999999</c:v>
                </c:pt>
                <c:pt idx="5">
                  <c:v>3.1598899999999999</c:v>
                </c:pt>
                <c:pt idx="6">
                  <c:v>6.7741000000000007</c:v>
                </c:pt>
                <c:pt idx="7">
                  <c:v>11.811209999999999</c:v>
                </c:pt>
                <c:pt idx="8">
                  <c:v>17.830290000000002</c:v>
                </c:pt>
                <c:pt idx="9">
                  <c:v>13.770670000000001</c:v>
                </c:pt>
                <c:pt idx="10">
                  <c:v>15.74484</c:v>
                </c:pt>
                <c:pt idx="11">
                  <c:v>34.921879999999994</c:v>
                </c:pt>
                <c:pt idx="12">
                  <c:v>9.4758600000000008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7F-469C-B7D5-B4F16A39D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968351712"/>
        <c:axId val="1968341312"/>
      </c:barChart>
      <c:catAx>
        <c:axId val="19683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341312"/>
        <c:crosses val="autoZero"/>
        <c:auto val="1"/>
        <c:lblAlgn val="ctr"/>
        <c:lblOffset val="100"/>
        <c:noMultiLvlLbl val="0"/>
      </c:catAx>
      <c:valAx>
        <c:axId val="19683413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35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Sheet1!$A$3:$A$4</c:f>
              <c:strCache>
                <c:ptCount val="2"/>
                <c:pt idx="0">
                  <c:v>Onshore Wind</c:v>
                </c:pt>
                <c:pt idx="1">
                  <c:v>AD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90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D-4AF9-824A-CB1EAD7C0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6283951"/>
        <c:axId val="1206280623"/>
      </c:barChart>
      <c:catAx>
        <c:axId val="120628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280623"/>
        <c:crosses val="autoZero"/>
        <c:auto val="1"/>
        <c:lblAlgn val="ctr"/>
        <c:lblOffset val="100"/>
        <c:noMultiLvlLbl val="0"/>
      </c:catAx>
      <c:valAx>
        <c:axId val="120628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chemeClr val="tx1"/>
                    </a:solidFill>
                  </a:rPr>
                  <a:t>£/</a:t>
                </a:r>
                <a:r>
                  <a:rPr lang="en-US" sz="1200" b="0" dirty="0" err="1">
                    <a:solidFill>
                      <a:schemeClr val="tx1"/>
                    </a:solidFill>
                  </a:rPr>
                  <a:t>MWh</a:t>
                </a:r>
                <a:r>
                  <a:rPr lang="en-US" sz="1200" b="0" baseline="-25000" dirty="0" err="1">
                    <a:solidFill>
                      <a:schemeClr val="tx1"/>
                    </a:solidFill>
                  </a:rPr>
                  <a:t>e</a:t>
                </a:r>
                <a:endParaRPr lang="en-US" sz="1200" b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28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solidFill>
                  <a:srgbClr val="00338D"/>
                </a:solidFill>
                <a:latin typeface="Arial"/>
                <a:ea typeface="Arial"/>
                <a:cs typeface="Arial"/>
              </a:defRPr>
            </a:pPr>
            <a:r>
              <a:rPr lang="en-IE" sz="1200"/>
              <a:t>Alternative Thermal</a:t>
            </a:r>
            <a:r>
              <a:rPr lang="en-IE" sz="1200" baseline="0"/>
              <a:t> Options (€ c/kWh) </a:t>
            </a:r>
            <a:endParaRPr lang="en-IE" sz="1200" baseline="30000"/>
          </a:p>
        </c:rich>
      </c:tx>
      <c:layout>
        <c:manualLayout>
          <c:xMode val="edge"/>
          <c:yMode val="edge"/>
          <c:x val="1.9335744344287534E-2"/>
          <c:y val="3.78189244629238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47452438884493"/>
          <c:y val="0.12248442473496854"/>
          <c:w val="0.81357057037113056"/>
          <c:h val="0.66957455228904073"/>
        </c:manualLayout>
      </c:layout>
      <c:lineChart>
        <c:grouping val="standard"/>
        <c:varyColors val="0"/>
        <c:ser>
          <c:idx val="0"/>
          <c:order val="0"/>
          <c:tx>
            <c:strRef>
              <c:f>Summary_Outputs!$B$153</c:f>
              <c:strCache>
                <c:ptCount val="1"/>
                <c:pt idx="0">
                  <c:v>Green Hydrogen </c:v>
                </c:pt>
              </c:strCache>
            </c:strRef>
          </c:tx>
          <c:spPr>
            <a:ln w="19050">
              <a:solidFill>
                <a:srgbClr val="00338D"/>
              </a:solidFill>
              <a:prstDash val="solid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6.1341914761305003E-3"/>
                  <c:y val="0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343-4648-9C5D-639A034EA4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Summary_Outputs!$E$149:$L$149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Summary_Outputs!$E$153:$L$153</c:f>
              <c:numCache>
                <c:formatCode>General</c:formatCode>
                <c:ptCount val="8"/>
                <c:pt idx="0">
                  <c:v>16</c:v>
                </c:pt>
                <c:pt idx="1">
                  <c:v>15.8</c:v>
                </c:pt>
                <c:pt idx="2">
                  <c:v>15.600000000000001</c:v>
                </c:pt>
                <c:pt idx="3">
                  <c:v>15.4</c:v>
                </c:pt>
                <c:pt idx="4">
                  <c:v>14.9</c:v>
                </c:pt>
                <c:pt idx="5">
                  <c:v>14.4</c:v>
                </c:pt>
                <c:pt idx="6">
                  <c:v>13.9</c:v>
                </c:pt>
                <c:pt idx="7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43-4648-9C5D-639A034EA425}"/>
            </c:ext>
          </c:extLst>
        </c:ser>
        <c:ser>
          <c:idx val="2"/>
          <c:order val="1"/>
          <c:tx>
            <c:strRef>
              <c:f>Summary_Outputs!$B$155</c:f>
              <c:strCache>
                <c:ptCount val="1"/>
                <c:pt idx="0">
                  <c:v>Biomass </c:v>
                </c:pt>
              </c:strCache>
            </c:strRef>
          </c:tx>
          <c:spPr>
            <a:ln w="28575">
              <a:solidFill>
                <a:srgbClr val="6D2077"/>
              </a:solidFill>
              <a:prstDash val="solid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0"/>
                  <c:y val="3.4691170834369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43-4648-9C5D-639A034EA42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Summary_Outputs!$E$149:$L$149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Summary_Outputs!$E$155:$L$155</c:f>
              <c:numCache>
                <c:formatCode>0.0</c:formatCode>
                <c:ptCount val="8"/>
                <c:pt idx="0">
                  <c:v>6.8571428571428577</c:v>
                </c:pt>
                <c:pt idx="1">
                  <c:v>6.8571428571428577</c:v>
                </c:pt>
                <c:pt idx="2">
                  <c:v>6.8571428571428577</c:v>
                </c:pt>
                <c:pt idx="3">
                  <c:v>6.8571428571428577</c:v>
                </c:pt>
                <c:pt idx="4">
                  <c:v>6.8571428571428577</c:v>
                </c:pt>
                <c:pt idx="5">
                  <c:v>6.8571428571428577</c:v>
                </c:pt>
                <c:pt idx="6">
                  <c:v>6.8571428571428577</c:v>
                </c:pt>
                <c:pt idx="7">
                  <c:v>6.8571428571428577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43-4648-9C5D-639A034EA425}"/>
            </c:ext>
          </c:extLst>
        </c:ser>
        <c:ser>
          <c:idx val="4"/>
          <c:order val="2"/>
          <c:tx>
            <c:strRef>
              <c:f>Summary_Outputs!$B$157</c:f>
              <c:strCache>
                <c:ptCount val="1"/>
                <c:pt idx="0">
                  <c:v>Electrical </c:v>
                </c:pt>
              </c:strCache>
            </c:strRef>
          </c:tx>
          <c:spPr>
            <a:ln w="19050">
              <a:solidFill>
                <a:srgbClr val="00A3A1"/>
              </a:solidFill>
              <a:prstDash val="solid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6.13419147613050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43-4648-9C5D-639A034EA42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Summary_Outputs!$E$149:$L$149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Summary_Outputs!$E$157:$L$157</c:f>
              <c:numCache>
                <c:formatCode>0.0</c:formatCode>
                <c:ptCount val="8"/>
                <c:pt idx="0">
                  <c:v>10.703930057166271</c:v>
                </c:pt>
                <c:pt idx="1">
                  <c:v>11.146930057166271</c:v>
                </c:pt>
                <c:pt idx="2">
                  <c:v>11.519930057166272</c:v>
                </c:pt>
                <c:pt idx="3">
                  <c:v>11.721930057166272</c:v>
                </c:pt>
                <c:pt idx="4">
                  <c:v>11.834930057166272</c:v>
                </c:pt>
                <c:pt idx="5">
                  <c:v>11.825930057166271</c:v>
                </c:pt>
                <c:pt idx="6">
                  <c:v>11.829930057166271</c:v>
                </c:pt>
                <c:pt idx="7">
                  <c:v>11.769930057166272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43-4648-9C5D-639A034EA425}"/>
            </c:ext>
          </c:extLst>
        </c:ser>
        <c:ser>
          <c:idx val="8"/>
          <c:order val="3"/>
          <c:tx>
            <c:strRef>
              <c:f>Summary_Outputs!$B$161</c:f>
              <c:strCache>
                <c:ptCount val="1"/>
                <c:pt idx="0">
                  <c:v>Biomethane (Clover)</c:v>
                </c:pt>
              </c:strCache>
            </c:strRef>
          </c:tx>
          <c:spPr>
            <a:ln w="19050">
              <a:solidFill>
                <a:srgbClr val="C6007E"/>
              </a:solidFill>
              <a:prstDash val="solid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1.5636458551101203E-3"/>
                  <c:y val="8.360130914518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43-4648-9C5D-639A034EA425}"/>
                </c:ext>
              </c:extLst>
            </c:dLbl>
            <c:spPr>
              <a:solidFill>
                <a:srgbClr val="C6007E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Summary_Outputs!$E$149:$L$149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Summary_Outputs!$E$161:$L$161</c:f>
              <c:numCache>
                <c:formatCode>0.0</c:formatCode>
                <c:ptCount val="8"/>
                <c:pt idx="0">
                  <c:v>7.9</c:v>
                </c:pt>
                <c:pt idx="1">
                  <c:v>7.9</c:v>
                </c:pt>
                <c:pt idx="2">
                  <c:v>7.7000000000000011</c:v>
                </c:pt>
                <c:pt idx="3">
                  <c:v>8.5</c:v>
                </c:pt>
                <c:pt idx="4">
                  <c:v>8.1</c:v>
                </c:pt>
                <c:pt idx="5">
                  <c:v>7.9</c:v>
                </c:pt>
                <c:pt idx="6">
                  <c:v>7.5</c:v>
                </c:pt>
                <c:pt idx="7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343-4648-9C5D-639A034EA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552712"/>
        <c:axId val="289555456"/>
      </c:lineChart>
      <c:catAx>
        <c:axId val="289552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50">
                <a:solidFill>
                  <a:srgbClr val="000000"/>
                </a:solidFill>
              </a:defRPr>
            </a:pPr>
            <a:endParaRPr lang="en-US"/>
          </a:p>
        </c:txPr>
        <c:crossAx val="289555456"/>
        <c:crosses val="autoZero"/>
        <c:auto val="1"/>
        <c:lblAlgn val="ctr"/>
        <c:lblOffset val="100"/>
        <c:noMultiLvlLbl val="0"/>
      </c:catAx>
      <c:valAx>
        <c:axId val="289555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r>
                  <a:rPr lang="en-IE" sz="1200"/>
                  <a:t>€ c/kWh</a:t>
                </a:r>
              </a:p>
            </c:rich>
          </c:tx>
          <c:layout>
            <c:manualLayout>
              <c:xMode val="edge"/>
              <c:yMode val="edge"/>
              <c:x val="4.3310247635788855E-2"/>
              <c:y val="0.402501548733520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28955271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281677725519094E-2"/>
          <c:y val="0.8645150450031247"/>
          <c:w val="0.9087481057061263"/>
          <c:h val="0.1342545211060370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r>
              <a:rPr lang="en-IE" sz="1200" b="1">
                <a:solidFill>
                  <a:schemeClr val="tx2"/>
                </a:solidFill>
              </a:rPr>
              <a:t>Historically, biomethane has cost multiples of fossil gas, following</a:t>
            </a:r>
            <a:r>
              <a:rPr lang="en-IE" sz="1200" b="1" baseline="0">
                <a:solidFill>
                  <a:schemeClr val="tx2"/>
                </a:solidFill>
              </a:rPr>
              <a:t> Russia’s invasion of Ukraine, </a:t>
            </a:r>
            <a:r>
              <a:rPr lang="en-IE" sz="1200" b="1">
                <a:solidFill>
                  <a:schemeClr val="tx2"/>
                </a:solidFill>
              </a:rPr>
              <a:t>it is </a:t>
            </a:r>
            <a:r>
              <a:rPr lang="en-IE" sz="1200" b="1" i="0" u="none" strike="noStrike" baseline="0">
                <a:effectLst/>
              </a:rPr>
              <a:t>now </a:t>
            </a:r>
            <a:r>
              <a:rPr lang="en-IE" sz="1200" b="1">
                <a:solidFill>
                  <a:schemeClr val="tx2"/>
                </a:solidFill>
              </a:rPr>
              <a:t>cheaper.</a:t>
            </a:r>
          </a:p>
        </c:rich>
      </c:tx>
      <c:layout>
        <c:manualLayout>
          <c:xMode val="edge"/>
          <c:yMode val="edge"/>
          <c:x val="0.15665557516099851"/>
          <c:y val="3.4998420389026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spc="0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83824521934759"/>
          <c:y val="0.15212491052254831"/>
          <c:w val="0.81839617547806509"/>
          <c:h val="0.6001012884753042"/>
        </c:manualLayout>
      </c:layout>
      <c:lineChart>
        <c:grouping val="standard"/>
        <c:varyColors val="0"/>
        <c:ser>
          <c:idx val="1"/>
          <c:order val="1"/>
          <c:tx>
            <c:strRef>
              <c:f>Sheet1!$D$4</c:f>
              <c:strCache>
                <c:ptCount val="1"/>
                <c:pt idx="0">
                  <c:v>NBP p/kWh</c:v>
                </c:pt>
              </c:strCache>
            </c:strRef>
          </c:tx>
          <c:spPr>
            <a:ln w="508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solidFill>
                <a:srgbClr val="00338D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numRef>
              <c:f>Sheet1!$B$5:$B$28</c:f>
              <c:numCache>
                <c:formatCode>mmm\-yy</c:formatCode>
                <c:ptCount val="24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  <c:pt idx="13">
                  <c:v>44470</c:v>
                </c:pt>
                <c:pt idx="14">
                  <c:v>44501</c:v>
                </c:pt>
                <c:pt idx="15">
                  <c:v>44531</c:v>
                </c:pt>
                <c:pt idx="16">
                  <c:v>44562</c:v>
                </c:pt>
                <c:pt idx="17">
                  <c:v>44593</c:v>
                </c:pt>
                <c:pt idx="18">
                  <c:v>44621</c:v>
                </c:pt>
                <c:pt idx="19">
                  <c:v>44652</c:v>
                </c:pt>
                <c:pt idx="20">
                  <c:v>44682</c:v>
                </c:pt>
                <c:pt idx="21">
                  <c:v>44713</c:v>
                </c:pt>
                <c:pt idx="22">
                  <c:v>44743</c:v>
                </c:pt>
                <c:pt idx="23">
                  <c:v>44774</c:v>
                </c:pt>
              </c:numCache>
            </c:numRef>
          </c:cat>
          <c:val>
            <c:numRef>
              <c:f>Sheet1!$D$5:$D$28</c:f>
              <c:numCache>
                <c:formatCode>General</c:formatCode>
                <c:ptCount val="24"/>
                <c:pt idx="0">
                  <c:v>1.3491421530984535</c:v>
                </c:pt>
                <c:pt idx="1">
                  <c:v>1.3433401251190269</c:v>
                </c:pt>
                <c:pt idx="2">
                  <c:v>1.2498250859212083</c:v>
                </c:pt>
                <c:pt idx="3">
                  <c:v>1.3300295903426951</c:v>
                </c:pt>
                <c:pt idx="4">
                  <c:v>1.4508482906201685</c:v>
                </c:pt>
                <c:pt idx="5">
                  <c:v>1.4361725727898538</c:v>
                </c:pt>
                <c:pt idx="6">
                  <c:v>1.4617697550520306</c:v>
                </c:pt>
                <c:pt idx="7">
                  <c:v>1.5484588789799352</c:v>
                </c:pt>
                <c:pt idx="8">
                  <c:v>1.6904379165941412</c:v>
                </c:pt>
                <c:pt idx="9">
                  <c:v>1.7535776328408437</c:v>
                </c:pt>
                <c:pt idx="10">
                  <c:v>2.0146688919150448</c:v>
                </c:pt>
                <c:pt idx="11">
                  <c:v>2.1426548032259274</c:v>
                </c:pt>
                <c:pt idx="12">
                  <c:v>2.5859980000068257</c:v>
                </c:pt>
                <c:pt idx="13">
                  <c:v>3.9477680963546198</c:v>
                </c:pt>
                <c:pt idx="14">
                  <c:v>3.4641519994812304</c:v>
                </c:pt>
                <c:pt idx="15">
                  <c:v>5.3208009528977716</c:v>
                </c:pt>
                <c:pt idx="16">
                  <c:v>6.7678949901194878</c:v>
                </c:pt>
                <c:pt idx="17">
                  <c:v>8.1327367483387416</c:v>
                </c:pt>
                <c:pt idx="18">
                  <c:v>9.6869976552981036</c:v>
                </c:pt>
                <c:pt idx="19">
                  <c:v>8.5757386493561452</c:v>
                </c:pt>
                <c:pt idx="20">
                  <c:v>7.6341036378715428</c:v>
                </c:pt>
                <c:pt idx="21">
                  <c:v>11.877092569649932</c:v>
                </c:pt>
                <c:pt idx="22">
                  <c:v>13.646028511848082</c:v>
                </c:pt>
                <c:pt idx="23">
                  <c:v>15.662062586817109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42-4824-822F-E2366D1A7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11888"/>
        <c:axId val="154399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Sheet1!$C$4</c15:sqref>
                        </c15:formulaRef>
                      </c:ext>
                    </c:extLst>
                    <c:strCache>
                      <c:ptCount val="1"/>
                      <c:pt idx="0">
                        <c:v>NBP p/therm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Sheet1!$B$5:$B$28</c15:sqref>
                        </c15:formulaRef>
                      </c:ext>
                    </c:extLst>
                    <c:numCache>
                      <c:formatCode>mmm\-yy</c:formatCode>
                      <c:ptCount val="24"/>
                      <c:pt idx="0">
                        <c:v>44075</c:v>
                      </c:pt>
                      <c:pt idx="1">
                        <c:v>44105</c:v>
                      </c:pt>
                      <c:pt idx="2">
                        <c:v>44136</c:v>
                      </c:pt>
                      <c:pt idx="3">
                        <c:v>44166</c:v>
                      </c:pt>
                      <c:pt idx="4">
                        <c:v>44197</c:v>
                      </c:pt>
                      <c:pt idx="5">
                        <c:v>44228</c:v>
                      </c:pt>
                      <c:pt idx="6">
                        <c:v>44256</c:v>
                      </c:pt>
                      <c:pt idx="7">
                        <c:v>44287</c:v>
                      </c:pt>
                      <c:pt idx="8">
                        <c:v>44317</c:v>
                      </c:pt>
                      <c:pt idx="9">
                        <c:v>44348</c:v>
                      </c:pt>
                      <c:pt idx="10">
                        <c:v>44378</c:v>
                      </c:pt>
                      <c:pt idx="11">
                        <c:v>44409</c:v>
                      </c:pt>
                      <c:pt idx="12">
                        <c:v>44440</c:v>
                      </c:pt>
                      <c:pt idx="13">
                        <c:v>44470</c:v>
                      </c:pt>
                      <c:pt idx="14">
                        <c:v>44501</c:v>
                      </c:pt>
                      <c:pt idx="15">
                        <c:v>44531</c:v>
                      </c:pt>
                      <c:pt idx="16">
                        <c:v>44562</c:v>
                      </c:pt>
                      <c:pt idx="17">
                        <c:v>44593</c:v>
                      </c:pt>
                      <c:pt idx="18">
                        <c:v>44621</c:v>
                      </c:pt>
                      <c:pt idx="19">
                        <c:v>44652</c:v>
                      </c:pt>
                      <c:pt idx="20">
                        <c:v>44682</c:v>
                      </c:pt>
                      <c:pt idx="21">
                        <c:v>44713</c:v>
                      </c:pt>
                      <c:pt idx="22">
                        <c:v>44743</c:v>
                      </c:pt>
                      <c:pt idx="23">
                        <c:v>44774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Sheet1!$C$5:$C$28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39.53</c:v>
                      </c:pt>
                      <c:pt idx="1">
                        <c:v>39.36</c:v>
                      </c:pt>
                      <c:pt idx="2">
                        <c:v>36.619999999999997</c:v>
                      </c:pt>
                      <c:pt idx="3">
                        <c:v>38.97</c:v>
                      </c:pt>
                      <c:pt idx="4">
                        <c:v>42.51</c:v>
                      </c:pt>
                      <c:pt idx="5">
                        <c:v>42.08</c:v>
                      </c:pt>
                      <c:pt idx="6">
                        <c:v>42.83</c:v>
                      </c:pt>
                      <c:pt idx="7">
                        <c:v>45.37</c:v>
                      </c:pt>
                      <c:pt idx="8">
                        <c:v>49.53</c:v>
                      </c:pt>
                      <c:pt idx="9">
                        <c:v>51.38</c:v>
                      </c:pt>
                      <c:pt idx="10">
                        <c:v>59.03</c:v>
                      </c:pt>
                      <c:pt idx="11">
                        <c:v>62.78</c:v>
                      </c:pt>
                      <c:pt idx="12">
                        <c:v>75.77</c:v>
                      </c:pt>
                      <c:pt idx="13">
                        <c:v>115.67</c:v>
                      </c:pt>
                      <c:pt idx="14">
                        <c:v>101.5</c:v>
                      </c:pt>
                      <c:pt idx="15">
                        <c:v>155.9</c:v>
                      </c:pt>
                      <c:pt idx="16">
                        <c:v>198.3</c:v>
                      </c:pt>
                      <c:pt idx="17">
                        <c:v>238.29</c:v>
                      </c:pt>
                      <c:pt idx="18">
                        <c:v>283.83</c:v>
                      </c:pt>
                      <c:pt idx="19">
                        <c:v>251.27</c:v>
                      </c:pt>
                      <c:pt idx="20">
                        <c:v>223.68</c:v>
                      </c:pt>
                      <c:pt idx="21">
                        <c:v>348</c:v>
                      </c:pt>
                      <c:pt idx="22">
                        <c:v>399.83</c:v>
                      </c:pt>
                      <c:pt idx="23">
                        <c:v>458.9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142-4824-822F-E2366D1A7503}"/>
                  </c:ext>
                </c:extLst>
              </c15:ser>
            </c15:filteredLineSeries>
          </c:ext>
        </c:extLst>
      </c:lineChart>
      <c:dateAx>
        <c:axId val="1544118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399408"/>
        <c:crosses val="autoZero"/>
        <c:auto val="1"/>
        <c:lblOffset val="100"/>
        <c:baseTimeUnit val="months"/>
      </c:dateAx>
      <c:valAx>
        <c:axId val="154399408"/>
        <c:scaling>
          <c:orientation val="minMax"/>
          <c:max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sz="1200" b="0"/>
                  <a:t>€ c/kWh</a:t>
                </a:r>
              </a:p>
            </c:rich>
          </c:tx>
          <c:layout>
            <c:manualLayout>
              <c:xMode val="edge"/>
              <c:yMode val="edge"/>
              <c:x val="7.5337055630693164E-2"/>
              <c:y val="0.40240863298965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41188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2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spc="0" baseline="0">
                <a:solidFill>
                  <a:srgbClr val="00338D"/>
                </a:solidFill>
                <a:latin typeface="Arial"/>
                <a:ea typeface="Arial"/>
                <a:cs typeface="Arial"/>
              </a:defRPr>
            </a:pPr>
            <a:r>
              <a:rPr lang="en-IE" sz="1600"/>
              <a:t>Europe produced 32 TWh of biomethane in 2020</a:t>
            </a:r>
          </a:p>
        </c:rich>
      </c:tx>
      <c:layout>
        <c:manualLayout>
          <c:xMode val="edge"/>
          <c:yMode val="edge"/>
          <c:x val="2.2857142857142857E-2"/>
          <c:y val="3.6363636363636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rgbClr val="00338D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94510686164229"/>
          <c:y val="0.15212491052254831"/>
          <c:w val="0.77248346456692907"/>
          <c:h val="0.7285039370078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TWh Biomethane production in Europe</c:v>
                </c:pt>
              </c:strCache>
            </c:strRef>
          </c:tx>
          <c:spPr>
            <a:solidFill>
              <a:srgbClr val="00338D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numRef>
              <c:f>Sheet2!$B$3:$B$12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Sheet2!$C$3:$C$12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14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26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9-4268-9A5B-F0B40E174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9240911"/>
        <c:axId val="1189245903"/>
      </c:barChart>
      <c:catAx>
        <c:axId val="1189240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9245903"/>
        <c:crosses val="autoZero"/>
        <c:auto val="1"/>
        <c:lblAlgn val="ctr"/>
        <c:lblOffset val="100"/>
        <c:noMultiLvlLbl val="0"/>
      </c:catAx>
      <c:valAx>
        <c:axId val="11892459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sz="1200" b="0"/>
                  <a:t>Annual</a:t>
                </a:r>
                <a:r>
                  <a:rPr lang="en-IE" sz="1200" b="0" baseline="0"/>
                  <a:t> biomethane production in </a:t>
                </a:r>
                <a:r>
                  <a:rPr lang="en-IE" sz="1200" b="0" err="1"/>
                  <a:t>TWh</a:t>
                </a:r>
                <a:endParaRPr lang="en-IE" sz="1200" b="0"/>
              </a:p>
            </c:rich>
          </c:tx>
          <c:layout>
            <c:manualLayout>
              <c:xMode val="edge"/>
              <c:yMode val="edge"/>
              <c:x val="5.3381789374659601E-2"/>
              <c:y val="0.25564399657296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92409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spc="0" baseline="0">
                <a:solidFill>
                  <a:srgbClr val="00338D"/>
                </a:solidFill>
                <a:latin typeface="Arial"/>
                <a:ea typeface="Arial"/>
                <a:cs typeface="Arial"/>
              </a:defRPr>
            </a:pPr>
            <a:r>
              <a:rPr lang="en-IE" sz="1600" baseline="0"/>
              <a:t>Biomethane production in Europe needs to grow 10x to achieve 2030 targets</a:t>
            </a:r>
            <a:endParaRPr lang="en-IE" sz="1600"/>
          </a:p>
        </c:rich>
      </c:tx>
      <c:layout>
        <c:manualLayout>
          <c:xMode val="edge"/>
          <c:yMode val="edge"/>
          <c:x val="2.285710041592395E-2"/>
          <c:y val="3.8953744493392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rgbClr val="00338D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94510686164229"/>
          <c:y val="0.15212491052254831"/>
          <c:w val="0.77248346456692907"/>
          <c:h val="0.7285039370078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TWh Biomethane production in Europe</c:v>
                </c:pt>
              </c:strCache>
            </c:strRef>
          </c:tx>
          <c:spPr>
            <a:solidFill>
              <a:srgbClr val="00338D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5"/>
              </a:solidFill>
              <a:ln w="3175">
                <a:solidFill>
                  <a:schemeClr val="accent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D4-4260-BA48-1E99212E5E0A}"/>
              </c:ext>
            </c:extLst>
          </c:dPt>
          <c:cat>
            <c:numRef>
              <c:f>Sheet2!$B$3:$B$13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2030</c:v>
                </c:pt>
              </c:numCache>
            </c:numRef>
          </c:cat>
          <c:val>
            <c:numRef>
              <c:f>Sheet2!$C$3:$C$13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14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26</c:v>
                </c:pt>
                <c:pt idx="9">
                  <c:v>32</c:v>
                </c:pt>
                <c:pt idx="10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4-4260-BA48-1E99212E5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9240911"/>
        <c:axId val="1189245903"/>
      </c:barChart>
      <c:catAx>
        <c:axId val="1189240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9245903"/>
        <c:crosses val="autoZero"/>
        <c:auto val="1"/>
        <c:lblAlgn val="ctr"/>
        <c:lblOffset val="100"/>
        <c:noMultiLvlLbl val="0"/>
      </c:catAx>
      <c:valAx>
        <c:axId val="1189245903"/>
        <c:scaling>
          <c:orientation val="minMax"/>
          <c:max val="3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sz="1200" b="0"/>
                  <a:t>Annual biomethane</a:t>
                </a:r>
                <a:r>
                  <a:rPr lang="en-IE" sz="1200" b="0" baseline="0"/>
                  <a:t> production in </a:t>
                </a:r>
                <a:r>
                  <a:rPr lang="en-IE" sz="1200" b="0" baseline="0" err="1"/>
                  <a:t>TWh</a:t>
                </a:r>
                <a:endParaRPr lang="en-IE" sz="1600" b="0"/>
              </a:p>
            </c:rich>
          </c:tx>
          <c:layout>
            <c:manualLayout>
              <c:xMode val="edge"/>
              <c:yMode val="edge"/>
              <c:x val="3.8291047732224207E-2"/>
              <c:y val="0.46804923315385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92409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solidFill>
                  <a:srgbClr val="00338D"/>
                </a:solidFill>
                <a:latin typeface="Arial"/>
                <a:ea typeface="Arial"/>
                <a:cs typeface="Arial"/>
              </a:defRPr>
            </a:pPr>
            <a:r>
              <a:rPr lang="en-IE" sz="1200" b="1"/>
              <a:t>Share of Renewable Heat in 2021</a:t>
            </a:r>
          </a:p>
        </c:rich>
      </c:tx>
      <c:layout>
        <c:manualLayout>
          <c:xMode val="edge"/>
          <c:yMode val="edge"/>
          <c:x val="2.2840827980014276E-2"/>
          <c:y val="3.63636363636363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9888110871955"/>
          <c:y val="0.14779493799063875"/>
          <c:w val="0.82527386498832989"/>
          <c:h val="0.773362697740900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38D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Sheet1!$A$1:$A$2</c:f>
              <c:strCache>
                <c:ptCount val="2"/>
                <c:pt idx="0">
                  <c:v>Ireland</c:v>
                </c:pt>
                <c:pt idx="1">
                  <c:v>EU Average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6.8000000000000005E-2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E-499E-BF6F-024B2B7E3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8692655"/>
        <c:axId val="1188696815"/>
      </c:barChart>
      <c:catAx>
        <c:axId val="1188692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US"/>
          </a:p>
        </c:txPr>
        <c:crossAx val="1188696815"/>
        <c:crosses val="autoZero"/>
        <c:auto val="1"/>
        <c:lblAlgn val="ctr"/>
        <c:lblOffset val="100"/>
        <c:noMultiLvlLbl val="0"/>
      </c:catAx>
      <c:valAx>
        <c:axId val="1188696815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solidFill>
                  <a:srgbClr val="000000"/>
                </a:solidFill>
              </a:defRPr>
            </a:pPr>
            <a:endParaRPr lang="en-US"/>
          </a:p>
        </c:txPr>
        <c:crossAx val="11886926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ESG AuM 
(in $USD Billions)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AD-4276-BE01-30DB9C774CDF}"/>
                </c:ext>
              </c:extLst>
            </c:dLbl>
            <c:dLbl>
              <c:idx val="5"/>
              <c:layout>
                <c:manualLayout>
                  <c:x val="-4.207092492719991E-2"/>
                  <c:y val="-3.3397689424001967E-2"/>
                </c:manualLayout>
              </c:layout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52-4B10-8AAE-4BFC64048B8B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13261</c:v>
                </c:pt>
                <c:pt idx="1">
                  <c:v>18276</c:v>
                </c:pt>
                <c:pt idx="2">
                  <c:v>22872</c:v>
                </c:pt>
                <c:pt idx="3">
                  <c:v>30683</c:v>
                </c:pt>
                <c:pt idx="4">
                  <c:v>35301</c:v>
                </c:pt>
                <c:pt idx="5">
                  <c:v>53000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A1-46F4-8C0A-A85F626F3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741968"/>
        <c:axId val="1892743632"/>
      </c:lineChart>
      <c:catAx>
        <c:axId val="189274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43632"/>
        <c:crosses val="autoZero"/>
        <c:auto val="1"/>
        <c:lblAlgn val="ctr"/>
        <c:lblOffset val="100"/>
        <c:noMultiLvlLbl val="0"/>
      </c:catAx>
      <c:valAx>
        <c:axId val="1892743632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74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66536914297266"/>
          <c:y val="0.89045811383365869"/>
          <c:w val="0.49275865069345703"/>
          <c:h val="9.7528328819578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200" b="1">
                <a:solidFill>
                  <a:schemeClr val="tx2"/>
                </a:solidFill>
              </a:rPr>
              <a:t>Annual Clean Energy Investment</a:t>
            </a:r>
          </a:p>
        </c:rich>
      </c:tx>
      <c:layout>
        <c:manualLayout>
          <c:xMode val="edge"/>
          <c:yMode val="edge"/>
          <c:x val="1.7969941949521239E-2"/>
          <c:y val="1.3886142915541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'Clean Energy Investment'!$A$3</c:f>
              <c:strCache>
                <c:ptCount val="1"/>
                <c:pt idx="0">
                  <c:v>Renewable Power 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'Clean Energy Investment'!$B$2:$G$2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</c:strCache>
            </c:strRef>
          </c:cat>
          <c:val>
            <c:numRef>
              <c:f>'Clean Energy Investment'!$B$3:$G$3</c:f>
              <c:numCache>
                <c:formatCode>General</c:formatCode>
                <c:ptCount val="6"/>
                <c:pt idx="0">
                  <c:v>337</c:v>
                </c:pt>
                <c:pt idx="1">
                  <c:v>375</c:v>
                </c:pt>
                <c:pt idx="2">
                  <c:v>390</c:v>
                </c:pt>
                <c:pt idx="3">
                  <c:v>400</c:v>
                </c:pt>
                <c:pt idx="4">
                  <c:v>440</c:v>
                </c:pt>
                <c:pt idx="5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7-4672-8EA9-2F8EE88D62C1}"/>
            </c:ext>
          </c:extLst>
        </c:ser>
        <c:ser>
          <c:idx val="1"/>
          <c:order val="1"/>
          <c:tx>
            <c:strRef>
              <c:f>'Clean Energy Investment'!$A$4</c:f>
              <c:strCache>
                <c:ptCount val="1"/>
                <c:pt idx="0">
                  <c:v>Nuclear 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'Clean Energy Investment'!$B$2:$G$2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</c:strCache>
            </c:strRef>
          </c:cat>
          <c:val>
            <c:numRef>
              <c:f>'Clean Energy Investment'!$B$4:$G$4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7-4672-8EA9-2F8EE88D62C1}"/>
            </c:ext>
          </c:extLst>
        </c:ser>
        <c:ser>
          <c:idx val="2"/>
          <c:order val="2"/>
          <c:tx>
            <c:strRef>
              <c:f>'Clean Energy Investment'!$A$5</c:f>
              <c:strCache>
                <c:ptCount val="1"/>
                <c:pt idx="0">
                  <c:v>Energy Efficiency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'Clean Energy Investment'!$B$2:$G$2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</c:strCache>
            </c:strRef>
          </c:cat>
          <c:val>
            <c:numRef>
              <c:f>'Clean Energy Investment'!$B$5:$G$5</c:f>
              <c:numCache>
                <c:formatCode>General</c:formatCode>
                <c:ptCount val="6"/>
                <c:pt idx="0">
                  <c:v>350</c:v>
                </c:pt>
                <c:pt idx="1">
                  <c:v>350</c:v>
                </c:pt>
                <c:pt idx="2">
                  <c:v>370</c:v>
                </c:pt>
                <c:pt idx="3">
                  <c:v>350</c:v>
                </c:pt>
                <c:pt idx="4">
                  <c:v>425</c:v>
                </c:pt>
                <c:pt idx="5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7-4672-8EA9-2F8EE88D62C1}"/>
            </c:ext>
          </c:extLst>
        </c:ser>
        <c:ser>
          <c:idx val="3"/>
          <c:order val="3"/>
          <c:tx>
            <c:strRef>
              <c:f>'Clean Energy Investment'!$A$6</c:f>
              <c:strCache>
                <c:ptCount val="1"/>
                <c:pt idx="0">
                  <c:v>Grids and Energy Storage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'Clean Energy Investment'!$B$2:$G$2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</c:strCache>
            </c:strRef>
          </c:cat>
          <c:val>
            <c:numRef>
              <c:f>'Clean Energy Investment'!$B$6:$G$6</c:f>
              <c:numCache>
                <c:formatCode>General</c:formatCode>
                <c:ptCount val="6"/>
                <c:pt idx="0">
                  <c:v>300</c:v>
                </c:pt>
                <c:pt idx="1">
                  <c:v>300</c:v>
                </c:pt>
                <c:pt idx="2">
                  <c:v>280</c:v>
                </c:pt>
                <c:pt idx="3">
                  <c:v>270</c:v>
                </c:pt>
                <c:pt idx="4">
                  <c:v>320</c:v>
                </c:pt>
                <c:pt idx="5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57-4672-8EA9-2F8EE88D62C1}"/>
            </c:ext>
          </c:extLst>
        </c:ser>
        <c:ser>
          <c:idx val="4"/>
          <c:order val="4"/>
          <c:tx>
            <c:strRef>
              <c:f>'Clean Energy Investment'!$A$7</c:f>
              <c:strCache>
                <c:ptCount val="1"/>
                <c:pt idx="0">
                  <c:v>Low-carbon fuels and CCUS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'Clean Energy Investment'!$B$2:$G$2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</c:strCache>
            </c:strRef>
          </c:cat>
          <c:val>
            <c:numRef>
              <c:f>'Clean Energy Investment'!$B$7:$G$7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57-4672-8EA9-2F8EE88D62C1}"/>
            </c:ext>
          </c:extLst>
        </c:ser>
        <c:ser>
          <c:idx val="5"/>
          <c:order val="5"/>
          <c:tx>
            <c:strRef>
              <c:f>'Clean Energy Investment'!$A$8</c:f>
              <c:strCache>
                <c:ptCount val="1"/>
                <c:pt idx="0">
                  <c:v>EVs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84985314808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43-4D77-8515-0098EA37522B}"/>
                </c:ext>
              </c:extLst>
            </c:dLbl>
            <c:dLbl>
              <c:idx val="1"/>
              <c:layout>
                <c:manualLayout>
                  <c:x val="-1.1937829289041166E-3"/>
                  <c:y val="-2.680695404753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43-4D77-8515-0098EA37522B}"/>
                </c:ext>
              </c:extLst>
            </c:dLbl>
            <c:dLbl>
              <c:idx val="2"/>
              <c:layout>
                <c:manualLayout>
                  <c:x val="0"/>
                  <c:y val="-2.084985314808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43-4D77-8515-0098EA375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'Clean Energy Investment'!$B$2:$G$2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</c:strCache>
            </c:strRef>
          </c:cat>
          <c:val>
            <c:numRef>
              <c:f>'Clean Energy Investment'!$B$8:$G$8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30</c:v>
                </c:pt>
                <c:pt idx="4">
                  <c:v>60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57-4672-8EA9-2F8EE88D6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0531599"/>
        <c:axId val="1000533263"/>
      </c:barChart>
      <c:catAx>
        <c:axId val="100053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533263"/>
        <c:crosses val="autoZero"/>
        <c:auto val="1"/>
        <c:lblAlgn val="ctr"/>
        <c:lblOffset val="100"/>
        <c:noMultiLvlLbl val="0"/>
      </c:catAx>
      <c:valAx>
        <c:axId val="1000533263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b="1">
                    <a:solidFill>
                      <a:schemeClr val="tx1"/>
                    </a:solidFill>
                  </a:rPr>
                  <a:t>Billion USD (2021)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531599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D4BA_CE2BA6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A14FB6-DF38-4527-9CAF-EE79B490CA54}" authorId="{ED0A588E-6BF1-5E7F-3FC1-686511824868}" created="2022-11-07T14:47:27.568">
    <pc:sldMkLst xmlns:pc="http://schemas.microsoft.com/office/powerpoint/2013/main/command">
      <pc:docMk/>
      <pc:sldMk cId="3458967186" sldId="2147472570"/>
    </pc:sldMkLst>
    <p188:txBody>
      <a:bodyPr/>
      <a:lstStyle/>
      <a:p>
        <a:r>
          <a:rPr lang="en-IE"/>
          <a:t>What is the source of this data?</a:t>
        </a:r>
      </a:p>
    </p188:txBody>
  </p188:cm>
  <p188:cm id="{9B6DCB3D-1B58-4476-B49E-021537DB61D4}" authorId="{ED0A588E-6BF1-5E7F-3FC1-686511824868}" created="2022-11-07T14:47:41.813">
    <pc:sldMkLst xmlns:pc="http://schemas.microsoft.com/office/powerpoint/2013/main/command">
      <pc:docMk/>
      <pc:sldMk cId="3458967186" sldId="2147472570"/>
    </pc:sldMkLst>
    <p188:txBody>
      <a:bodyPr/>
      <a:lstStyle/>
      <a:p>
        <a:r>
          <a:rPr lang="en-IE"/>
          <a:t>Why is it in £?</a:t>
        </a:r>
      </a:p>
    </p188:txBody>
  </p188:cm>
</p188:cmLst>
</file>

<file path=ppt/comments/modernComment_7FFFD4BE_AC7088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BEA2101-ECB7-4DA2-8ED5-581E295B9515}" authorId="{ED0A588E-6BF1-5E7F-3FC1-686511824868}" created="2022-11-07T15:09:12.73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93056200" sldId="2147472574"/>
      <ac:spMk id="18" creationId="{3D9BA03C-E152-42EA-AEEA-F31D4C869493}"/>
    </ac:deMkLst>
    <p188:txBody>
      <a:bodyPr/>
      <a:lstStyle/>
      <a:p>
        <a:r>
          <a:rPr lang="en-IE"/>
          <a:t>Is this the Devenish report?</a:t>
        </a:r>
      </a:p>
    </p188:txBody>
  </p188:cm>
  <p188:cm id="{4E7AA61C-DBD5-4B4F-B0B1-204BEEA7F9F9}" authorId="{714B9ADD-96AF-0BBB-9325-4367DE446A50}" created="2022-11-07T16:01:16.7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93056200" sldId="2147472574"/>
      <ac:picMk id="11" creationId="{D75A9A3F-C7B4-4796-9C5B-41AFF931E048}"/>
    </ac:deMkLst>
    <p188:txBody>
      <a:bodyPr/>
      <a:lstStyle/>
      <a:p>
        <a:r>
          <a:rPr lang="en-IE"/>
          <a:t>Have asked Gary to confirmed number of plants as 80 is listed on other slides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0.7159</cdr:x>
      <cdr:y>0.93465</cdr:y>
    </cdr:from>
    <cdr:to>
      <cdr:x>0.83948</cdr:x>
      <cdr:y>0.99868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60C104-AB10-49D9-84D8-25CB09241D7D}"/>
            </a:ext>
          </a:extLst>
        </cdr:cNvPr>
        <cdr:cNvSpPr txBox="1"/>
      </cdr:nvSpPr>
      <cdr:spPr>
        <a:xfrm xmlns:a="http://schemas.openxmlformats.org/drawingml/2006/main">
          <a:off x="7170518" y="4207551"/>
          <a:ext cx="1237754" cy="2882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vert="horz" wrap="squar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spcAft>
              <a:spcPts val="600"/>
            </a:spcAft>
          </a:pPr>
          <a:r>
            <a:rPr lang="en-IE" sz="1200" dirty="0">
              <a:solidFill>
                <a:schemeClr val="tx1"/>
              </a:solidFill>
            </a:rPr>
            <a:t>Biomethane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0.87916</cdr:x>
      <cdr:y>0.88994</cdr:y>
    </cdr:from>
    <cdr:to>
      <cdr:x>0.94548</cdr:x>
      <cdr:y>0.96614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FDF6A6C-26A8-4D16-B2E4-954BDCE82498}"/>
            </a:ext>
          </a:extLst>
        </cdr:cNvPr>
        <cdr:cNvSpPr/>
      </cdr:nvSpPr>
      <cdr:spPr>
        <a:xfrm xmlns:a="http://schemas.openxmlformats.org/drawingml/2006/main">
          <a:off x="9090524" y="3782474"/>
          <a:ext cx="685800" cy="3238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54610" tIns="54610" rIns="54610" bIns="54610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0.87885</cdr:x>
      <cdr:y>0.91484</cdr:y>
    </cdr:from>
    <cdr:to>
      <cdr:x>0.96176</cdr:x>
      <cdr:y>0.97062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9F7CA0B-F33F-4462-ADF9-3974737F6977}"/>
            </a:ext>
          </a:extLst>
        </cdr:cNvPr>
        <cdr:cNvSpPr txBox="1"/>
      </cdr:nvSpPr>
      <cdr:spPr>
        <a:xfrm xmlns:a="http://schemas.openxmlformats.org/drawingml/2006/main">
          <a:off x="9087349" y="3888297"/>
          <a:ext cx="857250" cy="237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spcAft>
              <a:spcPts val="600"/>
            </a:spcAft>
          </a:pPr>
          <a:r>
            <a:rPr lang="en-IE" sz="900" dirty="0">
              <a:solidFill>
                <a:schemeClr val="tx1"/>
              </a:solidFill>
            </a:rPr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54D5F6-3183-428A-85C8-51C26DD4B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08F93-CC89-4063-A187-7B1597877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A84C-EC3E-4598-9C4D-8CE1D2A956F5}" type="datetimeFigureOut">
              <a:rPr lang="en-GB" smtClean="0">
                <a:latin typeface="Arial" panose="020B0604020202020204" pitchFamily="34" charset="0"/>
              </a:rPr>
              <a:t>15/11/2022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D309-D941-4AA7-AD70-D334F1D59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99044-B362-4E47-A054-164531AC8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F9D0-9E03-483D-AC3B-FCB5CBA393CA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C57A4BF-14E0-48E2-B42F-B29D277000AB}" type="datetimeFigureOut">
              <a:rPr lang="en-GB" smtClean="0"/>
              <a:pPr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B5D948F-A673-4DC7-A0E9-FA274EAF36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plus.ie/industry-type/sustainability/bujo-burger-outlets-flip-to-biomethane/" TargetMode="External"/><Relationship Id="rId3" Type="http://schemas.openxmlformats.org/officeDocument/2006/relationships/hyperlink" Target="https://www.agriland.ie/farming-news/interest-in-biomethane-development-exceeds-production-target/" TargetMode="External"/><Relationship Id="rId7" Type="http://schemas.openxmlformats.org/officeDocument/2006/relationships/hyperlink" Target="https://www.danone.ie/danone-in-ireland/our-supply-points/macroom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rishdistillers.ie/irish-distillers-announces-plans-for-midleton-distillery-to-become-carbon-neutral-by-2026-using-break-through-emissions-reducing-technology/" TargetMode="External"/><Relationship Id="rId5" Type="http://schemas.openxmlformats.org/officeDocument/2006/relationships/hyperlink" Target="https://www.cleanenergyministerial.org/content/uploads/2022/03/cem-em-casestudy-tipperary-ireland.pdf" TargetMode="External"/><Relationship Id="rId4" Type="http://schemas.openxmlformats.org/officeDocument/2006/relationships/hyperlink" Target="https://www.renewablegasforum.com/project-clover-calls-for-early-implementation-of-rho/" TargetMode="External"/><Relationship Id="rId9" Type="http://schemas.openxmlformats.org/officeDocument/2006/relationships/hyperlink" Target="https://www.bioenergy-news.com/news/biomass-plant-opens-at-irish-dairy-site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5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6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66BAD-689B-4D14-A79C-D4E39A5A0417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38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5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0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Recent news: 8 </a:t>
            </a:r>
            <a:r>
              <a:rPr lang="en-IE" err="1"/>
              <a:t>TWh</a:t>
            </a:r>
            <a:r>
              <a:rPr lang="en-IE"/>
              <a:t> of appetite for biomethane in 2030 (</a:t>
            </a:r>
            <a:r>
              <a:rPr lang="en-IE">
                <a:hlinkClick r:id="rId3"/>
              </a:rPr>
              <a:t>Interest in biomethane development exceeds production target (agriland.ie)</a:t>
            </a:r>
            <a:r>
              <a:rPr lang="en-IE"/>
              <a:t>) </a:t>
            </a:r>
          </a:p>
          <a:p>
            <a:endParaRPr lang="en-IE"/>
          </a:p>
          <a:p>
            <a:r>
              <a:rPr lang="en-IE"/>
              <a:t>Others:</a:t>
            </a:r>
          </a:p>
          <a:p>
            <a:r>
              <a:rPr lang="en-IE" err="1"/>
              <a:t>UnitedDrug</a:t>
            </a:r>
            <a:r>
              <a:rPr lang="en-IE"/>
              <a:t> – pharma company</a:t>
            </a:r>
          </a:p>
          <a:p>
            <a:r>
              <a:rPr lang="en-IE" err="1"/>
              <a:t>BuJo</a:t>
            </a:r>
            <a:r>
              <a:rPr lang="en-IE"/>
              <a:t> – first restaurant chain to start cooking with biomethane (</a:t>
            </a:r>
            <a:r>
              <a:rPr lang="en-IE" err="1"/>
              <a:t>BuJo</a:t>
            </a:r>
            <a:r>
              <a:rPr lang="en-IE"/>
              <a:t> =burger joint)</a:t>
            </a:r>
          </a:p>
          <a:p>
            <a:endParaRPr lang="en-IE"/>
          </a:p>
          <a:p>
            <a:r>
              <a:rPr lang="en-IE"/>
              <a:t>Interested in biomethane: </a:t>
            </a:r>
          </a:p>
          <a:p>
            <a:endParaRPr lang="en-IE"/>
          </a:p>
          <a:p>
            <a:r>
              <a:rPr lang="en-IE"/>
              <a:t>From project clover: (</a:t>
            </a:r>
            <a:r>
              <a:rPr lang="en-IE">
                <a:hlinkClick r:id="rId4"/>
              </a:rPr>
              <a:t>Renewable Gas Forum Ireland | Project Clover calls for early implementation of RHO</a:t>
            </a:r>
            <a:r>
              <a:rPr lang="en-IE"/>
              <a:t>) </a:t>
            </a:r>
          </a:p>
          <a:p>
            <a:r>
              <a:rPr lang="en-IE"/>
              <a:t>- Tipperary (</a:t>
            </a:r>
            <a:r>
              <a:rPr lang="en-IE">
                <a:hlinkClick r:id="rId5"/>
              </a:rPr>
              <a:t>https://cleanenergyministerial.org/sites/default/files/2020-06/CEM_EM_CASESTUDY_TIPPERARY_IRELAND</a:t>
            </a:r>
            <a:r>
              <a:rPr lang="en-IE"/>
              <a:t>)</a:t>
            </a:r>
          </a:p>
          <a:p>
            <a:pPr marL="171450" indent="-171450">
              <a:buFontTx/>
              <a:buChar char="-"/>
            </a:pPr>
            <a:r>
              <a:rPr lang="en-IE"/>
              <a:t>Lakeland </a:t>
            </a:r>
          </a:p>
          <a:p>
            <a:pPr marL="171450" indent="-171450">
              <a:buFontTx/>
              <a:buChar char="-"/>
            </a:pPr>
            <a:r>
              <a:rPr lang="en-IE" err="1"/>
              <a:t>DairyGold</a:t>
            </a:r>
            <a:endParaRPr lang="en-IE"/>
          </a:p>
          <a:p>
            <a:pPr marL="171450" indent="-171450">
              <a:buFontTx/>
              <a:buChar char="-"/>
            </a:pPr>
            <a:r>
              <a:rPr lang="en-IE"/>
              <a:t>Wyeth</a:t>
            </a:r>
          </a:p>
          <a:p>
            <a:pPr marL="171450" indent="-171450">
              <a:buFontTx/>
              <a:buChar char="-"/>
            </a:pPr>
            <a:r>
              <a:rPr lang="en-IE"/>
              <a:t>Glanbia</a:t>
            </a:r>
          </a:p>
          <a:p>
            <a:pPr marL="171450" indent="-171450">
              <a:buFontTx/>
              <a:buChar char="-"/>
            </a:pPr>
            <a:r>
              <a:rPr lang="en-IE" err="1"/>
              <a:t>Carbery</a:t>
            </a:r>
            <a:endParaRPr lang="en-IE"/>
          </a:p>
          <a:p>
            <a:pPr marL="171450" indent="-171450">
              <a:buFontTx/>
              <a:buChar char="-"/>
            </a:pPr>
            <a:endParaRPr lang="en-IE"/>
          </a:p>
          <a:p>
            <a:r>
              <a:rPr lang="en-IE"/>
              <a:t>- Irish Distillers, led by Jameson (</a:t>
            </a:r>
            <a:r>
              <a:rPr lang="en-IE">
                <a:hlinkClick r:id="rId6"/>
              </a:rPr>
              <a:t>Irish Distillers announces plans for </a:t>
            </a:r>
            <a:r>
              <a:rPr lang="en-IE" err="1">
                <a:hlinkClick r:id="rId6"/>
              </a:rPr>
              <a:t>Midleton</a:t>
            </a:r>
            <a:r>
              <a:rPr lang="en-IE">
                <a:hlinkClick r:id="rId6"/>
              </a:rPr>
              <a:t> Distillery to become carbon neutral by 2026, using break-through emissions reducing technology | Irish Distillers</a:t>
            </a:r>
            <a:r>
              <a:rPr lang="en-IE"/>
              <a:t>) </a:t>
            </a:r>
          </a:p>
          <a:p>
            <a:pPr marL="171450" indent="-171450">
              <a:buFontTx/>
              <a:buChar char="-"/>
            </a:pPr>
            <a:r>
              <a:rPr lang="en-IE"/>
              <a:t>Danone (</a:t>
            </a:r>
            <a:r>
              <a:rPr lang="en-IE" err="1">
                <a:hlinkClick r:id="rId7"/>
              </a:rPr>
              <a:t>Macroom</a:t>
            </a:r>
            <a:r>
              <a:rPr lang="en-IE">
                <a:hlinkClick r:id="rId7"/>
              </a:rPr>
              <a:t> | Danone</a:t>
            </a:r>
            <a:r>
              <a:rPr lang="en-IE"/>
              <a:t>) </a:t>
            </a:r>
          </a:p>
          <a:p>
            <a:pPr marL="171450" indent="-171450">
              <a:buFontTx/>
              <a:buChar char="-"/>
            </a:pPr>
            <a:r>
              <a:rPr lang="en-IE"/>
              <a:t>Flynn’s Irish Tomatoes, switched to biomethane (https://www.gasnetworks.ie/corporate/news/active-news-articles/flynns-tomatoes/) </a:t>
            </a:r>
          </a:p>
          <a:p>
            <a:pPr marL="171450" indent="-171450">
              <a:buFontTx/>
              <a:buChar char="-"/>
            </a:pPr>
            <a:r>
              <a:rPr lang="en-IE" err="1"/>
              <a:t>BuJo</a:t>
            </a:r>
            <a:r>
              <a:rPr lang="en-IE"/>
              <a:t> Burgers (</a:t>
            </a:r>
            <a:r>
              <a:rPr lang="en-IE" err="1">
                <a:hlinkClick r:id="rId8"/>
              </a:rPr>
              <a:t>BuJo</a:t>
            </a:r>
            <a:r>
              <a:rPr lang="en-IE">
                <a:hlinkClick r:id="rId8"/>
              </a:rPr>
              <a:t> burger outlets flip to biomethane - Business Plus</a:t>
            </a:r>
            <a:r>
              <a:rPr lang="en-IE"/>
              <a:t>)</a:t>
            </a:r>
          </a:p>
          <a:p>
            <a:pPr marL="171450" indent="-171450">
              <a:buFontTx/>
              <a:buChar char="-"/>
            </a:pPr>
            <a:r>
              <a:rPr lang="en-IE"/>
              <a:t>Diageo and Tesco Ireland (https://www.bioenergy-news.com/news/naturgy-ireland-injects-biomethane-into-gas-grid/) </a:t>
            </a:r>
          </a:p>
          <a:p>
            <a:pPr marL="171450" indent="-171450">
              <a:buFontTx/>
              <a:buChar char="-"/>
            </a:pPr>
            <a:r>
              <a:rPr lang="en-IE" err="1"/>
              <a:t>Aurivo</a:t>
            </a:r>
            <a:r>
              <a:rPr lang="en-IE"/>
              <a:t> (</a:t>
            </a:r>
            <a:r>
              <a:rPr lang="en-IE">
                <a:hlinkClick r:id="rId9"/>
              </a:rPr>
              <a:t>Biomass plant opens at Irish dairy site | Bioenergy Insight Magazine (bioenergy-news.com)</a:t>
            </a:r>
            <a:r>
              <a:rPr lang="en-IE"/>
              <a:t>) </a:t>
            </a:r>
          </a:p>
          <a:p>
            <a:pPr marL="171450" indent="-171450">
              <a:buFontTx/>
              <a:buChar char="-"/>
            </a:pPr>
            <a:r>
              <a:rPr lang="en-IE" err="1"/>
              <a:t>UnitedDrug</a:t>
            </a:r>
            <a:r>
              <a:rPr lang="en-IE"/>
              <a:t> (https://www.united-drug.com/blogs/news/united-drug-make-the-switch-to-renewable-gas-to-power-a-more-sustainable-future)</a:t>
            </a:r>
          </a:p>
          <a:p>
            <a:pPr marL="171450" indent="-171450">
              <a:buFontTx/>
              <a:buChar char="-"/>
            </a:pPr>
            <a:r>
              <a:rPr lang="en-IE"/>
              <a:t>Aramark </a:t>
            </a:r>
          </a:p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2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3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3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Ireland has one of the lowest share of renewable heat in the EU and want to have a sharp increase in this number through the RHO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7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1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/>
          </p:cNvSpPr>
          <p:nvPr userDrawn="1"/>
        </p:nvSpPr>
        <p:spPr>
          <a:xfrm>
            <a:off x="998476" y="1485244"/>
            <a:ext cx="6277559" cy="436062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64699"/>
            <a:ext cx="5719338" cy="2880000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KPMG Blue | </a:t>
            </a:r>
            <a:br>
              <a:rPr lang="en-GB"/>
            </a:br>
            <a:r>
              <a:rPr lang="en-GB"/>
              <a:t>Title slide text only</a:t>
            </a:r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19338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271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AC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42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1">
    <p:bg>
      <p:bgPr>
        <a:gradFill>
          <a:gsLst>
            <a:gs pos="0">
              <a:schemeClr val="accent4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A6CEE3-DE29-4946-AC1B-1DB3B6C0B06A}"/>
              </a:ext>
            </a:extLst>
          </p:cNvPr>
          <p:cNvSpPr/>
          <p:nvPr userDrawn="1"/>
        </p:nvSpPr>
        <p:spPr>
          <a:xfrm>
            <a:off x="1004889" y="762001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lvl="0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817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499EBB9-9F37-4E4F-A46E-A453E970D66A}"/>
              </a:ext>
            </a:extLst>
          </p:cNvPr>
          <p:cNvSpPr/>
          <p:nvPr userDrawn="1"/>
        </p:nvSpPr>
        <p:spPr>
          <a:xfrm>
            <a:off x="1004889" y="762001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lvl="0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2" name="Shape 8">
            <a:extLst>
              <a:ext uri="{FF2B5EF4-FFF2-40B4-BE49-F238E27FC236}">
                <a16:creationId xmlns:a16="http://schemas.microsoft.com/office/drawing/2014/main" id="{15EB5FA9-D117-4324-A3D4-5F62C3F1B10A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D4ED29A6-17C1-4067-93CD-CFE9F68D0C6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2667609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9">
            <a:extLst>
              <a:ext uri="{FF2B5EF4-FFF2-40B4-BE49-F238E27FC236}">
                <a16:creationId xmlns:a16="http://schemas.microsoft.com/office/drawing/2014/main" id="{656FA41B-2C90-4C78-8D87-B4C32181708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32734219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E64370-786B-4EB9-A918-4498A437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88EE33-7A33-4169-88D0-D538A8D5A20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84956">
                <a:schemeClr val="bg1">
                  <a:alpha val="0"/>
                </a:schemeClr>
              </a:gs>
              <a:gs pos="36000">
                <a:schemeClr val="bg1">
                  <a:alpha val="8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algn="l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tx2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32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2B1EB00E-DCFB-4436-A4B2-99F40E7C1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tx2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7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774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0CC9B0-8CF1-42D8-9E4B-C7BC505E35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ABDAF5-AB7D-4EFC-9A3E-DFF3709821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algn="l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tx2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386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9D3C7FA3-61FC-4875-8279-D3B54C672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132EE1-487A-4B69-95D1-CA1029F76CB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algn="l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tx2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911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220E8D-EC0F-46D1-9AD3-E5B6C0D7E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-599" y="2"/>
            <a:ext cx="121932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619FF4-9BEF-462B-A96D-E7B0927FFE92}"/>
              </a:ext>
            </a:extLst>
          </p:cNvPr>
          <p:cNvSpPr/>
          <p:nvPr userDrawn="1"/>
        </p:nvSpPr>
        <p:spPr>
          <a:xfrm>
            <a:off x="1004889" y="762001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lvl="0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C0CE533-6F84-4FEB-B1E0-A1C3F0049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5B38886-1C37-4B08-B1E0-DA70618C4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21A76FD-610B-44D4-98B5-02EF8754C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5447C2C3-52D6-445B-9981-678811F40754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4B1AC7-79DA-4A59-B3A4-1B2B4DDE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B3BBB9-B843-4B92-97C7-CFC475524D94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9">
            <a:extLst>
              <a:ext uri="{FF2B5EF4-FFF2-40B4-BE49-F238E27FC236}">
                <a16:creationId xmlns:a16="http://schemas.microsoft.com/office/drawing/2014/main" id="{EC2CC5FF-8B83-4342-9650-B1E78EDEBB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33400759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5CA7AD-3724-4610-AD0B-806098ADE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62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9" y="762001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lvl="0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D8BBE7B-7414-4949-B4F9-10E37BB2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458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67C365C-B5DD-4C23-A880-ABB124CC8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9" y="762001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lvl="0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9">
            <a:extLst>
              <a:ext uri="{FF2B5EF4-FFF2-40B4-BE49-F238E27FC236}">
                <a16:creationId xmlns:a16="http://schemas.microsoft.com/office/drawing/2014/main" id="{599A3E01-A040-40CD-A92A-093BC82B8D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157474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572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949F2-DC86-49D8-B7F6-F5E464D2B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9" y="762001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lvl="0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D8BBE7B-7414-4949-B4F9-10E37BB2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149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8FCEB1-3EF3-4E82-987D-4D27092A2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9" y="762001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lvl="0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9">
            <a:extLst>
              <a:ext uri="{FF2B5EF4-FFF2-40B4-BE49-F238E27FC236}">
                <a16:creationId xmlns:a16="http://schemas.microsoft.com/office/drawing/2014/main" id="{4B27061B-E4D7-42E6-AF71-6547777CC5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21040402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074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8" y="203863"/>
            <a:ext cx="10574091" cy="169200"/>
          </a:xfrm>
        </p:spPr>
        <p:txBody>
          <a:bodyPr anchor="b"/>
          <a:lstStyle>
            <a:lvl1pPr>
              <a:spcAft>
                <a:spcPts val="0"/>
              </a:spcAft>
              <a:defRPr sz="954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27684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9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96D02435-216E-4CEB-A47D-16F13A8C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22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37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84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1BAC5B-20A9-435F-8C24-21445B9F4ED5}"/>
              </a:ext>
            </a:extLst>
          </p:cNvPr>
          <p:cNvSpPr>
            <a:spLocks/>
          </p:cNvSpPr>
          <p:nvPr userDrawn="1"/>
        </p:nvSpPr>
        <p:spPr>
          <a:xfrm>
            <a:off x="998476" y="1485244"/>
            <a:ext cx="3030598" cy="436062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64699"/>
            <a:ext cx="2469675" cy="2880000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69675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104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27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32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2433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1566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D499DA-AB3A-42FA-AEC3-59074A9B1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3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0087E5F-B6BA-4B21-AEE1-13ECBDE2B7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2433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7444CB-F6F1-40E7-BD1A-43812BC02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1566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F16C7DF-AAFB-48BF-9719-BEDB49FA0E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407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2B65-4225-4835-9D11-414E80A480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07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4AF4F7-6286-4F12-8CC6-9D3D2C2EA2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7953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01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A1AAB6E-94B2-4E91-9CEB-50E84434F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36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41DA198-669A-415B-9D0E-89D5BDCB8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243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DC5114C-C3D2-49E7-A38D-466F95B5A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1566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68C94C-268F-4547-8993-7B47FB365E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0700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CA373DA8-5766-4E27-AB6B-2D49F7E784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37085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02</a:t>
            </a:r>
            <a:endParaRPr lang="en-GB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2EC7370-28C3-4DEF-9936-6044EC44FD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16218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03</a:t>
            </a:r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CA9841A3-E975-4AA0-932D-99A38F3619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95352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/>
              <a:t>04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81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58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9912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41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20971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20971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858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/>
          </p:cNvSpPr>
          <p:nvPr userDrawn="1"/>
        </p:nvSpPr>
        <p:spPr>
          <a:xfrm>
            <a:off x="3405716" y="383795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22968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123" y="649292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4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695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1B12696F-A472-4363-9634-056AC4D9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64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3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7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id="{C5124DCF-42F4-4BBE-BCAC-C24058AAE43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id="{C5124DCF-42F4-4BBE-BCAC-C24058AAE43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815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Spectrum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B15E2D-58A0-4506-8A15-E27C173174FA}"/>
              </a:ext>
            </a:extLst>
          </p:cNvPr>
          <p:cNvGrpSpPr/>
          <p:nvPr userDrawn="1"/>
        </p:nvGrpSpPr>
        <p:grpSpPr>
          <a:xfrm>
            <a:off x="2999643" y="1731971"/>
            <a:ext cx="2177326" cy="411225"/>
            <a:chOff x="2992848" y="1717717"/>
            <a:chExt cx="2177326" cy="411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309040-9C95-48FE-AA99-4757E8328519}"/>
                </a:ext>
              </a:extLst>
            </p:cNvPr>
            <p:cNvSpPr/>
            <p:nvPr userDrawn="1"/>
          </p:nvSpPr>
          <p:spPr>
            <a:xfrm>
              <a:off x="2992848" y="1717717"/>
              <a:ext cx="839614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430D78-5EDB-481E-BB6D-67D8689BCE11}"/>
                </a:ext>
              </a:extLst>
            </p:cNvPr>
            <p:cNvSpPr txBox="1"/>
            <p:nvPr userDrawn="1"/>
          </p:nvSpPr>
          <p:spPr>
            <a:xfrm>
              <a:off x="3916179" y="1802518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56161F-C4E7-4F32-B00D-D64EBA9D34CA}"/>
              </a:ext>
            </a:extLst>
          </p:cNvPr>
          <p:cNvGrpSpPr/>
          <p:nvPr userDrawn="1"/>
        </p:nvGrpSpPr>
        <p:grpSpPr>
          <a:xfrm>
            <a:off x="998351" y="3783824"/>
            <a:ext cx="2177326" cy="1433953"/>
            <a:chOff x="998351" y="4298384"/>
            <a:chExt cx="2177326" cy="14339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53D312-00EF-44B5-9D91-290BE0E19654}"/>
                </a:ext>
              </a:extLst>
            </p:cNvPr>
            <p:cNvSpPr/>
            <p:nvPr userDrawn="1"/>
          </p:nvSpPr>
          <p:spPr>
            <a:xfrm>
              <a:off x="998351" y="4298384"/>
              <a:ext cx="839614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D98991-520C-4FD6-8B23-8732995E56B1}"/>
                </a:ext>
              </a:extLst>
            </p:cNvPr>
            <p:cNvSpPr/>
            <p:nvPr userDrawn="1"/>
          </p:nvSpPr>
          <p:spPr>
            <a:xfrm>
              <a:off x="998351" y="4812944"/>
              <a:ext cx="839614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38B4C-5B80-413E-B283-1F1ADBFD09CD}"/>
                </a:ext>
              </a:extLst>
            </p:cNvPr>
            <p:cNvSpPr/>
            <p:nvPr userDrawn="1"/>
          </p:nvSpPr>
          <p:spPr>
            <a:xfrm>
              <a:off x="998351" y="5321112"/>
              <a:ext cx="839614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01B4DF-404A-4544-B313-2720FCBDD0B4}"/>
                </a:ext>
              </a:extLst>
            </p:cNvPr>
            <p:cNvSpPr txBox="1"/>
            <p:nvPr userDrawn="1"/>
          </p:nvSpPr>
          <p:spPr>
            <a:xfrm>
              <a:off x="1921682" y="4386074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DFA940-4699-43CF-A21A-AE4227704697}"/>
                </a:ext>
              </a:extLst>
            </p:cNvPr>
            <p:cNvSpPr txBox="1"/>
            <p:nvPr userDrawn="1"/>
          </p:nvSpPr>
          <p:spPr>
            <a:xfrm>
              <a:off x="1921682" y="489713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A40265-6498-4E16-877D-6BC9A8CE7DCA}"/>
                </a:ext>
              </a:extLst>
            </p:cNvPr>
            <p:cNvSpPr txBox="1"/>
            <p:nvPr userDrawn="1"/>
          </p:nvSpPr>
          <p:spPr>
            <a:xfrm>
              <a:off x="1921682" y="540819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0139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4701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69262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3824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298384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6552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1112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38957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80" y="2852903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80" y="1830789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80" y="3363960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80" y="3875017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80" y="2341846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70083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70083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57773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100206" y="2869887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>
            <a:spLocks/>
          </p:cNvSpPr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5" y="4389395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7E9F40-D028-425F-96B1-C73C59C9C8EF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E77BBC-829E-4B5B-9C1B-B9C1344A811F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053ADE-6CEF-4806-8C0F-B8BEED546A81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EC18AD-6921-4293-966A-F31741528B23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3C657F-FD1E-40E0-B00F-F92EC369386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87E5F4-3A2B-41F8-A4AA-BA7FFC573394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639F51-9F8C-4D36-8737-7A3DAC84F1DA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8890E6-18C7-479B-B73B-0C731D264307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9642345-2D6B-4C6E-A9F2-A02D26D51DDD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4B75BE9-8F9E-40F1-AE85-B929BD14E4F6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03512C6-1015-4893-B421-D2CA83BB28B7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DF8AA28-67A9-4A84-A80F-52EFDEF62EC4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6ECD3EF-C613-49EC-B955-C33743E8DAF2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EFF0E69-1303-4A97-A554-2617DBE38F85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2E2F76-F5F9-4152-8B76-200BB23CF93D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294A2C6-DAFC-45CD-86AD-3902D99F3B8E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318800B-9E93-4883-840B-696F82170F32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443132-A6B3-4990-BA37-9E2D3DE1B105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C79AFB4-7A51-4309-99F1-4015E9137C5F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E4F02C0-8A76-4F89-8E59-9E7549909C2A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198175-1C72-4E67-BB92-6595EEDA420A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592D94-A7C3-4005-BCCE-3C53AAD9574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9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984BEAEF-0602-4E86-A4A3-9F2906ED2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A3593A-B431-4ADA-BE4C-21EA847356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0C6C1EC6-E117-4B69-89BE-088A74E79D72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1AE8424-C313-47C0-8629-5E6CDFEE83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37FD2-012C-4200-949F-8DC01675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4073E-9A76-4497-A20D-140FBF74D8F4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9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313A4DB5-DC12-470A-9F09-93D424F33379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A8DAF165-9DCA-4800-BC82-C4AFD13616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2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/>
          </p:cNvSpPr>
          <p:nvPr userDrawn="1"/>
        </p:nvSpPr>
        <p:spPr>
          <a:xfrm>
            <a:off x="7435789" y="383795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22968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49292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1">
    <p:bg>
      <p:bgPr>
        <a:gradFill>
          <a:gsLst>
            <a:gs pos="0">
              <a:schemeClr val="accent4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A6CEE3-DE29-4946-AC1B-1DB3B6C0B06A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9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499EBB9-9F37-4E4F-A46E-A453E970D66A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2" name="Shape 8">
            <a:extLst>
              <a:ext uri="{FF2B5EF4-FFF2-40B4-BE49-F238E27FC236}">
                <a16:creationId xmlns:a16="http://schemas.microsoft.com/office/drawing/2014/main" id="{15EB5FA9-D117-4324-A3D4-5F62C3F1B10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57ED9708-511F-4342-AFA6-8AD96CBF057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3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9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E64370-786B-4EB9-A918-4498A437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88EE33-7A33-4169-88D0-D538A8D5A2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4956">
                <a:schemeClr val="bg1">
                  <a:alpha val="0"/>
                </a:schemeClr>
              </a:gs>
              <a:gs pos="36000">
                <a:schemeClr val="bg1">
                  <a:alpha val="8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04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2B1EB00E-DCFB-4436-A4B2-99F40E7C1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15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0CC9B0-8CF1-42D8-9E4B-C7BC505E35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ABDAF5-AB7D-4EFC-9A3E-DFF3709821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00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9D3C7FA3-61FC-4875-8279-D3B54C672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132EE1-487A-4B69-95D1-CA1029F76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4756D11E-843A-4108-BB05-CE8E849F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16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220E8D-EC0F-46D1-9AD3-E5B6C0D7E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619FF4-9BEF-462B-A96D-E7B0927FFE92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C0CE533-6F84-4FEB-B1E0-A1C3F0049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5B38886-1C37-4B08-B1E0-DA70618C4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21A76FD-610B-44D4-98B5-02EF8754C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5447C2C3-52D6-445B-9981-678811F40754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A8AC822-4D5F-4E13-A802-15335B3B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4B1AC7-79DA-4A59-B3A4-1B2B4DDE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B3BBB9-B843-4B92-97C7-CFC475524D94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83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5CA7AD-3724-4610-AD0B-806098ADE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2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D8BBE7B-7414-4949-B4F9-10E37BB2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60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67C365C-B5DD-4C23-A880-ABB124CC8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D8BBE7B-7414-4949-B4F9-10E37BB2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477" y="1525530"/>
            <a:ext cx="5904966" cy="4101805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8628" y="1516432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817335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63FF197E-1AE7-4604-B3DB-21B6EC50973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734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62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949F2-DC86-49D8-B7F6-F5E464D2B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D8BBE7B-7414-4949-B4F9-10E37BB2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69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8FCEB1-3EF3-4E82-987D-4D27092A2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B48BA-0AFA-480A-8CDB-033E2F6E7394}"/>
              </a:ext>
            </a:extLst>
          </p:cNvPr>
          <p:cNvSpPr/>
          <p:nvPr userDrawn="1"/>
        </p:nvSpPr>
        <p:spPr>
          <a:xfrm>
            <a:off x="1004888" y="762000"/>
            <a:ext cx="7524000" cy="534924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D8BBE7B-7414-4949-B4F9-10E37BB2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02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AF6AC-47B5-4889-A9DA-091E01DE5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2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7C9E0A-9329-4B74-81B5-5A7A41C9A7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7213EA">
                  <a:alpha val="61000"/>
                </a:srgbClr>
              </a:gs>
              <a:gs pos="0">
                <a:srgbClr val="B497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218117A8-EF1A-493C-A287-EDFA583FB96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5C4D1F29-5589-485D-8D08-51CED5DD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FE754-53EC-4CE3-8C68-A0585386D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71C50C-1A37-4DB9-8F3A-7B00281526E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0276C03-A764-4163-B1D2-6E4AE24B3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913" y="1882367"/>
            <a:ext cx="7718489" cy="3099991"/>
          </a:xfrm>
          <a:custGeom>
            <a:avLst/>
            <a:gdLst>
              <a:gd name="connsiteX0" fmla="*/ 6058533 w 7718489"/>
              <a:gd name="connsiteY0" fmla="*/ 2420175 h 3099991"/>
              <a:gd name="connsiteX1" fmla="*/ 6451222 w 7718489"/>
              <a:gd name="connsiteY1" fmla="*/ 2775917 h 3099991"/>
              <a:gd name="connsiteX2" fmla="*/ 6718997 w 7718489"/>
              <a:gd name="connsiteY2" fmla="*/ 2748296 h 3099991"/>
              <a:gd name="connsiteX3" fmla="*/ 6800455 w 7718489"/>
              <a:gd name="connsiteY3" fmla="*/ 2420175 h 3099991"/>
              <a:gd name="connsiteX4" fmla="*/ 5035465 w 7718489"/>
              <a:gd name="connsiteY4" fmla="*/ 1789620 h 3099991"/>
              <a:gd name="connsiteX5" fmla="*/ 4672157 w 7718489"/>
              <a:gd name="connsiteY5" fmla="*/ 2360005 h 3099991"/>
              <a:gd name="connsiteX6" fmla="*/ 4912310 w 7718489"/>
              <a:gd name="connsiteY6" fmla="*/ 2360005 h 3099991"/>
              <a:gd name="connsiteX7" fmla="*/ 3858453 w 7718489"/>
              <a:gd name="connsiteY7" fmla="*/ 1764813 h 3099991"/>
              <a:gd name="connsiteX8" fmla="*/ 3690962 w 7718489"/>
              <a:gd name="connsiteY8" fmla="*/ 2360005 h 3099991"/>
              <a:gd name="connsiteX9" fmla="*/ 3864435 w 7718489"/>
              <a:gd name="connsiteY9" fmla="*/ 2360005 h 3099991"/>
              <a:gd name="connsiteX10" fmla="*/ 2514654 w 7718489"/>
              <a:gd name="connsiteY10" fmla="*/ 1671568 h 3099991"/>
              <a:gd name="connsiteX11" fmla="*/ 2445687 w 7718489"/>
              <a:gd name="connsiteY11" fmla="*/ 1672623 h 3099991"/>
              <a:gd name="connsiteX12" fmla="*/ 2392026 w 7718489"/>
              <a:gd name="connsiteY12" fmla="*/ 1874949 h 3099991"/>
              <a:gd name="connsiteX13" fmla="*/ 2369859 w 7718489"/>
              <a:gd name="connsiteY13" fmla="*/ 1961686 h 3099991"/>
              <a:gd name="connsiteX14" fmla="*/ 2322884 w 7718489"/>
              <a:gd name="connsiteY14" fmla="*/ 2135863 h 3099991"/>
              <a:gd name="connsiteX15" fmla="*/ 2424575 w 7718489"/>
              <a:gd name="connsiteY15" fmla="*/ 2135863 h 3099991"/>
              <a:gd name="connsiteX16" fmla="*/ 2483161 w 7718489"/>
              <a:gd name="connsiteY16" fmla="*/ 2135863 h 3099991"/>
              <a:gd name="connsiteX17" fmla="*/ 2531895 w 7718489"/>
              <a:gd name="connsiteY17" fmla="*/ 2133575 h 3099991"/>
              <a:gd name="connsiteX18" fmla="*/ 2532423 w 7718489"/>
              <a:gd name="connsiteY18" fmla="*/ 2133575 h 3099991"/>
              <a:gd name="connsiteX19" fmla="*/ 2837145 w 7718489"/>
              <a:gd name="connsiteY19" fmla="*/ 1896765 h 3099991"/>
              <a:gd name="connsiteX20" fmla="*/ 2844358 w 7718489"/>
              <a:gd name="connsiteY20" fmla="*/ 1722589 h 3099991"/>
              <a:gd name="connsiteX21" fmla="*/ 2593473 w 7718489"/>
              <a:gd name="connsiteY21" fmla="*/ 1671568 h 3099991"/>
              <a:gd name="connsiteX22" fmla="*/ 4208566 w 7718489"/>
              <a:gd name="connsiteY22" fmla="*/ 61049 h 3099991"/>
              <a:gd name="connsiteX23" fmla="*/ 4208566 w 7718489"/>
              <a:gd name="connsiteY23" fmla="*/ 2360885 h 3099991"/>
              <a:gd name="connsiteX24" fmla="*/ 4252198 w 7718489"/>
              <a:gd name="connsiteY24" fmla="*/ 2360885 h 3099991"/>
              <a:gd name="connsiteX25" fmla="*/ 4854779 w 7718489"/>
              <a:gd name="connsiteY25" fmla="*/ 1410830 h 3099991"/>
              <a:gd name="connsiteX26" fmla="*/ 5528086 w 7718489"/>
              <a:gd name="connsiteY26" fmla="*/ 1410830 h 3099991"/>
              <a:gd name="connsiteX27" fmla="*/ 5329102 w 7718489"/>
              <a:gd name="connsiteY27" fmla="*/ 2360005 h 3099991"/>
              <a:gd name="connsiteX28" fmla="*/ 5563097 w 7718489"/>
              <a:gd name="connsiteY28" fmla="*/ 2360005 h 3099991"/>
              <a:gd name="connsiteX29" fmla="*/ 5588256 w 7718489"/>
              <a:gd name="connsiteY29" fmla="*/ 2220488 h 3099991"/>
              <a:gd name="connsiteX30" fmla="*/ 5800435 w 7718489"/>
              <a:gd name="connsiteY30" fmla="*/ 1764813 h 3099991"/>
              <a:gd name="connsiteX31" fmla="*/ 5801491 w 7718489"/>
              <a:gd name="connsiteY31" fmla="*/ 1435285 h 3099991"/>
              <a:gd name="connsiteX32" fmla="*/ 5800787 w 7718489"/>
              <a:gd name="connsiteY32" fmla="*/ 61049 h 3099991"/>
              <a:gd name="connsiteX33" fmla="*/ 2354376 w 7718489"/>
              <a:gd name="connsiteY33" fmla="*/ 61049 h 3099991"/>
              <a:gd name="connsiteX34" fmla="*/ 2354376 w 7718489"/>
              <a:gd name="connsiteY34" fmla="*/ 1408015 h 3099991"/>
              <a:gd name="connsiteX35" fmla="*/ 2671061 w 7718489"/>
              <a:gd name="connsiteY35" fmla="*/ 1408015 h 3099991"/>
              <a:gd name="connsiteX36" fmla="*/ 3184442 w 7718489"/>
              <a:gd name="connsiteY36" fmla="*/ 1525364 h 3099991"/>
              <a:gd name="connsiteX37" fmla="*/ 3238279 w 7718489"/>
              <a:gd name="connsiteY37" fmla="*/ 1902571 h 3099991"/>
              <a:gd name="connsiteX38" fmla="*/ 2851219 w 7718489"/>
              <a:gd name="connsiteY38" fmla="*/ 2360005 h 3099991"/>
              <a:gd name="connsiteX39" fmla="*/ 3273466 w 7718489"/>
              <a:gd name="connsiteY39" fmla="*/ 2360005 h 3099991"/>
              <a:gd name="connsiteX40" fmla="*/ 3546695 w 7718489"/>
              <a:gd name="connsiteY40" fmla="*/ 1408543 h 3099991"/>
              <a:gd name="connsiteX41" fmla="*/ 3944662 w 7718489"/>
              <a:gd name="connsiteY41" fmla="*/ 1408543 h 3099991"/>
              <a:gd name="connsiteX42" fmla="*/ 3944662 w 7718489"/>
              <a:gd name="connsiteY42" fmla="*/ 61049 h 3099991"/>
              <a:gd name="connsiteX43" fmla="*/ 498603 w 7718489"/>
              <a:gd name="connsiteY43" fmla="*/ 61049 h 3099991"/>
              <a:gd name="connsiteX44" fmla="*/ 498603 w 7718489"/>
              <a:gd name="connsiteY44" fmla="*/ 1410830 h 3099991"/>
              <a:gd name="connsiteX45" fmla="*/ 881440 w 7718489"/>
              <a:gd name="connsiteY45" fmla="*/ 1410830 h 3099991"/>
              <a:gd name="connsiteX46" fmla="*/ 676826 w 7718489"/>
              <a:gd name="connsiteY46" fmla="*/ 2091351 h 3099991"/>
              <a:gd name="connsiteX47" fmla="*/ 1308612 w 7718489"/>
              <a:gd name="connsiteY47" fmla="*/ 1412062 h 3099991"/>
              <a:gd name="connsiteX48" fmla="*/ 1827624 w 7718489"/>
              <a:gd name="connsiteY48" fmla="*/ 1412062 h 3099991"/>
              <a:gd name="connsiteX49" fmla="*/ 1019725 w 7718489"/>
              <a:gd name="connsiteY49" fmla="*/ 2237729 h 3099991"/>
              <a:gd name="connsiteX50" fmla="*/ 1078312 w 7718489"/>
              <a:gd name="connsiteY50" fmla="*/ 2360885 h 3099991"/>
              <a:gd name="connsiteX51" fmla="*/ 1827624 w 7718489"/>
              <a:gd name="connsiteY51" fmla="*/ 2360885 h 3099991"/>
              <a:gd name="connsiteX52" fmla="*/ 1836596 w 7718489"/>
              <a:gd name="connsiteY52" fmla="*/ 2333966 h 3099991"/>
              <a:gd name="connsiteX53" fmla="*/ 2064434 w 7718489"/>
              <a:gd name="connsiteY53" fmla="*/ 1575506 h 3099991"/>
              <a:gd name="connsiteX54" fmla="*/ 2089416 w 7718489"/>
              <a:gd name="connsiteY54" fmla="*/ 1492992 h 3099991"/>
              <a:gd name="connsiteX55" fmla="*/ 2089416 w 7718489"/>
              <a:gd name="connsiteY55" fmla="*/ 61049 h 3099991"/>
              <a:gd name="connsiteX56" fmla="*/ 6065395 w 7718489"/>
              <a:gd name="connsiteY56" fmla="*/ 60698 h 3099991"/>
              <a:gd name="connsiteX57" fmla="*/ 6065395 w 7718489"/>
              <a:gd name="connsiteY57" fmla="*/ 1503372 h 3099991"/>
              <a:gd name="connsiteX58" fmla="*/ 6770898 w 7718489"/>
              <a:gd name="connsiteY58" fmla="*/ 1317056 h 3099991"/>
              <a:gd name="connsiteX59" fmla="*/ 7344274 w 7718489"/>
              <a:gd name="connsiteY59" fmla="*/ 1514632 h 3099991"/>
              <a:gd name="connsiteX60" fmla="*/ 7383859 w 7718489"/>
              <a:gd name="connsiteY60" fmla="*/ 1868792 h 3099991"/>
              <a:gd name="connsiteX61" fmla="*/ 6906017 w 7718489"/>
              <a:gd name="connsiteY61" fmla="*/ 1868792 h 3099991"/>
              <a:gd name="connsiteX62" fmla="*/ 6667272 w 7718489"/>
              <a:gd name="connsiteY62" fmla="*/ 1642186 h 3099991"/>
              <a:gd name="connsiteX63" fmla="*/ 6084044 w 7718489"/>
              <a:gd name="connsiteY63" fmla="*/ 2210811 h 3099991"/>
              <a:gd name="connsiteX64" fmla="*/ 6065395 w 7718489"/>
              <a:gd name="connsiteY64" fmla="*/ 2305465 h 3099991"/>
              <a:gd name="connsiteX65" fmla="*/ 6065395 w 7718489"/>
              <a:gd name="connsiteY65" fmla="*/ 2360005 h 3099991"/>
              <a:gd name="connsiteX66" fmla="*/ 6453685 w 7718489"/>
              <a:gd name="connsiteY66" fmla="*/ 2360005 h 3099991"/>
              <a:gd name="connsiteX67" fmla="*/ 6519837 w 7718489"/>
              <a:gd name="connsiteY67" fmla="*/ 2094693 h 3099991"/>
              <a:gd name="connsiteX68" fmla="*/ 7322633 w 7718489"/>
              <a:gd name="connsiteY68" fmla="*/ 2094693 h 3099991"/>
              <a:gd name="connsiteX69" fmla="*/ 7257009 w 7718489"/>
              <a:gd name="connsiteY69" fmla="*/ 2360005 h 3099991"/>
              <a:gd name="connsiteX70" fmla="*/ 7658671 w 7718489"/>
              <a:gd name="connsiteY70" fmla="*/ 2360005 h 3099991"/>
              <a:gd name="connsiteX71" fmla="*/ 7657967 w 7718489"/>
              <a:gd name="connsiteY71" fmla="*/ 60698 h 3099991"/>
              <a:gd name="connsiteX72" fmla="*/ 437201 w 7718489"/>
              <a:gd name="connsiteY72" fmla="*/ 0 h 3099991"/>
              <a:gd name="connsiteX73" fmla="*/ 2151170 w 7718489"/>
              <a:gd name="connsiteY73" fmla="*/ 0 h 3099991"/>
              <a:gd name="connsiteX74" fmla="*/ 2151170 w 7718489"/>
              <a:gd name="connsiteY74" fmla="*/ 1410830 h 3099991"/>
              <a:gd name="connsiteX75" fmla="*/ 2292974 w 7718489"/>
              <a:gd name="connsiteY75" fmla="*/ 1410830 h 3099991"/>
              <a:gd name="connsiteX76" fmla="*/ 2292974 w 7718489"/>
              <a:gd name="connsiteY76" fmla="*/ 0 h 3099991"/>
              <a:gd name="connsiteX77" fmla="*/ 4006767 w 7718489"/>
              <a:gd name="connsiteY77" fmla="*/ 0 h 3099991"/>
              <a:gd name="connsiteX78" fmla="*/ 4006767 w 7718489"/>
              <a:gd name="connsiteY78" fmla="*/ 1408543 h 3099991"/>
              <a:gd name="connsiteX79" fmla="*/ 4148748 w 7718489"/>
              <a:gd name="connsiteY79" fmla="*/ 1408543 h 3099991"/>
              <a:gd name="connsiteX80" fmla="*/ 4148748 w 7718489"/>
              <a:gd name="connsiteY80" fmla="*/ 0 h 3099991"/>
              <a:gd name="connsiteX81" fmla="*/ 5862013 w 7718489"/>
              <a:gd name="connsiteY81" fmla="*/ 0 h 3099991"/>
              <a:gd name="connsiteX82" fmla="*/ 5862013 w 7718489"/>
              <a:gd name="connsiteY82" fmla="*/ 1684411 h 3099991"/>
              <a:gd name="connsiteX83" fmla="*/ 6005048 w 7718489"/>
              <a:gd name="connsiteY83" fmla="*/ 1546829 h 3099991"/>
              <a:gd name="connsiteX84" fmla="*/ 6005048 w 7718489"/>
              <a:gd name="connsiteY84" fmla="*/ 0 h 3099991"/>
              <a:gd name="connsiteX85" fmla="*/ 7718489 w 7718489"/>
              <a:gd name="connsiteY85" fmla="*/ 0 h 3099991"/>
              <a:gd name="connsiteX86" fmla="*/ 7718489 w 7718489"/>
              <a:gd name="connsiteY86" fmla="*/ 2420175 h 3099991"/>
              <a:gd name="connsiteX87" fmla="*/ 7242406 w 7718489"/>
              <a:gd name="connsiteY87" fmla="*/ 2420175 h 3099991"/>
              <a:gd name="connsiteX88" fmla="*/ 7097963 w 7718489"/>
              <a:gd name="connsiteY88" fmla="*/ 3004810 h 3099991"/>
              <a:gd name="connsiteX89" fmla="*/ 6322965 w 7718489"/>
              <a:gd name="connsiteY89" fmla="*/ 3099991 h 3099991"/>
              <a:gd name="connsiteX90" fmla="*/ 5729357 w 7718489"/>
              <a:gd name="connsiteY90" fmla="*/ 2923000 h 3099991"/>
              <a:gd name="connsiteX91" fmla="*/ 5555532 w 7718489"/>
              <a:gd name="connsiteY91" fmla="*/ 2420175 h 3099991"/>
              <a:gd name="connsiteX92" fmla="*/ 5314324 w 7718489"/>
              <a:gd name="connsiteY92" fmla="*/ 2420175 h 3099991"/>
              <a:gd name="connsiteX93" fmla="*/ 5178853 w 7718489"/>
              <a:gd name="connsiteY93" fmla="*/ 3064101 h 3099991"/>
              <a:gd name="connsiteX94" fmla="*/ 4761709 w 7718489"/>
              <a:gd name="connsiteY94" fmla="*/ 3064101 h 3099991"/>
              <a:gd name="connsiteX95" fmla="*/ 4899466 w 7718489"/>
              <a:gd name="connsiteY95" fmla="*/ 2420175 h 3099991"/>
              <a:gd name="connsiteX96" fmla="*/ 4632396 w 7718489"/>
              <a:gd name="connsiteY96" fmla="*/ 2420175 h 3099991"/>
              <a:gd name="connsiteX97" fmla="*/ 4224576 w 7718489"/>
              <a:gd name="connsiteY97" fmla="*/ 3064101 h 3099991"/>
              <a:gd name="connsiteX98" fmla="*/ 3869009 w 7718489"/>
              <a:gd name="connsiteY98" fmla="*/ 3064101 h 3099991"/>
              <a:gd name="connsiteX99" fmla="*/ 3863907 w 7718489"/>
              <a:gd name="connsiteY99" fmla="*/ 2420175 h 3099991"/>
              <a:gd name="connsiteX100" fmla="*/ 3673193 w 7718489"/>
              <a:gd name="connsiteY100" fmla="*/ 2420175 h 3099991"/>
              <a:gd name="connsiteX101" fmla="*/ 3493562 w 7718489"/>
              <a:gd name="connsiteY101" fmla="*/ 3064101 h 3099991"/>
              <a:gd name="connsiteX102" fmla="*/ 3069732 w 7718489"/>
              <a:gd name="connsiteY102" fmla="*/ 3064101 h 3099991"/>
              <a:gd name="connsiteX103" fmla="*/ 3255345 w 7718489"/>
              <a:gd name="connsiteY103" fmla="*/ 2420175 h 3099991"/>
              <a:gd name="connsiteX104" fmla="*/ 2319717 w 7718489"/>
              <a:gd name="connsiteY104" fmla="*/ 2420175 h 3099991"/>
              <a:gd name="connsiteX105" fmla="*/ 2319717 w 7718489"/>
              <a:gd name="connsiteY105" fmla="*/ 2421934 h 3099991"/>
              <a:gd name="connsiteX106" fmla="*/ 2227350 w 7718489"/>
              <a:gd name="connsiteY106" fmla="*/ 2421934 h 3099991"/>
              <a:gd name="connsiteX107" fmla="*/ 2035228 w 7718489"/>
              <a:gd name="connsiteY107" fmla="*/ 3065860 h 3099991"/>
              <a:gd name="connsiteX108" fmla="*/ 1614917 w 7718489"/>
              <a:gd name="connsiteY108" fmla="*/ 3065860 h 3099991"/>
              <a:gd name="connsiteX109" fmla="*/ 1809678 w 7718489"/>
              <a:gd name="connsiteY109" fmla="*/ 2420175 h 3099991"/>
              <a:gd name="connsiteX110" fmla="*/ 1107517 w 7718489"/>
              <a:gd name="connsiteY110" fmla="*/ 2420175 h 3099991"/>
              <a:gd name="connsiteX111" fmla="*/ 1417165 w 7718489"/>
              <a:gd name="connsiteY111" fmla="*/ 3065860 h 3099991"/>
              <a:gd name="connsiteX112" fmla="*/ 952694 w 7718489"/>
              <a:gd name="connsiteY112" fmla="*/ 3065860 h 3099991"/>
              <a:gd name="connsiteX113" fmla="*/ 633722 w 7718489"/>
              <a:gd name="connsiteY113" fmla="*/ 2420175 h 3099991"/>
              <a:gd name="connsiteX114" fmla="*/ 578126 w 7718489"/>
              <a:gd name="connsiteY114" fmla="*/ 2420175 h 3099991"/>
              <a:gd name="connsiteX115" fmla="*/ 384596 w 7718489"/>
              <a:gd name="connsiteY115" fmla="*/ 3065860 h 3099991"/>
              <a:gd name="connsiteX116" fmla="*/ 0 w 7718489"/>
              <a:gd name="connsiteY116" fmla="*/ 3065860 h 3099991"/>
              <a:gd name="connsiteX117" fmla="*/ 437201 w 7718489"/>
              <a:gd name="connsiteY117" fmla="*/ 1607879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18489" h="3099991">
                <a:moveTo>
                  <a:pt x="6058533" y="2420175"/>
                </a:moveTo>
                <a:cubicBezTo>
                  <a:pt x="6061876" y="2669124"/>
                  <a:pt x="6221626" y="2775917"/>
                  <a:pt x="6451222" y="2775917"/>
                </a:cubicBezTo>
                <a:cubicBezTo>
                  <a:pt x="6541125" y="2774668"/>
                  <a:pt x="6630730" y="2765432"/>
                  <a:pt x="6718997" y="2748296"/>
                </a:cubicBezTo>
                <a:lnTo>
                  <a:pt x="6800455" y="2420175"/>
                </a:lnTo>
                <a:close/>
                <a:moveTo>
                  <a:pt x="5035465" y="1789620"/>
                </a:moveTo>
                <a:lnTo>
                  <a:pt x="4672157" y="2360005"/>
                </a:lnTo>
                <a:lnTo>
                  <a:pt x="4912310" y="2360005"/>
                </a:lnTo>
                <a:close/>
                <a:moveTo>
                  <a:pt x="3858453" y="1764813"/>
                </a:moveTo>
                <a:lnTo>
                  <a:pt x="3690962" y="2360005"/>
                </a:lnTo>
                <a:lnTo>
                  <a:pt x="3864435" y="2360005"/>
                </a:lnTo>
                <a:close/>
                <a:moveTo>
                  <a:pt x="2514654" y="1671568"/>
                </a:moveTo>
                <a:cubicBezTo>
                  <a:pt x="2492486" y="1671568"/>
                  <a:pt x="2469438" y="1672623"/>
                  <a:pt x="2445687" y="1672623"/>
                </a:cubicBezTo>
                <a:lnTo>
                  <a:pt x="2392026" y="1874949"/>
                </a:lnTo>
                <a:lnTo>
                  <a:pt x="2369859" y="1961686"/>
                </a:lnTo>
                <a:lnTo>
                  <a:pt x="2322884" y="2135863"/>
                </a:lnTo>
                <a:lnTo>
                  <a:pt x="2424575" y="2135863"/>
                </a:lnTo>
                <a:cubicBezTo>
                  <a:pt x="2441816" y="2135863"/>
                  <a:pt x="2459762" y="2135863"/>
                  <a:pt x="2483161" y="2135863"/>
                </a:cubicBezTo>
                <a:cubicBezTo>
                  <a:pt x="2500931" y="2135863"/>
                  <a:pt x="2516589" y="2133575"/>
                  <a:pt x="2531895" y="2133575"/>
                </a:cubicBezTo>
                <a:lnTo>
                  <a:pt x="2532423" y="2133575"/>
                </a:lnTo>
                <a:cubicBezTo>
                  <a:pt x="2728240" y="2118621"/>
                  <a:pt x="2788938" y="2043848"/>
                  <a:pt x="2837145" y="1896765"/>
                </a:cubicBezTo>
                <a:cubicBezTo>
                  <a:pt x="2865118" y="1811437"/>
                  <a:pt x="2867933" y="1755137"/>
                  <a:pt x="2844358" y="1722589"/>
                </a:cubicBezTo>
                <a:cubicBezTo>
                  <a:pt x="2813393" y="1679308"/>
                  <a:pt x="2728240" y="1671568"/>
                  <a:pt x="2593473" y="1671568"/>
                </a:cubicBezTo>
                <a:close/>
                <a:moveTo>
                  <a:pt x="4208566" y="61049"/>
                </a:moveTo>
                <a:lnTo>
                  <a:pt x="4208566" y="2360885"/>
                </a:lnTo>
                <a:lnTo>
                  <a:pt x="4252198" y="2360885"/>
                </a:lnTo>
                <a:lnTo>
                  <a:pt x="4854779" y="1410830"/>
                </a:lnTo>
                <a:lnTo>
                  <a:pt x="5528086" y="1410830"/>
                </a:lnTo>
                <a:lnTo>
                  <a:pt x="5329102" y="2360005"/>
                </a:lnTo>
                <a:lnTo>
                  <a:pt x="5563097" y="2360005"/>
                </a:lnTo>
                <a:cubicBezTo>
                  <a:pt x="5567865" y="2312924"/>
                  <a:pt x="5576275" y="2266266"/>
                  <a:pt x="5588256" y="2220488"/>
                </a:cubicBezTo>
                <a:cubicBezTo>
                  <a:pt x="5629319" y="2056480"/>
                  <a:pt x="5701348" y="1901815"/>
                  <a:pt x="5800435" y="1764813"/>
                </a:cubicBezTo>
                <a:lnTo>
                  <a:pt x="5801491" y="1435285"/>
                </a:lnTo>
                <a:lnTo>
                  <a:pt x="5800787" y="61049"/>
                </a:lnTo>
                <a:close/>
                <a:moveTo>
                  <a:pt x="2354376" y="61049"/>
                </a:moveTo>
                <a:lnTo>
                  <a:pt x="2354376" y="1408015"/>
                </a:lnTo>
                <a:lnTo>
                  <a:pt x="2671061" y="1408015"/>
                </a:lnTo>
                <a:cubicBezTo>
                  <a:pt x="2861952" y="1408015"/>
                  <a:pt x="3077121" y="1396931"/>
                  <a:pt x="3184442" y="1525364"/>
                </a:cubicBezTo>
                <a:cubicBezTo>
                  <a:pt x="3255872" y="1611749"/>
                  <a:pt x="3271706" y="1726635"/>
                  <a:pt x="3238279" y="1902571"/>
                </a:cubicBezTo>
                <a:cubicBezTo>
                  <a:pt x="3197286" y="2128297"/>
                  <a:pt x="3066389" y="2280306"/>
                  <a:pt x="2851219" y="2360005"/>
                </a:cubicBezTo>
                <a:lnTo>
                  <a:pt x="3273466" y="2360005"/>
                </a:lnTo>
                <a:lnTo>
                  <a:pt x="3546695" y="1408543"/>
                </a:lnTo>
                <a:lnTo>
                  <a:pt x="3944662" y="1408543"/>
                </a:lnTo>
                <a:lnTo>
                  <a:pt x="3944662" y="61049"/>
                </a:lnTo>
                <a:close/>
                <a:moveTo>
                  <a:pt x="498603" y="61049"/>
                </a:moveTo>
                <a:lnTo>
                  <a:pt x="498603" y="1410830"/>
                </a:lnTo>
                <a:lnTo>
                  <a:pt x="881440" y="1410830"/>
                </a:lnTo>
                <a:lnTo>
                  <a:pt x="676826" y="2091351"/>
                </a:lnTo>
                <a:lnTo>
                  <a:pt x="1308612" y="1412062"/>
                </a:lnTo>
                <a:lnTo>
                  <a:pt x="1827624" y="1412062"/>
                </a:lnTo>
                <a:lnTo>
                  <a:pt x="1019725" y="2237729"/>
                </a:lnTo>
                <a:lnTo>
                  <a:pt x="1078312" y="2360885"/>
                </a:lnTo>
                <a:lnTo>
                  <a:pt x="1827624" y="2360885"/>
                </a:lnTo>
                <a:lnTo>
                  <a:pt x="1836596" y="2333966"/>
                </a:lnTo>
                <a:lnTo>
                  <a:pt x="2064434" y="1575506"/>
                </a:lnTo>
                <a:lnTo>
                  <a:pt x="2089416" y="1492992"/>
                </a:lnTo>
                <a:lnTo>
                  <a:pt x="2089416" y="61049"/>
                </a:lnTo>
                <a:close/>
                <a:moveTo>
                  <a:pt x="6065395" y="60698"/>
                </a:moveTo>
                <a:lnTo>
                  <a:pt x="6065395" y="1503372"/>
                </a:lnTo>
                <a:cubicBezTo>
                  <a:pt x="6304668" y="1347317"/>
                  <a:pt x="6581591" y="1317056"/>
                  <a:pt x="6770898" y="1317056"/>
                </a:cubicBezTo>
                <a:cubicBezTo>
                  <a:pt x="7037265" y="1317056"/>
                  <a:pt x="7242406" y="1373884"/>
                  <a:pt x="7344274" y="1514632"/>
                </a:cubicBezTo>
                <a:cubicBezTo>
                  <a:pt x="7434353" y="1644649"/>
                  <a:pt x="7402860" y="1785926"/>
                  <a:pt x="7383859" y="1868792"/>
                </a:cubicBezTo>
                <a:lnTo>
                  <a:pt x="6906017" y="1868792"/>
                </a:lnTo>
                <a:cubicBezTo>
                  <a:pt x="6923434" y="1691096"/>
                  <a:pt x="6795705" y="1642186"/>
                  <a:pt x="6667272" y="1642186"/>
                </a:cubicBezTo>
                <a:cubicBezTo>
                  <a:pt x="6342669" y="1642186"/>
                  <a:pt x="6154418" y="1924739"/>
                  <a:pt x="6084044" y="2210811"/>
                </a:cubicBezTo>
                <a:cubicBezTo>
                  <a:pt x="6076479" y="2244239"/>
                  <a:pt x="6071376" y="2275556"/>
                  <a:pt x="6065395" y="2305465"/>
                </a:cubicBezTo>
                <a:lnTo>
                  <a:pt x="6065395" y="2360005"/>
                </a:lnTo>
                <a:lnTo>
                  <a:pt x="6453685" y="2360005"/>
                </a:lnTo>
                <a:lnTo>
                  <a:pt x="6519837" y="2094693"/>
                </a:lnTo>
                <a:lnTo>
                  <a:pt x="7322633" y="2094693"/>
                </a:lnTo>
                <a:lnTo>
                  <a:pt x="7257009" y="2360005"/>
                </a:lnTo>
                <a:lnTo>
                  <a:pt x="7658671" y="2360005"/>
                </a:lnTo>
                <a:lnTo>
                  <a:pt x="7657967" y="60698"/>
                </a:lnTo>
                <a:close/>
                <a:moveTo>
                  <a:pt x="437201" y="0"/>
                </a:moveTo>
                <a:lnTo>
                  <a:pt x="2151170" y="0"/>
                </a:lnTo>
                <a:lnTo>
                  <a:pt x="2151170" y="1410830"/>
                </a:lnTo>
                <a:lnTo>
                  <a:pt x="2292974" y="1410830"/>
                </a:lnTo>
                <a:lnTo>
                  <a:pt x="2292974" y="0"/>
                </a:lnTo>
                <a:lnTo>
                  <a:pt x="4006767" y="0"/>
                </a:lnTo>
                <a:lnTo>
                  <a:pt x="4006767" y="1408543"/>
                </a:lnTo>
                <a:lnTo>
                  <a:pt x="4148748" y="1408543"/>
                </a:lnTo>
                <a:lnTo>
                  <a:pt x="4148748" y="0"/>
                </a:lnTo>
                <a:lnTo>
                  <a:pt x="5862013" y="0"/>
                </a:lnTo>
                <a:lnTo>
                  <a:pt x="5862013" y="1684411"/>
                </a:lnTo>
                <a:cubicBezTo>
                  <a:pt x="5905345" y="1634234"/>
                  <a:pt x="5953218" y="1588174"/>
                  <a:pt x="6005048" y="1546829"/>
                </a:cubicBezTo>
                <a:lnTo>
                  <a:pt x="6005048" y="0"/>
                </a:lnTo>
                <a:lnTo>
                  <a:pt x="7718489" y="0"/>
                </a:lnTo>
                <a:lnTo>
                  <a:pt x="7718489" y="2420175"/>
                </a:lnTo>
                <a:lnTo>
                  <a:pt x="7242406" y="2420175"/>
                </a:lnTo>
                <a:lnTo>
                  <a:pt x="7097963" y="3004810"/>
                </a:lnTo>
                <a:cubicBezTo>
                  <a:pt x="6843929" y="3064980"/>
                  <a:pt x="6584019" y="3096913"/>
                  <a:pt x="6322965" y="3099991"/>
                </a:cubicBezTo>
                <a:cubicBezTo>
                  <a:pt x="6139112" y="3099991"/>
                  <a:pt x="5891218" y="3071490"/>
                  <a:pt x="5729357" y="2923000"/>
                </a:cubicBezTo>
                <a:cubicBezTo>
                  <a:pt x="5597053" y="2801076"/>
                  <a:pt x="5546031" y="2619686"/>
                  <a:pt x="5555532" y="2420175"/>
                </a:cubicBezTo>
                <a:lnTo>
                  <a:pt x="5314324" y="2420175"/>
                </a:lnTo>
                <a:lnTo>
                  <a:pt x="5178853" y="3064101"/>
                </a:lnTo>
                <a:lnTo>
                  <a:pt x="4761709" y="3064101"/>
                </a:lnTo>
                <a:lnTo>
                  <a:pt x="4899466" y="2420175"/>
                </a:lnTo>
                <a:lnTo>
                  <a:pt x="4632396" y="2420175"/>
                </a:lnTo>
                <a:lnTo>
                  <a:pt x="4224576" y="3064101"/>
                </a:lnTo>
                <a:lnTo>
                  <a:pt x="3869009" y="3064101"/>
                </a:lnTo>
                <a:lnTo>
                  <a:pt x="3863907" y="2420175"/>
                </a:lnTo>
                <a:lnTo>
                  <a:pt x="3673193" y="2420175"/>
                </a:lnTo>
                <a:lnTo>
                  <a:pt x="3493562" y="3064101"/>
                </a:lnTo>
                <a:lnTo>
                  <a:pt x="3069732" y="3064101"/>
                </a:lnTo>
                <a:lnTo>
                  <a:pt x="3255345" y="2420175"/>
                </a:lnTo>
                <a:lnTo>
                  <a:pt x="2319717" y="2420175"/>
                </a:lnTo>
                <a:lnTo>
                  <a:pt x="2319717" y="2421934"/>
                </a:lnTo>
                <a:lnTo>
                  <a:pt x="2227350" y="2421934"/>
                </a:lnTo>
                <a:lnTo>
                  <a:pt x="2035228" y="3065860"/>
                </a:lnTo>
                <a:lnTo>
                  <a:pt x="1614917" y="3065860"/>
                </a:lnTo>
                <a:lnTo>
                  <a:pt x="1809678" y="2420175"/>
                </a:lnTo>
                <a:lnTo>
                  <a:pt x="1107517" y="2420175"/>
                </a:lnTo>
                <a:lnTo>
                  <a:pt x="1417165" y="3065860"/>
                </a:lnTo>
                <a:lnTo>
                  <a:pt x="952694" y="3065860"/>
                </a:lnTo>
                <a:lnTo>
                  <a:pt x="633722" y="2420175"/>
                </a:lnTo>
                <a:lnTo>
                  <a:pt x="578126" y="2420175"/>
                </a:lnTo>
                <a:lnTo>
                  <a:pt x="384596" y="3065860"/>
                </a:lnTo>
                <a:lnTo>
                  <a:pt x="0" y="3065860"/>
                </a:lnTo>
                <a:lnTo>
                  <a:pt x="437201" y="16078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6258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INAL SLID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B69055-DC25-49C8-9B89-81E75E56E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38565" y="1882444"/>
            <a:ext cx="7709732" cy="3096473"/>
          </a:xfrm>
          <a:custGeom>
            <a:avLst/>
            <a:gdLst>
              <a:gd name="connsiteX0" fmla="*/ 1658073 w 7709732"/>
              <a:gd name="connsiteY0" fmla="*/ 2417428 h 3096473"/>
              <a:gd name="connsiteX1" fmla="*/ 1265829 w 7709732"/>
              <a:gd name="connsiteY1" fmla="*/ 2772767 h 3096473"/>
              <a:gd name="connsiteX2" fmla="*/ 998358 w 7709732"/>
              <a:gd name="connsiteY2" fmla="*/ 2745177 h 3096473"/>
              <a:gd name="connsiteX3" fmla="*/ 916992 w 7709732"/>
              <a:gd name="connsiteY3" fmla="*/ 2417428 h 3096473"/>
              <a:gd name="connsiteX4" fmla="*/ 2679980 w 7709732"/>
              <a:gd name="connsiteY4" fmla="*/ 1787589 h 3096473"/>
              <a:gd name="connsiteX5" fmla="*/ 3042876 w 7709732"/>
              <a:gd name="connsiteY5" fmla="*/ 2357327 h 3096473"/>
              <a:gd name="connsiteX6" fmla="*/ 2802996 w 7709732"/>
              <a:gd name="connsiteY6" fmla="*/ 2357327 h 3096473"/>
              <a:gd name="connsiteX7" fmla="*/ 3855657 w 7709732"/>
              <a:gd name="connsiteY7" fmla="*/ 1762811 h 3096473"/>
              <a:gd name="connsiteX8" fmla="*/ 4022958 w 7709732"/>
              <a:gd name="connsiteY8" fmla="*/ 2357327 h 3096473"/>
              <a:gd name="connsiteX9" fmla="*/ 3849682 w 7709732"/>
              <a:gd name="connsiteY9" fmla="*/ 2357327 h 3096473"/>
              <a:gd name="connsiteX10" fmla="*/ 5197931 w 7709732"/>
              <a:gd name="connsiteY10" fmla="*/ 1669671 h 3096473"/>
              <a:gd name="connsiteX11" fmla="*/ 5266820 w 7709732"/>
              <a:gd name="connsiteY11" fmla="*/ 1670725 h 3096473"/>
              <a:gd name="connsiteX12" fmla="*/ 5320420 w 7709732"/>
              <a:gd name="connsiteY12" fmla="*/ 1872822 h 3096473"/>
              <a:gd name="connsiteX13" fmla="*/ 5342562 w 7709732"/>
              <a:gd name="connsiteY13" fmla="*/ 1959460 h 3096473"/>
              <a:gd name="connsiteX14" fmla="*/ 5389484 w 7709732"/>
              <a:gd name="connsiteY14" fmla="*/ 2133439 h 3096473"/>
              <a:gd name="connsiteX15" fmla="*/ 5287908 w 7709732"/>
              <a:gd name="connsiteY15" fmla="*/ 2133439 h 3096473"/>
              <a:gd name="connsiteX16" fmla="*/ 5229388 w 7709732"/>
              <a:gd name="connsiteY16" fmla="*/ 2133439 h 3096473"/>
              <a:gd name="connsiteX17" fmla="*/ 5180709 w 7709732"/>
              <a:gd name="connsiteY17" fmla="*/ 2131154 h 3096473"/>
              <a:gd name="connsiteX18" fmla="*/ 5180182 w 7709732"/>
              <a:gd name="connsiteY18" fmla="*/ 2131154 h 3096473"/>
              <a:gd name="connsiteX19" fmla="*/ 4875806 w 7709732"/>
              <a:gd name="connsiteY19" fmla="*/ 1894613 h 3096473"/>
              <a:gd name="connsiteX20" fmla="*/ 4868601 w 7709732"/>
              <a:gd name="connsiteY20" fmla="*/ 1720634 h 3096473"/>
              <a:gd name="connsiteX21" fmla="*/ 5119201 w 7709732"/>
              <a:gd name="connsiteY21" fmla="*/ 1669671 h 3096473"/>
              <a:gd name="connsiteX22" fmla="*/ 3505941 w 7709732"/>
              <a:gd name="connsiteY22" fmla="*/ 60980 h 3096473"/>
              <a:gd name="connsiteX23" fmla="*/ 3505941 w 7709732"/>
              <a:gd name="connsiteY23" fmla="*/ 2358205 h 3096473"/>
              <a:gd name="connsiteX24" fmla="*/ 3462358 w 7709732"/>
              <a:gd name="connsiteY24" fmla="*/ 2358205 h 3096473"/>
              <a:gd name="connsiteX25" fmla="*/ 2860461 w 7709732"/>
              <a:gd name="connsiteY25" fmla="*/ 1409229 h 3096473"/>
              <a:gd name="connsiteX26" fmla="*/ 2187918 w 7709732"/>
              <a:gd name="connsiteY26" fmla="*/ 1409229 h 3096473"/>
              <a:gd name="connsiteX27" fmla="*/ 2386676 w 7709732"/>
              <a:gd name="connsiteY27" fmla="*/ 2357327 h 3096473"/>
              <a:gd name="connsiteX28" fmla="*/ 2152947 w 7709732"/>
              <a:gd name="connsiteY28" fmla="*/ 2357327 h 3096473"/>
              <a:gd name="connsiteX29" fmla="*/ 2127816 w 7709732"/>
              <a:gd name="connsiteY29" fmla="*/ 2217968 h 3096473"/>
              <a:gd name="connsiteX30" fmla="*/ 1915878 w 7709732"/>
              <a:gd name="connsiteY30" fmla="*/ 1762811 h 3096473"/>
              <a:gd name="connsiteX31" fmla="*/ 1914824 w 7709732"/>
              <a:gd name="connsiteY31" fmla="*/ 1433657 h 3096473"/>
              <a:gd name="connsiteX32" fmla="*/ 1915527 w 7709732"/>
              <a:gd name="connsiteY32" fmla="*/ 60980 h 3096473"/>
              <a:gd name="connsiteX33" fmla="*/ 5358027 w 7709732"/>
              <a:gd name="connsiteY33" fmla="*/ 60980 h 3096473"/>
              <a:gd name="connsiteX34" fmla="*/ 5358027 w 7709732"/>
              <a:gd name="connsiteY34" fmla="*/ 1406417 h 3096473"/>
              <a:gd name="connsiteX35" fmla="*/ 5041702 w 7709732"/>
              <a:gd name="connsiteY35" fmla="*/ 1406417 h 3096473"/>
              <a:gd name="connsiteX36" fmla="*/ 4528903 w 7709732"/>
              <a:gd name="connsiteY36" fmla="*/ 1523633 h 3096473"/>
              <a:gd name="connsiteX37" fmla="*/ 4475127 w 7709732"/>
              <a:gd name="connsiteY37" fmla="*/ 1900412 h 3096473"/>
              <a:gd name="connsiteX38" fmla="*/ 4861747 w 7709732"/>
              <a:gd name="connsiteY38" fmla="*/ 2357327 h 3096473"/>
              <a:gd name="connsiteX39" fmla="*/ 4439980 w 7709732"/>
              <a:gd name="connsiteY39" fmla="*/ 2357327 h 3096473"/>
              <a:gd name="connsiteX40" fmla="*/ 4167061 w 7709732"/>
              <a:gd name="connsiteY40" fmla="*/ 1406945 h 3096473"/>
              <a:gd name="connsiteX41" fmla="*/ 3769546 w 7709732"/>
              <a:gd name="connsiteY41" fmla="*/ 1406945 h 3096473"/>
              <a:gd name="connsiteX42" fmla="*/ 3769546 w 7709732"/>
              <a:gd name="connsiteY42" fmla="*/ 60980 h 3096473"/>
              <a:gd name="connsiteX43" fmla="*/ 7211695 w 7709732"/>
              <a:gd name="connsiteY43" fmla="*/ 60980 h 3096473"/>
              <a:gd name="connsiteX44" fmla="*/ 7211695 w 7709732"/>
              <a:gd name="connsiteY44" fmla="*/ 1409229 h 3096473"/>
              <a:gd name="connsiteX45" fmla="*/ 6829292 w 7709732"/>
              <a:gd name="connsiteY45" fmla="*/ 1409229 h 3096473"/>
              <a:gd name="connsiteX46" fmla="*/ 7033674 w 7709732"/>
              <a:gd name="connsiteY46" fmla="*/ 2088977 h 3096473"/>
              <a:gd name="connsiteX47" fmla="*/ 6402604 w 7709732"/>
              <a:gd name="connsiteY47" fmla="*/ 1410459 h 3096473"/>
              <a:gd name="connsiteX48" fmla="*/ 5884182 w 7709732"/>
              <a:gd name="connsiteY48" fmla="*/ 1410459 h 3096473"/>
              <a:gd name="connsiteX49" fmla="*/ 6691164 w 7709732"/>
              <a:gd name="connsiteY49" fmla="*/ 2235190 h 3096473"/>
              <a:gd name="connsiteX50" fmla="*/ 6632643 w 7709732"/>
              <a:gd name="connsiteY50" fmla="*/ 2358205 h 3096473"/>
              <a:gd name="connsiteX51" fmla="*/ 5884182 w 7709732"/>
              <a:gd name="connsiteY51" fmla="*/ 2358205 h 3096473"/>
              <a:gd name="connsiteX52" fmla="*/ 5875219 w 7709732"/>
              <a:gd name="connsiteY52" fmla="*/ 2331318 h 3096473"/>
              <a:gd name="connsiteX53" fmla="*/ 5647641 w 7709732"/>
              <a:gd name="connsiteY53" fmla="*/ 1573718 h 3096473"/>
              <a:gd name="connsiteX54" fmla="*/ 5622686 w 7709732"/>
              <a:gd name="connsiteY54" fmla="*/ 1491298 h 3096473"/>
              <a:gd name="connsiteX55" fmla="*/ 5622686 w 7709732"/>
              <a:gd name="connsiteY55" fmla="*/ 60980 h 3096473"/>
              <a:gd name="connsiteX56" fmla="*/ 1651219 w 7709732"/>
              <a:gd name="connsiteY56" fmla="*/ 60629 h 3096473"/>
              <a:gd name="connsiteX57" fmla="*/ 1651219 w 7709732"/>
              <a:gd name="connsiteY57" fmla="*/ 1501666 h 3096473"/>
              <a:gd name="connsiteX58" fmla="*/ 946516 w 7709732"/>
              <a:gd name="connsiteY58" fmla="*/ 1315562 h 3096473"/>
              <a:gd name="connsiteX59" fmla="*/ 373791 w 7709732"/>
              <a:gd name="connsiteY59" fmla="*/ 1512914 h 3096473"/>
              <a:gd name="connsiteX60" fmla="*/ 334250 w 7709732"/>
              <a:gd name="connsiteY60" fmla="*/ 1866671 h 3096473"/>
              <a:gd name="connsiteX61" fmla="*/ 811550 w 7709732"/>
              <a:gd name="connsiteY61" fmla="*/ 1866671 h 3096473"/>
              <a:gd name="connsiteX62" fmla="*/ 1050025 w 7709732"/>
              <a:gd name="connsiteY62" fmla="*/ 1640322 h 3096473"/>
              <a:gd name="connsiteX63" fmla="*/ 1632591 w 7709732"/>
              <a:gd name="connsiteY63" fmla="*/ 2208302 h 3096473"/>
              <a:gd name="connsiteX64" fmla="*/ 1651219 w 7709732"/>
              <a:gd name="connsiteY64" fmla="*/ 2302848 h 3096473"/>
              <a:gd name="connsiteX65" fmla="*/ 1651219 w 7709732"/>
              <a:gd name="connsiteY65" fmla="*/ 2357327 h 3096473"/>
              <a:gd name="connsiteX66" fmla="*/ 1263369 w 7709732"/>
              <a:gd name="connsiteY66" fmla="*/ 2357327 h 3096473"/>
              <a:gd name="connsiteX67" fmla="*/ 1197292 w 7709732"/>
              <a:gd name="connsiteY67" fmla="*/ 2092316 h 3096473"/>
              <a:gd name="connsiteX68" fmla="*/ 395407 w 7709732"/>
              <a:gd name="connsiteY68" fmla="*/ 2092316 h 3096473"/>
              <a:gd name="connsiteX69" fmla="*/ 460957 w 7709732"/>
              <a:gd name="connsiteY69" fmla="*/ 2357327 h 3096473"/>
              <a:gd name="connsiteX70" fmla="*/ 59750 w 7709732"/>
              <a:gd name="connsiteY70" fmla="*/ 2357327 h 3096473"/>
              <a:gd name="connsiteX71" fmla="*/ 60453 w 7709732"/>
              <a:gd name="connsiteY71" fmla="*/ 60629 h 3096473"/>
              <a:gd name="connsiteX72" fmla="*/ 7273027 w 7709732"/>
              <a:gd name="connsiteY72" fmla="*/ 0 h 3096473"/>
              <a:gd name="connsiteX73" fmla="*/ 5561003 w 7709732"/>
              <a:gd name="connsiteY73" fmla="*/ 0 h 3096473"/>
              <a:gd name="connsiteX74" fmla="*/ 5561003 w 7709732"/>
              <a:gd name="connsiteY74" fmla="*/ 1409229 h 3096473"/>
              <a:gd name="connsiteX75" fmla="*/ 5419359 w 7709732"/>
              <a:gd name="connsiteY75" fmla="*/ 1409229 h 3096473"/>
              <a:gd name="connsiteX76" fmla="*/ 5419359 w 7709732"/>
              <a:gd name="connsiteY76" fmla="*/ 0 h 3096473"/>
              <a:gd name="connsiteX77" fmla="*/ 3707511 w 7709732"/>
              <a:gd name="connsiteY77" fmla="*/ 0 h 3096473"/>
              <a:gd name="connsiteX78" fmla="*/ 3707511 w 7709732"/>
              <a:gd name="connsiteY78" fmla="*/ 1406945 h 3096473"/>
              <a:gd name="connsiteX79" fmla="*/ 3565692 w 7709732"/>
              <a:gd name="connsiteY79" fmla="*/ 1406945 h 3096473"/>
              <a:gd name="connsiteX80" fmla="*/ 3565692 w 7709732"/>
              <a:gd name="connsiteY80" fmla="*/ 0 h 3096473"/>
              <a:gd name="connsiteX81" fmla="*/ 1854370 w 7709732"/>
              <a:gd name="connsiteY81" fmla="*/ 0 h 3096473"/>
              <a:gd name="connsiteX82" fmla="*/ 1854370 w 7709732"/>
              <a:gd name="connsiteY82" fmla="*/ 1682499 h 3096473"/>
              <a:gd name="connsiteX83" fmla="*/ 1711497 w 7709732"/>
              <a:gd name="connsiteY83" fmla="*/ 1545073 h 3096473"/>
              <a:gd name="connsiteX84" fmla="*/ 1711497 w 7709732"/>
              <a:gd name="connsiteY84" fmla="*/ 0 h 3096473"/>
              <a:gd name="connsiteX85" fmla="*/ 0 w 7709732"/>
              <a:gd name="connsiteY85" fmla="*/ 0 h 3096473"/>
              <a:gd name="connsiteX86" fmla="*/ 0 w 7709732"/>
              <a:gd name="connsiteY86" fmla="*/ 2417428 h 3096473"/>
              <a:gd name="connsiteX87" fmla="*/ 475543 w 7709732"/>
              <a:gd name="connsiteY87" fmla="*/ 2417428 h 3096473"/>
              <a:gd name="connsiteX88" fmla="*/ 619822 w 7709732"/>
              <a:gd name="connsiteY88" fmla="*/ 3001400 h 3096473"/>
              <a:gd name="connsiteX89" fmla="*/ 1393941 w 7709732"/>
              <a:gd name="connsiteY89" fmla="*/ 3096473 h 3096473"/>
              <a:gd name="connsiteX90" fmla="*/ 1986876 w 7709732"/>
              <a:gd name="connsiteY90" fmla="*/ 2919683 h 3096473"/>
              <a:gd name="connsiteX91" fmla="*/ 2160503 w 7709732"/>
              <a:gd name="connsiteY91" fmla="*/ 2417428 h 3096473"/>
              <a:gd name="connsiteX92" fmla="*/ 2401438 w 7709732"/>
              <a:gd name="connsiteY92" fmla="*/ 2417428 h 3096473"/>
              <a:gd name="connsiteX93" fmla="*/ 2536755 w 7709732"/>
              <a:gd name="connsiteY93" fmla="*/ 3060623 h 3096473"/>
              <a:gd name="connsiteX94" fmla="*/ 2953426 w 7709732"/>
              <a:gd name="connsiteY94" fmla="*/ 3060623 h 3096473"/>
              <a:gd name="connsiteX95" fmla="*/ 2815824 w 7709732"/>
              <a:gd name="connsiteY95" fmla="*/ 2417428 h 3096473"/>
              <a:gd name="connsiteX96" fmla="*/ 3082592 w 7709732"/>
              <a:gd name="connsiteY96" fmla="*/ 2417428 h 3096473"/>
              <a:gd name="connsiteX97" fmla="*/ 3489949 w 7709732"/>
              <a:gd name="connsiteY97" fmla="*/ 3060623 h 3096473"/>
              <a:gd name="connsiteX98" fmla="*/ 3845113 w 7709732"/>
              <a:gd name="connsiteY98" fmla="*/ 3060623 h 3096473"/>
              <a:gd name="connsiteX99" fmla="*/ 3850209 w 7709732"/>
              <a:gd name="connsiteY99" fmla="*/ 2417428 h 3096473"/>
              <a:gd name="connsiteX100" fmla="*/ 4040707 w 7709732"/>
              <a:gd name="connsiteY100" fmla="*/ 2417428 h 3096473"/>
              <a:gd name="connsiteX101" fmla="*/ 4220134 w 7709732"/>
              <a:gd name="connsiteY101" fmla="*/ 3060623 h 3096473"/>
              <a:gd name="connsiteX102" fmla="*/ 4643483 w 7709732"/>
              <a:gd name="connsiteY102" fmla="*/ 3060623 h 3096473"/>
              <a:gd name="connsiteX103" fmla="*/ 4458081 w 7709732"/>
              <a:gd name="connsiteY103" fmla="*/ 2417428 h 3096473"/>
              <a:gd name="connsiteX104" fmla="*/ 5392647 w 7709732"/>
              <a:gd name="connsiteY104" fmla="*/ 2417428 h 3096473"/>
              <a:gd name="connsiteX105" fmla="*/ 5392647 w 7709732"/>
              <a:gd name="connsiteY105" fmla="*/ 2419186 h 3096473"/>
              <a:gd name="connsiteX106" fmla="*/ 5484909 w 7709732"/>
              <a:gd name="connsiteY106" fmla="*/ 2419186 h 3096473"/>
              <a:gd name="connsiteX107" fmla="*/ 5676813 w 7709732"/>
              <a:gd name="connsiteY107" fmla="*/ 3062381 h 3096473"/>
              <a:gd name="connsiteX108" fmla="*/ 6096647 w 7709732"/>
              <a:gd name="connsiteY108" fmla="*/ 3062381 h 3096473"/>
              <a:gd name="connsiteX109" fmla="*/ 5902107 w 7709732"/>
              <a:gd name="connsiteY109" fmla="*/ 2417428 h 3096473"/>
              <a:gd name="connsiteX110" fmla="*/ 6603471 w 7709732"/>
              <a:gd name="connsiteY110" fmla="*/ 2417428 h 3096473"/>
              <a:gd name="connsiteX111" fmla="*/ 6294175 w 7709732"/>
              <a:gd name="connsiteY111" fmla="*/ 3062381 h 3096473"/>
              <a:gd name="connsiteX112" fmla="*/ 6758119 w 7709732"/>
              <a:gd name="connsiteY112" fmla="*/ 3062381 h 3096473"/>
              <a:gd name="connsiteX113" fmla="*/ 7076729 w 7709732"/>
              <a:gd name="connsiteY113" fmla="*/ 2417428 h 3096473"/>
              <a:gd name="connsiteX114" fmla="*/ 7132262 w 7709732"/>
              <a:gd name="connsiteY114" fmla="*/ 2417428 h 3096473"/>
              <a:gd name="connsiteX115" fmla="*/ 7325572 w 7709732"/>
              <a:gd name="connsiteY115" fmla="*/ 3062381 h 3096473"/>
              <a:gd name="connsiteX116" fmla="*/ 7709732 w 7709732"/>
              <a:gd name="connsiteY116" fmla="*/ 3062381 h 3096473"/>
              <a:gd name="connsiteX117" fmla="*/ 7273027 w 7709732"/>
              <a:gd name="connsiteY117" fmla="*/ 1606054 h 309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09732" h="3096473">
                <a:moveTo>
                  <a:pt x="1658073" y="2417428"/>
                </a:moveTo>
                <a:cubicBezTo>
                  <a:pt x="1654734" y="2666095"/>
                  <a:pt x="1495165" y="2772767"/>
                  <a:pt x="1265829" y="2772767"/>
                </a:cubicBezTo>
                <a:cubicBezTo>
                  <a:pt x="1176028" y="2771519"/>
                  <a:pt x="1086525" y="2762293"/>
                  <a:pt x="998358" y="2745177"/>
                </a:cubicBezTo>
                <a:lnTo>
                  <a:pt x="916992" y="2417428"/>
                </a:lnTo>
                <a:close/>
                <a:moveTo>
                  <a:pt x="2679980" y="1787589"/>
                </a:moveTo>
                <a:lnTo>
                  <a:pt x="3042876" y="2357327"/>
                </a:lnTo>
                <a:lnTo>
                  <a:pt x="2802996" y="2357327"/>
                </a:lnTo>
                <a:close/>
                <a:moveTo>
                  <a:pt x="3855657" y="1762811"/>
                </a:moveTo>
                <a:lnTo>
                  <a:pt x="4022958" y="2357327"/>
                </a:lnTo>
                <a:lnTo>
                  <a:pt x="3849682" y="2357327"/>
                </a:lnTo>
                <a:close/>
                <a:moveTo>
                  <a:pt x="5197931" y="1669671"/>
                </a:moveTo>
                <a:cubicBezTo>
                  <a:pt x="5220074" y="1669671"/>
                  <a:pt x="5243096" y="1670725"/>
                  <a:pt x="5266820" y="1670725"/>
                </a:cubicBezTo>
                <a:lnTo>
                  <a:pt x="5320420" y="1872822"/>
                </a:lnTo>
                <a:lnTo>
                  <a:pt x="5342562" y="1959460"/>
                </a:lnTo>
                <a:lnTo>
                  <a:pt x="5389484" y="2133439"/>
                </a:lnTo>
                <a:lnTo>
                  <a:pt x="5287908" y="2133439"/>
                </a:lnTo>
                <a:cubicBezTo>
                  <a:pt x="5270686" y="2133439"/>
                  <a:pt x="5252761" y="2133439"/>
                  <a:pt x="5229388" y="2133439"/>
                </a:cubicBezTo>
                <a:cubicBezTo>
                  <a:pt x="5211639" y="2133439"/>
                  <a:pt x="5195998" y="2131154"/>
                  <a:pt x="5180709" y="2131154"/>
                </a:cubicBezTo>
                <a:lnTo>
                  <a:pt x="5180182" y="2131154"/>
                </a:lnTo>
                <a:cubicBezTo>
                  <a:pt x="4984587" y="2116216"/>
                  <a:pt x="4923958" y="2041528"/>
                  <a:pt x="4875806" y="1894613"/>
                </a:cubicBezTo>
                <a:cubicBezTo>
                  <a:pt x="4847864" y="1809381"/>
                  <a:pt x="4845053" y="1753145"/>
                  <a:pt x="4868601" y="1720634"/>
                </a:cubicBezTo>
                <a:cubicBezTo>
                  <a:pt x="4899531" y="1677403"/>
                  <a:pt x="4984587" y="1669671"/>
                  <a:pt x="5119201" y="1669671"/>
                </a:cubicBezTo>
                <a:close/>
                <a:moveTo>
                  <a:pt x="3505941" y="60980"/>
                </a:moveTo>
                <a:lnTo>
                  <a:pt x="3505941" y="2358205"/>
                </a:lnTo>
                <a:lnTo>
                  <a:pt x="3462358" y="2358205"/>
                </a:lnTo>
                <a:lnTo>
                  <a:pt x="2860461" y="1409229"/>
                </a:lnTo>
                <a:lnTo>
                  <a:pt x="2187918" y="1409229"/>
                </a:lnTo>
                <a:lnTo>
                  <a:pt x="2386676" y="2357327"/>
                </a:lnTo>
                <a:lnTo>
                  <a:pt x="2152947" y="2357327"/>
                </a:lnTo>
                <a:cubicBezTo>
                  <a:pt x="2148184" y="2310300"/>
                  <a:pt x="2139784" y="2263694"/>
                  <a:pt x="2127816" y="2217968"/>
                </a:cubicBezTo>
                <a:cubicBezTo>
                  <a:pt x="2086799" y="2054146"/>
                  <a:pt x="2014853" y="1899656"/>
                  <a:pt x="1915878" y="1762811"/>
                </a:cubicBezTo>
                <a:lnTo>
                  <a:pt x="1914824" y="1433657"/>
                </a:lnTo>
                <a:lnTo>
                  <a:pt x="1915527" y="60980"/>
                </a:lnTo>
                <a:close/>
                <a:moveTo>
                  <a:pt x="5358027" y="60980"/>
                </a:moveTo>
                <a:lnTo>
                  <a:pt x="5358027" y="1406417"/>
                </a:lnTo>
                <a:lnTo>
                  <a:pt x="5041702" y="1406417"/>
                </a:lnTo>
                <a:cubicBezTo>
                  <a:pt x="4851028" y="1406417"/>
                  <a:pt x="4636102" y="1395346"/>
                  <a:pt x="4528903" y="1523633"/>
                </a:cubicBezTo>
                <a:cubicBezTo>
                  <a:pt x="4457554" y="1609920"/>
                  <a:pt x="4441738" y="1724676"/>
                  <a:pt x="4475127" y="1900412"/>
                </a:cubicBezTo>
                <a:cubicBezTo>
                  <a:pt x="4516074" y="2125882"/>
                  <a:pt x="4646822" y="2277718"/>
                  <a:pt x="4861747" y="2357327"/>
                </a:cubicBezTo>
                <a:lnTo>
                  <a:pt x="4439980" y="2357327"/>
                </a:lnTo>
                <a:lnTo>
                  <a:pt x="4167061" y="1406945"/>
                </a:lnTo>
                <a:lnTo>
                  <a:pt x="3769546" y="1406945"/>
                </a:lnTo>
                <a:lnTo>
                  <a:pt x="3769546" y="60980"/>
                </a:lnTo>
                <a:close/>
                <a:moveTo>
                  <a:pt x="7211695" y="60980"/>
                </a:moveTo>
                <a:lnTo>
                  <a:pt x="7211695" y="1409229"/>
                </a:lnTo>
                <a:lnTo>
                  <a:pt x="6829292" y="1409229"/>
                </a:lnTo>
                <a:lnTo>
                  <a:pt x="7033674" y="2088977"/>
                </a:lnTo>
                <a:lnTo>
                  <a:pt x="6402604" y="1410459"/>
                </a:lnTo>
                <a:lnTo>
                  <a:pt x="5884182" y="1410459"/>
                </a:lnTo>
                <a:lnTo>
                  <a:pt x="6691164" y="2235190"/>
                </a:lnTo>
                <a:lnTo>
                  <a:pt x="6632643" y="2358205"/>
                </a:lnTo>
                <a:lnTo>
                  <a:pt x="5884182" y="2358205"/>
                </a:lnTo>
                <a:lnTo>
                  <a:pt x="5875219" y="2331318"/>
                </a:lnTo>
                <a:lnTo>
                  <a:pt x="5647641" y="1573718"/>
                </a:lnTo>
                <a:lnTo>
                  <a:pt x="5622686" y="1491298"/>
                </a:lnTo>
                <a:lnTo>
                  <a:pt x="5622686" y="60980"/>
                </a:lnTo>
                <a:close/>
                <a:moveTo>
                  <a:pt x="1651219" y="60629"/>
                </a:moveTo>
                <a:lnTo>
                  <a:pt x="1651219" y="1501666"/>
                </a:lnTo>
                <a:cubicBezTo>
                  <a:pt x="1412217" y="1345788"/>
                  <a:pt x="1135608" y="1315562"/>
                  <a:pt x="946516" y="1315562"/>
                </a:cubicBezTo>
                <a:cubicBezTo>
                  <a:pt x="680451" y="1315562"/>
                  <a:pt x="475543" y="1372324"/>
                  <a:pt x="373791" y="1512914"/>
                </a:cubicBezTo>
                <a:cubicBezTo>
                  <a:pt x="283814" y="1642783"/>
                  <a:pt x="315271" y="1783899"/>
                  <a:pt x="334250" y="1866671"/>
                </a:cubicBezTo>
                <a:lnTo>
                  <a:pt x="811550" y="1866671"/>
                </a:lnTo>
                <a:cubicBezTo>
                  <a:pt x="794153" y="1689177"/>
                  <a:pt x="921738" y="1640322"/>
                  <a:pt x="1050025" y="1640322"/>
                </a:cubicBezTo>
                <a:cubicBezTo>
                  <a:pt x="1374259" y="1640322"/>
                  <a:pt x="1562296" y="1922555"/>
                  <a:pt x="1632591" y="2208302"/>
                </a:cubicBezTo>
                <a:cubicBezTo>
                  <a:pt x="1640148" y="2241692"/>
                  <a:pt x="1645244" y="2272973"/>
                  <a:pt x="1651219" y="2302848"/>
                </a:cubicBezTo>
                <a:lnTo>
                  <a:pt x="1651219" y="2357327"/>
                </a:lnTo>
                <a:lnTo>
                  <a:pt x="1263369" y="2357327"/>
                </a:lnTo>
                <a:lnTo>
                  <a:pt x="1197292" y="2092316"/>
                </a:lnTo>
                <a:lnTo>
                  <a:pt x="395407" y="2092316"/>
                </a:lnTo>
                <a:lnTo>
                  <a:pt x="460957" y="2357327"/>
                </a:lnTo>
                <a:lnTo>
                  <a:pt x="59750" y="2357327"/>
                </a:lnTo>
                <a:lnTo>
                  <a:pt x="60453" y="60629"/>
                </a:lnTo>
                <a:close/>
                <a:moveTo>
                  <a:pt x="7273027" y="0"/>
                </a:moveTo>
                <a:lnTo>
                  <a:pt x="5561003" y="0"/>
                </a:lnTo>
                <a:lnTo>
                  <a:pt x="5561003" y="1409229"/>
                </a:lnTo>
                <a:lnTo>
                  <a:pt x="5419359" y="1409229"/>
                </a:lnTo>
                <a:lnTo>
                  <a:pt x="5419359" y="0"/>
                </a:lnTo>
                <a:lnTo>
                  <a:pt x="3707511" y="0"/>
                </a:lnTo>
                <a:lnTo>
                  <a:pt x="3707511" y="1406945"/>
                </a:lnTo>
                <a:lnTo>
                  <a:pt x="3565692" y="1406945"/>
                </a:lnTo>
                <a:lnTo>
                  <a:pt x="3565692" y="0"/>
                </a:lnTo>
                <a:lnTo>
                  <a:pt x="1854370" y="0"/>
                </a:lnTo>
                <a:lnTo>
                  <a:pt x="1854370" y="1682499"/>
                </a:lnTo>
                <a:cubicBezTo>
                  <a:pt x="1811087" y="1632379"/>
                  <a:pt x="1763269" y="1586371"/>
                  <a:pt x="1711497" y="1545073"/>
                </a:cubicBezTo>
                <a:lnTo>
                  <a:pt x="1711497" y="0"/>
                </a:lnTo>
                <a:lnTo>
                  <a:pt x="0" y="0"/>
                </a:lnTo>
                <a:lnTo>
                  <a:pt x="0" y="2417428"/>
                </a:lnTo>
                <a:lnTo>
                  <a:pt x="475543" y="2417428"/>
                </a:lnTo>
                <a:lnTo>
                  <a:pt x="619822" y="3001400"/>
                </a:lnTo>
                <a:cubicBezTo>
                  <a:pt x="873568" y="3061502"/>
                  <a:pt x="1133183" y="3093398"/>
                  <a:pt x="1393941" y="3096473"/>
                </a:cubicBezTo>
                <a:cubicBezTo>
                  <a:pt x="1577585" y="3096473"/>
                  <a:pt x="1825198" y="3068004"/>
                  <a:pt x="1986876" y="2919683"/>
                </a:cubicBezTo>
                <a:cubicBezTo>
                  <a:pt x="2119029" y="2797898"/>
                  <a:pt x="2169993" y="2616714"/>
                  <a:pt x="2160503" y="2417428"/>
                </a:cubicBezTo>
                <a:lnTo>
                  <a:pt x="2401438" y="2417428"/>
                </a:lnTo>
                <a:lnTo>
                  <a:pt x="2536755" y="3060623"/>
                </a:lnTo>
                <a:lnTo>
                  <a:pt x="2953426" y="3060623"/>
                </a:lnTo>
                <a:lnTo>
                  <a:pt x="2815824" y="2417428"/>
                </a:lnTo>
                <a:lnTo>
                  <a:pt x="3082592" y="2417428"/>
                </a:lnTo>
                <a:lnTo>
                  <a:pt x="3489949" y="3060623"/>
                </a:lnTo>
                <a:lnTo>
                  <a:pt x="3845113" y="3060623"/>
                </a:lnTo>
                <a:lnTo>
                  <a:pt x="3850209" y="2417428"/>
                </a:lnTo>
                <a:lnTo>
                  <a:pt x="4040707" y="2417428"/>
                </a:lnTo>
                <a:lnTo>
                  <a:pt x="4220134" y="3060623"/>
                </a:lnTo>
                <a:lnTo>
                  <a:pt x="4643483" y="3060623"/>
                </a:lnTo>
                <a:lnTo>
                  <a:pt x="4458081" y="2417428"/>
                </a:lnTo>
                <a:lnTo>
                  <a:pt x="5392647" y="2417428"/>
                </a:lnTo>
                <a:lnTo>
                  <a:pt x="5392647" y="2419186"/>
                </a:lnTo>
                <a:lnTo>
                  <a:pt x="5484909" y="2419186"/>
                </a:lnTo>
                <a:lnTo>
                  <a:pt x="5676813" y="3062381"/>
                </a:lnTo>
                <a:lnTo>
                  <a:pt x="6096647" y="3062381"/>
                </a:lnTo>
                <a:lnTo>
                  <a:pt x="5902107" y="2417428"/>
                </a:lnTo>
                <a:lnTo>
                  <a:pt x="6603471" y="2417428"/>
                </a:lnTo>
                <a:lnTo>
                  <a:pt x="6294175" y="3062381"/>
                </a:lnTo>
                <a:lnTo>
                  <a:pt x="6758119" y="3062381"/>
                </a:lnTo>
                <a:lnTo>
                  <a:pt x="7076729" y="2417428"/>
                </a:lnTo>
                <a:lnTo>
                  <a:pt x="7132262" y="2417428"/>
                </a:lnTo>
                <a:lnTo>
                  <a:pt x="7325572" y="3062381"/>
                </a:lnTo>
                <a:lnTo>
                  <a:pt x="7709732" y="3062381"/>
                </a:lnTo>
                <a:lnTo>
                  <a:pt x="7273027" y="1606054"/>
                </a:lnTo>
                <a:close/>
              </a:path>
            </a:pathLst>
          </a:custGeom>
        </p:spPr>
      </p:pic>
      <p:sp>
        <p:nvSpPr>
          <p:cNvPr id="7" name="Shape 8">
            <a:extLst>
              <a:ext uri="{FF2B5EF4-FFF2-40B4-BE49-F238E27FC236}">
                <a16:creationId xmlns:a16="http://schemas.microsoft.com/office/drawing/2014/main" id="{FB4B4C31-D5DC-413D-ACD8-70061BC10191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297F94BA-E0EE-4D6A-A572-9F267DD6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D1A92-E1A8-44F2-84CE-E33ED146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7C6D7D-537F-4A3E-B0A0-3B8044951FC8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51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FINAL SLID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D4965-9C6E-45A9-AEEE-E0C2874F9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23ADA7-3E7F-4804-B221-69FE4E3E7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912" y="1882367"/>
            <a:ext cx="7718489" cy="3099991"/>
          </a:xfrm>
          <a:custGeom>
            <a:avLst/>
            <a:gdLst>
              <a:gd name="connsiteX0" fmla="*/ 6058533 w 7718489"/>
              <a:gd name="connsiteY0" fmla="*/ 2420175 h 3099991"/>
              <a:gd name="connsiteX1" fmla="*/ 6451222 w 7718489"/>
              <a:gd name="connsiteY1" fmla="*/ 2775917 h 3099991"/>
              <a:gd name="connsiteX2" fmla="*/ 6718997 w 7718489"/>
              <a:gd name="connsiteY2" fmla="*/ 2748296 h 3099991"/>
              <a:gd name="connsiteX3" fmla="*/ 6800455 w 7718489"/>
              <a:gd name="connsiteY3" fmla="*/ 2420175 h 3099991"/>
              <a:gd name="connsiteX4" fmla="*/ 5035465 w 7718489"/>
              <a:gd name="connsiteY4" fmla="*/ 1789620 h 3099991"/>
              <a:gd name="connsiteX5" fmla="*/ 4672157 w 7718489"/>
              <a:gd name="connsiteY5" fmla="*/ 2360005 h 3099991"/>
              <a:gd name="connsiteX6" fmla="*/ 4912310 w 7718489"/>
              <a:gd name="connsiteY6" fmla="*/ 2360005 h 3099991"/>
              <a:gd name="connsiteX7" fmla="*/ 3858453 w 7718489"/>
              <a:gd name="connsiteY7" fmla="*/ 1764813 h 3099991"/>
              <a:gd name="connsiteX8" fmla="*/ 3690962 w 7718489"/>
              <a:gd name="connsiteY8" fmla="*/ 2360005 h 3099991"/>
              <a:gd name="connsiteX9" fmla="*/ 3864435 w 7718489"/>
              <a:gd name="connsiteY9" fmla="*/ 2360005 h 3099991"/>
              <a:gd name="connsiteX10" fmla="*/ 2514654 w 7718489"/>
              <a:gd name="connsiteY10" fmla="*/ 1671568 h 3099991"/>
              <a:gd name="connsiteX11" fmla="*/ 2445687 w 7718489"/>
              <a:gd name="connsiteY11" fmla="*/ 1672623 h 3099991"/>
              <a:gd name="connsiteX12" fmla="*/ 2392026 w 7718489"/>
              <a:gd name="connsiteY12" fmla="*/ 1874949 h 3099991"/>
              <a:gd name="connsiteX13" fmla="*/ 2369859 w 7718489"/>
              <a:gd name="connsiteY13" fmla="*/ 1961686 h 3099991"/>
              <a:gd name="connsiteX14" fmla="*/ 2322884 w 7718489"/>
              <a:gd name="connsiteY14" fmla="*/ 2135863 h 3099991"/>
              <a:gd name="connsiteX15" fmla="*/ 2424575 w 7718489"/>
              <a:gd name="connsiteY15" fmla="*/ 2135863 h 3099991"/>
              <a:gd name="connsiteX16" fmla="*/ 2483161 w 7718489"/>
              <a:gd name="connsiteY16" fmla="*/ 2135863 h 3099991"/>
              <a:gd name="connsiteX17" fmla="*/ 2531895 w 7718489"/>
              <a:gd name="connsiteY17" fmla="*/ 2133575 h 3099991"/>
              <a:gd name="connsiteX18" fmla="*/ 2532423 w 7718489"/>
              <a:gd name="connsiteY18" fmla="*/ 2133575 h 3099991"/>
              <a:gd name="connsiteX19" fmla="*/ 2837145 w 7718489"/>
              <a:gd name="connsiteY19" fmla="*/ 1896765 h 3099991"/>
              <a:gd name="connsiteX20" fmla="*/ 2844358 w 7718489"/>
              <a:gd name="connsiteY20" fmla="*/ 1722589 h 3099991"/>
              <a:gd name="connsiteX21" fmla="*/ 2593473 w 7718489"/>
              <a:gd name="connsiteY21" fmla="*/ 1671568 h 3099991"/>
              <a:gd name="connsiteX22" fmla="*/ 4208566 w 7718489"/>
              <a:gd name="connsiteY22" fmla="*/ 61049 h 3099991"/>
              <a:gd name="connsiteX23" fmla="*/ 4208566 w 7718489"/>
              <a:gd name="connsiteY23" fmla="*/ 2360885 h 3099991"/>
              <a:gd name="connsiteX24" fmla="*/ 4252198 w 7718489"/>
              <a:gd name="connsiteY24" fmla="*/ 2360885 h 3099991"/>
              <a:gd name="connsiteX25" fmla="*/ 4854779 w 7718489"/>
              <a:gd name="connsiteY25" fmla="*/ 1410830 h 3099991"/>
              <a:gd name="connsiteX26" fmla="*/ 5528086 w 7718489"/>
              <a:gd name="connsiteY26" fmla="*/ 1410830 h 3099991"/>
              <a:gd name="connsiteX27" fmla="*/ 5329102 w 7718489"/>
              <a:gd name="connsiteY27" fmla="*/ 2360005 h 3099991"/>
              <a:gd name="connsiteX28" fmla="*/ 5563097 w 7718489"/>
              <a:gd name="connsiteY28" fmla="*/ 2360005 h 3099991"/>
              <a:gd name="connsiteX29" fmla="*/ 5588256 w 7718489"/>
              <a:gd name="connsiteY29" fmla="*/ 2220488 h 3099991"/>
              <a:gd name="connsiteX30" fmla="*/ 5800435 w 7718489"/>
              <a:gd name="connsiteY30" fmla="*/ 1764813 h 3099991"/>
              <a:gd name="connsiteX31" fmla="*/ 5801491 w 7718489"/>
              <a:gd name="connsiteY31" fmla="*/ 1435285 h 3099991"/>
              <a:gd name="connsiteX32" fmla="*/ 5800787 w 7718489"/>
              <a:gd name="connsiteY32" fmla="*/ 61049 h 3099991"/>
              <a:gd name="connsiteX33" fmla="*/ 2354377 w 7718489"/>
              <a:gd name="connsiteY33" fmla="*/ 61049 h 3099991"/>
              <a:gd name="connsiteX34" fmla="*/ 2354377 w 7718489"/>
              <a:gd name="connsiteY34" fmla="*/ 1408015 h 3099991"/>
              <a:gd name="connsiteX35" fmla="*/ 2671061 w 7718489"/>
              <a:gd name="connsiteY35" fmla="*/ 1408015 h 3099991"/>
              <a:gd name="connsiteX36" fmla="*/ 3184442 w 7718489"/>
              <a:gd name="connsiteY36" fmla="*/ 1525364 h 3099991"/>
              <a:gd name="connsiteX37" fmla="*/ 3238279 w 7718489"/>
              <a:gd name="connsiteY37" fmla="*/ 1902571 h 3099991"/>
              <a:gd name="connsiteX38" fmla="*/ 2851219 w 7718489"/>
              <a:gd name="connsiteY38" fmla="*/ 2360005 h 3099991"/>
              <a:gd name="connsiteX39" fmla="*/ 3273466 w 7718489"/>
              <a:gd name="connsiteY39" fmla="*/ 2360005 h 3099991"/>
              <a:gd name="connsiteX40" fmla="*/ 3546695 w 7718489"/>
              <a:gd name="connsiteY40" fmla="*/ 1408543 h 3099991"/>
              <a:gd name="connsiteX41" fmla="*/ 3944662 w 7718489"/>
              <a:gd name="connsiteY41" fmla="*/ 1408543 h 3099991"/>
              <a:gd name="connsiteX42" fmla="*/ 3944662 w 7718489"/>
              <a:gd name="connsiteY42" fmla="*/ 61049 h 3099991"/>
              <a:gd name="connsiteX43" fmla="*/ 498603 w 7718489"/>
              <a:gd name="connsiteY43" fmla="*/ 61049 h 3099991"/>
              <a:gd name="connsiteX44" fmla="*/ 498603 w 7718489"/>
              <a:gd name="connsiteY44" fmla="*/ 1410830 h 3099991"/>
              <a:gd name="connsiteX45" fmla="*/ 881441 w 7718489"/>
              <a:gd name="connsiteY45" fmla="*/ 1410830 h 3099991"/>
              <a:gd name="connsiteX46" fmla="*/ 676826 w 7718489"/>
              <a:gd name="connsiteY46" fmla="*/ 2091351 h 3099991"/>
              <a:gd name="connsiteX47" fmla="*/ 1308612 w 7718489"/>
              <a:gd name="connsiteY47" fmla="*/ 1412062 h 3099991"/>
              <a:gd name="connsiteX48" fmla="*/ 1827624 w 7718489"/>
              <a:gd name="connsiteY48" fmla="*/ 1412062 h 3099991"/>
              <a:gd name="connsiteX49" fmla="*/ 1019725 w 7718489"/>
              <a:gd name="connsiteY49" fmla="*/ 2237729 h 3099991"/>
              <a:gd name="connsiteX50" fmla="*/ 1078312 w 7718489"/>
              <a:gd name="connsiteY50" fmla="*/ 2360885 h 3099991"/>
              <a:gd name="connsiteX51" fmla="*/ 1827624 w 7718489"/>
              <a:gd name="connsiteY51" fmla="*/ 2360885 h 3099991"/>
              <a:gd name="connsiteX52" fmla="*/ 1836596 w 7718489"/>
              <a:gd name="connsiteY52" fmla="*/ 2333966 h 3099991"/>
              <a:gd name="connsiteX53" fmla="*/ 2064435 w 7718489"/>
              <a:gd name="connsiteY53" fmla="*/ 1575506 h 3099991"/>
              <a:gd name="connsiteX54" fmla="*/ 2089417 w 7718489"/>
              <a:gd name="connsiteY54" fmla="*/ 1492992 h 3099991"/>
              <a:gd name="connsiteX55" fmla="*/ 2089417 w 7718489"/>
              <a:gd name="connsiteY55" fmla="*/ 61049 h 3099991"/>
              <a:gd name="connsiteX56" fmla="*/ 6065395 w 7718489"/>
              <a:gd name="connsiteY56" fmla="*/ 60698 h 3099991"/>
              <a:gd name="connsiteX57" fmla="*/ 6065395 w 7718489"/>
              <a:gd name="connsiteY57" fmla="*/ 1503372 h 3099991"/>
              <a:gd name="connsiteX58" fmla="*/ 6770898 w 7718489"/>
              <a:gd name="connsiteY58" fmla="*/ 1317056 h 3099991"/>
              <a:gd name="connsiteX59" fmla="*/ 7344274 w 7718489"/>
              <a:gd name="connsiteY59" fmla="*/ 1514632 h 3099991"/>
              <a:gd name="connsiteX60" fmla="*/ 7383859 w 7718489"/>
              <a:gd name="connsiteY60" fmla="*/ 1868792 h 3099991"/>
              <a:gd name="connsiteX61" fmla="*/ 6906017 w 7718489"/>
              <a:gd name="connsiteY61" fmla="*/ 1868792 h 3099991"/>
              <a:gd name="connsiteX62" fmla="*/ 6667272 w 7718489"/>
              <a:gd name="connsiteY62" fmla="*/ 1642186 h 3099991"/>
              <a:gd name="connsiteX63" fmla="*/ 6084044 w 7718489"/>
              <a:gd name="connsiteY63" fmla="*/ 2210811 h 3099991"/>
              <a:gd name="connsiteX64" fmla="*/ 6065395 w 7718489"/>
              <a:gd name="connsiteY64" fmla="*/ 2305465 h 3099991"/>
              <a:gd name="connsiteX65" fmla="*/ 6065395 w 7718489"/>
              <a:gd name="connsiteY65" fmla="*/ 2360005 h 3099991"/>
              <a:gd name="connsiteX66" fmla="*/ 6453685 w 7718489"/>
              <a:gd name="connsiteY66" fmla="*/ 2360005 h 3099991"/>
              <a:gd name="connsiteX67" fmla="*/ 6519837 w 7718489"/>
              <a:gd name="connsiteY67" fmla="*/ 2094693 h 3099991"/>
              <a:gd name="connsiteX68" fmla="*/ 7322633 w 7718489"/>
              <a:gd name="connsiteY68" fmla="*/ 2094693 h 3099991"/>
              <a:gd name="connsiteX69" fmla="*/ 7257009 w 7718489"/>
              <a:gd name="connsiteY69" fmla="*/ 2360005 h 3099991"/>
              <a:gd name="connsiteX70" fmla="*/ 7658671 w 7718489"/>
              <a:gd name="connsiteY70" fmla="*/ 2360005 h 3099991"/>
              <a:gd name="connsiteX71" fmla="*/ 7657967 w 7718489"/>
              <a:gd name="connsiteY71" fmla="*/ 60698 h 3099991"/>
              <a:gd name="connsiteX72" fmla="*/ 437201 w 7718489"/>
              <a:gd name="connsiteY72" fmla="*/ 0 h 3099991"/>
              <a:gd name="connsiteX73" fmla="*/ 2151170 w 7718489"/>
              <a:gd name="connsiteY73" fmla="*/ 0 h 3099991"/>
              <a:gd name="connsiteX74" fmla="*/ 2151170 w 7718489"/>
              <a:gd name="connsiteY74" fmla="*/ 1410830 h 3099991"/>
              <a:gd name="connsiteX75" fmla="*/ 2292974 w 7718489"/>
              <a:gd name="connsiteY75" fmla="*/ 1410830 h 3099991"/>
              <a:gd name="connsiteX76" fmla="*/ 2292974 w 7718489"/>
              <a:gd name="connsiteY76" fmla="*/ 0 h 3099991"/>
              <a:gd name="connsiteX77" fmla="*/ 4006767 w 7718489"/>
              <a:gd name="connsiteY77" fmla="*/ 0 h 3099991"/>
              <a:gd name="connsiteX78" fmla="*/ 4006767 w 7718489"/>
              <a:gd name="connsiteY78" fmla="*/ 1408543 h 3099991"/>
              <a:gd name="connsiteX79" fmla="*/ 4148748 w 7718489"/>
              <a:gd name="connsiteY79" fmla="*/ 1408543 h 3099991"/>
              <a:gd name="connsiteX80" fmla="*/ 4148748 w 7718489"/>
              <a:gd name="connsiteY80" fmla="*/ 0 h 3099991"/>
              <a:gd name="connsiteX81" fmla="*/ 5862013 w 7718489"/>
              <a:gd name="connsiteY81" fmla="*/ 0 h 3099991"/>
              <a:gd name="connsiteX82" fmla="*/ 5862013 w 7718489"/>
              <a:gd name="connsiteY82" fmla="*/ 1684411 h 3099991"/>
              <a:gd name="connsiteX83" fmla="*/ 6005048 w 7718489"/>
              <a:gd name="connsiteY83" fmla="*/ 1546829 h 3099991"/>
              <a:gd name="connsiteX84" fmla="*/ 6005048 w 7718489"/>
              <a:gd name="connsiteY84" fmla="*/ 0 h 3099991"/>
              <a:gd name="connsiteX85" fmla="*/ 7718489 w 7718489"/>
              <a:gd name="connsiteY85" fmla="*/ 0 h 3099991"/>
              <a:gd name="connsiteX86" fmla="*/ 7718489 w 7718489"/>
              <a:gd name="connsiteY86" fmla="*/ 2420175 h 3099991"/>
              <a:gd name="connsiteX87" fmla="*/ 7242406 w 7718489"/>
              <a:gd name="connsiteY87" fmla="*/ 2420175 h 3099991"/>
              <a:gd name="connsiteX88" fmla="*/ 7097963 w 7718489"/>
              <a:gd name="connsiteY88" fmla="*/ 3004810 h 3099991"/>
              <a:gd name="connsiteX89" fmla="*/ 6322965 w 7718489"/>
              <a:gd name="connsiteY89" fmla="*/ 3099991 h 3099991"/>
              <a:gd name="connsiteX90" fmla="*/ 5729357 w 7718489"/>
              <a:gd name="connsiteY90" fmla="*/ 2923000 h 3099991"/>
              <a:gd name="connsiteX91" fmla="*/ 5555532 w 7718489"/>
              <a:gd name="connsiteY91" fmla="*/ 2420175 h 3099991"/>
              <a:gd name="connsiteX92" fmla="*/ 5314324 w 7718489"/>
              <a:gd name="connsiteY92" fmla="*/ 2420175 h 3099991"/>
              <a:gd name="connsiteX93" fmla="*/ 5178853 w 7718489"/>
              <a:gd name="connsiteY93" fmla="*/ 3064101 h 3099991"/>
              <a:gd name="connsiteX94" fmla="*/ 4761709 w 7718489"/>
              <a:gd name="connsiteY94" fmla="*/ 3064101 h 3099991"/>
              <a:gd name="connsiteX95" fmla="*/ 4899466 w 7718489"/>
              <a:gd name="connsiteY95" fmla="*/ 2420175 h 3099991"/>
              <a:gd name="connsiteX96" fmla="*/ 4632396 w 7718489"/>
              <a:gd name="connsiteY96" fmla="*/ 2420175 h 3099991"/>
              <a:gd name="connsiteX97" fmla="*/ 4224576 w 7718489"/>
              <a:gd name="connsiteY97" fmla="*/ 3064101 h 3099991"/>
              <a:gd name="connsiteX98" fmla="*/ 3869009 w 7718489"/>
              <a:gd name="connsiteY98" fmla="*/ 3064101 h 3099991"/>
              <a:gd name="connsiteX99" fmla="*/ 3863907 w 7718489"/>
              <a:gd name="connsiteY99" fmla="*/ 2420175 h 3099991"/>
              <a:gd name="connsiteX100" fmla="*/ 3673193 w 7718489"/>
              <a:gd name="connsiteY100" fmla="*/ 2420175 h 3099991"/>
              <a:gd name="connsiteX101" fmla="*/ 3493562 w 7718489"/>
              <a:gd name="connsiteY101" fmla="*/ 3064101 h 3099991"/>
              <a:gd name="connsiteX102" fmla="*/ 3069732 w 7718489"/>
              <a:gd name="connsiteY102" fmla="*/ 3064101 h 3099991"/>
              <a:gd name="connsiteX103" fmla="*/ 3255345 w 7718489"/>
              <a:gd name="connsiteY103" fmla="*/ 2420175 h 3099991"/>
              <a:gd name="connsiteX104" fmla="*/ 2319717 w 7718489"/>
              <a:gd name="connsiteY104" fmla="*/ 2420175 h 3099991"/>
              <a:gd name="connsiteX105" fmla="*/ 2319717 w 7718489"/>
              <a:gd name="connsiteY105" fmla="*/ 2421934 h 3099991"/>
              <a:gd name="connsiteX106" fmla="*/ 2227350 w 7718489"/>
              <a:gd name="connsiteY106" fmla="*/ 2421934 h 3099991"/>
              <a:gd name="connsiteX107" fmla="*/ 2035229 w 7718489"/>
              <a:gd name="connsiteY107" fmla="*/ 3065860 h 3099991"/>
              <a:gd name="connsiteX108" fmla="*/ 1614917 w 7718489"/>
              <a:gd name="connsiteY108" fmla="*/ 3065860 h 3099991"/>
              <a:gd name="connsiteX109" fmla="*/ 1809678 w 7718489"/>
              <a:gd name="connsiteY109" fmla="*/ 2420175 h 3099991"/>
              <a:gd name="connsiteX110" fmla="*/ 1107517 w 7718489"/>
              <a:gd name="connsiteY110" fmla="*/ 2420175 h 3099991"/>
              <a:gd name="connsiteX111" fmla="*/ 1417165 w 7718489"/>
              <a:gd name="connsiteY111" fmla="*/ 3065860 h 3099991"/>
              <a:gd name="connsiteX112" fmla="*/ 952694 w 7718489"/>
              <a:gd name="connsiteY112" fmla="*/ 3065860 h 3099991"/>
              <a:gd name="connsiteX113" fmla="*/ 633723 w 7718489"/>
              <a:gd name="connsiteY113" fmla="*/ 2420175 h 3099991"/>
              <a:gd name="connsiteX114" fmla="*/ 578126 w 7718489"/>
              <a:gd name="connsiteY114" fmla="*/ 2420175 h 3099991"/>
              <a:gd name="connsiteX115" fmla="*/ 384596 w 7718489"/>
              <a:gd name="connsiteY115" fmla="*/ 3065860 h 3099991"/>
              <a:gd name="connsiteX116" fmla="*/ 0 w 7718489"/>
              <a:gd name="connsiteY116" fmla="*/ 3065860 h 3099991"/>
              <a:gd name="connsiteX117" fmla="*/ 437201 w 7718489"/>
              <a:gd name="connsiteY117" fmla="*/ 1607879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18489" h="3099991">
                <a:moveTo>
                  <a:pt x="6058533" y="2420175"/>
                </a:moveTo>
                <a:cubicBezTo>
                  <a:pt x="6061876" y="2669124"/>
                  <a:pt x="6221626" y="2775917"/>
                  <a:pt x="6451222" y="2775917"/>
                </a:cubicBezTo>
                <a:cubicBezTo>
                  <a:pt x="6541125" y="2774668"/>
                  <a:pt x="6630730" y="2765432"/>
                  <a:pt x="6718997" y="2748296"/>
                </a:cubicBezTo>
                <a:lnTo>
                  <a:pt x="6800455" y="2420175"/>
                </a:lnTo>
                <a:close/>
                <a:moveTo>
                  <a:pt x="5035465" y="1789620"/>
                </a:moveTo>
                <a:lnTo>
                  <a:pt x="4672157" y="2360005"/>
                </a:lnTo>
                <a:lnTo>
                  <a:pt x="4912310" y="2360005"/>
                </a:lnTo>
                <a:close/>
                <a:moveTo>
                  <a:pt x="3858453" y="1764813"/>
                </a:moveTo>
                <a:lnTo>
                  <a:pt x="3690962" y="2360005"/>
                </a:lnTo>
                <a:lnTo>
                  <a:pt x="3864435" y="2360005"/>
                </a:lnTo>
                <a:close/>
                <a:moveTo>
                  <a:pt x="2514654" y="1671568"/>
                </a:moveTo>
                <a:cubicBezTo>
                  <a:pt x="2492486" y="1671568"/>
                  <a:pt x="2469438" y="1672623"/>
                  <a:pt x="2445687" y="1672623"/>
                </a:cubicBezTo>
                <a:lnTo>
                  <a:pt x="2392026" y="1874949"/>
                </a:lnTo>
                <a:lnTo>
                  <a:pt x="2369859" y="1961686"/>
                </a:lnTo>
                <a:lnTo>
                  <a:pt x="2322884" y="2135863"/>
                </a:lnTo>
                <a:lnTo>
                  <a:pt x="2424575" y="2135863"/>
                </a:lnTo>
                <a:cubicBezTo>
                  <a:pt x="2441816" y="2135863"/>
                  <a:pt x="2459762" y="2135863"/>
                  <a:pt x="2483161" y="2135863"/>
                </a:cubicBezTo>
                <a:cubicBezTo>
                  <a:pt x="2500931" y="2135863"/>
                  <a:pt x="2516589" y="2133575"/>
                  <a:pt x="2531895" y="2133575"/>
                </a:cubicBezTo>
                <a:lnTo>
                  <a:pt x="2532423" y="2133575"/>
                </a:lnTo>
                <a:cubicBezTo>
                  <a:pt x="2728240" y="2118621"/>
                  <a:pt x="2788938" y="2043848"/>
                  <a:pt x="2837145" y="1896765"/>
                </a:cubicBezTo>
                <a:cubicBezTo>
                  <a:pt x="2865118" y="1811437"/>
                  <a:pt x="2867933" y="1755137"/>
                  <a:pt x="2844358" y="1722589"/>
                </a:cubicBezTo>
                <a:cubicBezTo>
                  <a:pt x="2813393" y="1679308"/>
                  <a:pt x="2728240" y="1671568"/>
                  <a:pt x="2593473" y="1671568"/>
                </a:cubicBezTo>
                <a:close/>
                <a:moveTo>
                  <a:pt x="4208566" y="61049"/>
                </a:moveTo>
                <a:lnTo>
                  <a:pt x="4208566" y="2360885"/>
                </a:lnTo>
                <a:lnTo>
                  <a:pt x="4252198" y="2360885"/>
                </a:lnTo>
                <a:lnTo>
                  <a:pt x="4854779" y="1410830"/>
                </a:lnTo>
                <a:lnTo>
                  <a:pt x="5528086" y="1410830"/>
                </a:lnTo>
                <a:lnTo>
                  <a:pt x="5329102" y="2360005"/>
                </a:lnTo>
                <a:lnTo>
                  <a:pt x="5563097" y="2360005"/>
                </a:lnTo>
                <a:cubicBezTo>
                  <a:pt x="5567865" y="2312924"/>
                  <a:pt x="5576275" y="2266266"/>
                  <a:pt x="5588256" y="2220488"/>
                </a:cubicBezTo>
                <a:cubicBezTo>
                  <a:pt x="5629319" y="2056480"/>
                  <a:pt x="5701348" y="1901815"/>
                  <a:pt x="5800435" y="1764813"/>
                </a:cubicBezTo>
                <a:lnTo>
                  <a:pt x="5801491" y="1435285"/>
                </a:lnTo>
                <a:lnTo>
                  <a:pt x="5800787" y="61049"/>
                </a:lnTo>
                <a:close/>
                <a:moveTo>
                  <a:pt x="2354377" y="61049"/>
                </a:moveTo>
                <a:lnTo>
                  <a:pt x="2354377" y="1408015"/>
                </a:lnTo>
                <a:lnTo>
                  <a:pt x="2671061" y="1408015"/>
                </a:lnTo>
                <a:cubicBezTo>
                  <a:pt x="2861952" y="1408015"/>
                  <a:pt x="3077121" y="1396931"/>
                  <a:pt x="3184442" y="1525364"/>
                </a:cubicBezTo>
                <a:cubicBezTo>
                  <a:pt x="3255872" y="1611749"/>
                  <a:pt x="3271706" y="1726635"/>
                  <a:pt x="3238279" y="1902571"/>
                </a:cubicBezTo>
                <a:cubicBezTo>
                  <a:pt x="3197286" y="2128297"/>
                  <a:pt x="3066389" y="2280306"/>
                  <a:pt x="2851219" y="2360005"/>
                </a:cubicBezTo>
                <a:lnTo>
                  <a:pt x="3273466" y="2360005"/>
                </a:lnTo>
                <a:lnTo>
                  <a:pt x="3546695" y="1408543"/>
                </a:lnTo>
                <a:lnTo>
                  <a:pt x="3944662" y="1408543"/>
                </a:lnTo>
                <a:lnTo>
                  <a:pt x="3944662" y="61049"/>
                </a:lnTo>
                <a:close/>
                <a:moveTo>
                  <a:pt x="498603" y="61049"/>
                </a:moveTo>
                <a:lnTo>
                  <a:pt x="498603" y="1410830"/>
                </a:lnTo>
                <a:lnTo>
                  <a:pt x="881441" y="1410830"/>
                </a:lnTo>
                <a:lnTo>
                  <a:pt x="676826" y="2091351"/>
                </a:lnTo>
                <a:lnTo>
                  <a:pt x="1308612" y="1412062"/>
                </a:lnTo>
                <a:lnTo>
                  <a:pt x="1827624" y="1412062"/>
                </a:lnTo>
                <a:lnTo>
                  <a:pt x="1019725" y="2237729"/>
                </a:lnTo>
                <a:lnTo>
                  <a:pt x="1078312" y="2360885"/>
                </a:lnTo>
                <a:lnTo>
                  <a:pt x="1827624" y="2360885"/>
                </a:lnTo>
                <a:lnTo>
                  <a:pt x="1836596" y="2333966"/>
                </a:lnTo>
                <a:lnTo>
                  <a:pt x="2064435" y="1575506"/>
                </a:lnTo>
                <a:lnTo>
                  <a:pt x="2089417" y="1492992"/>
                </a:lnTo>
                <a:lnTo>
                  <a:pt x="2089417" y="61049"/>
                </a:lnTo>
                <a:close/>
                <a:moveTo>
                  <a:pt x="6065395" y="60698"/>
                </a:moveTo>
                <a:lnTo>
                  <a:pt x="6065395" y="1503372"/>
                </a:lnTo>
                <a:cubicBezTo>
                  <a:pt x="6304668" y="1347317"/>
                  <a:pt x="6581591" y="1317056"/>
                  <a:pt x="6770898" y="1317056"/>
                </a:cubicBezTo>
                <a:cubicBezTo>
                  <a:pt x="7037265" y="1317056"/>
                  <a:pt x="7242406" y="1373884"/>
                  <a:pt x="7344274" y="1514632"/>
                </a:cubicBezTo>
                <a:cubicBezTo>
                  <a:pt x="7434353" y="1644649"/>
                  <a:pt x="7402860" y="1785926"/>
                  <a:pt x="7383859" y="1868792"/>
                </a:cubicBezTo>
                <a:lnTo>
                  <a:pt x="6906017" y="1868792"/>
                </a:lnTo>
                <a:cubicBezTo>
                  <a:pt x="6923434" y="1691096"/>
                  <a:pt x="6795705" y="1642186"/>
                  <a:pt x="6667272" y="1642186"/>
                </a:cubicBezTo>
                <a:cubicBezTo>
                  <a:pt x="6342669" y="1642186"/>
                  <a:pt x="6154418" y="1924739"/>
                  <a:pt x="6084044" y="2210811"/>
                </a:cubicBezTo>
                <a:cubicBezTo>
                  <a:pt x="6076479" y="2244239"/>
                  <a:pt x="6071376" y="2275556"/>
                  <a:pt x="6065395" y="2305465"/>
                </a:cubicBezTo>
                <a:lnTo>
                  <a:pt x="6065395" y="2360005"/>
                </a:lnTo>
                <a:lnTo>
                  <a:pt x="6453685" y="2360005"/>
                </a:lnTo>
                <a:lnTo>
                  <a:pt x="6519837" y="2094693"/>
                </a:lnTo>
                <a:lnTo>
                  <a:pt x="7322633" y="2094693"/>
                </a:lnTo>
                <a:lnTo>
                  <a:pt x="7257009" y="2360005"/>
                </a:lnTo>
                <a:lnTo>
                  <a:pt x="7658671" y="2360005"/>
                </a:lnTo>
                <a:lnTo>
                  <a:pt x="7657967" y="60698"/>
                </a:lnTo>
                <a:close/>
                <a:moveTo>
                  <a:pt x="437201" y="0"/>
                </a:moveTo>
                <a:lnTo>
                  <a:pt x="2151170" y="0"/>
                </a:lnTo>
                <a:lnTo>
                  <a:pt x="2151170" y="1410830"/>
                </a:lnTo>
                <a:lnTo>
                  <a:pt x="2292974" y="1410830"/>
                </a:lnTo>
                <a:lnTo>
                  <a:pt x="2292974" y="0"/>
                </a:lnTo>
                <a:lnTo>
                  <a:pt x="4006767" y="0"/>
                </a:lnTo>
                <a:lnTo>
                  <a:pt x="4006767" y="1408543"/>
                </a:lnTo>
                <a:lnTo>
                  <a:pt x="4148748" y="1408543"/>
                </a:lnTo>
                <a:lnTo>
                  <a:pt x="4148748" y="0"/>
                </a:lnTo>
                <a:lnTo>
                  <a:pt x="5862013" y="0"/>
                </a:lnTo>
                <a:lnTo>
                  <a:pt x="5862013" y="1684411"/>
                </a:lnTo>
                <a:cubicBezTo>
                  <a:pt x="5905345" y="1634234"/>
                  <a:pt x="5953218" y="1588174"/>
                  <a:pt x="6005048" y="1546829"/>
                </a:cubicBezTo>
                <a:lnTo>
                  <a:pt x="6005048" y="0"/>
                </a:lnTo>
                <a:lnTo>
                  <a:pt x="7718489" y="0"/>
                </a:lnTo>
                <a:lnTo>
                  <a:pt x="7718489" y="2420175"/>
                </a:lnTo>
                <a:lnTo>
                  <a:pt x="7242406" y="2420175"/>
                </a:lnTo>
                <a:lnTo>
                  <a:pt x="7097963" y="3004810"/>
                </a:lnTo>
                <a:cubicBezTo>
                  <a:pt x="6843929" y="3064980"/>
                  <a:pt x="6584019" y="3096913"/>
                  <a:pt x="6322965" y="3099991"/>
                </a:cubicBezTo>
                <a:cubicBezTo>
                  <a:pt x="6139112" y="3099991"/>
                  <a:pt x="5891218" y="3071490"/>
                  <a:pt x="5729357" y="2923000"/>
                </a:cubicBezTo>
                <a:cubicBezTo>
                  <a:pt x="5597053" y="2801076"/>
                  <a:pt x="5546031" y="2619686"/>
                  <a:pt x="5555532" y="2420175"/>
                </a:cubicBezTo>
                <a:lnTo>
                  <a:pt x="5314324" y="2420175"/>
                </a:lnTo>
                <a:lnTo>
                  <a:pt x="5178853" y="3064101"/>
                </a:lnTo>
                <a:lnTo>
                  <a:pt x="4761709" y="3064101"/>
                </a:lnTo>
                <a:lnTo>
                  <a:pt x="4899466" y="2420175"/>
                </a:lnTo>
                <a:lnTo>
                  <a:pt x="4632396" y="2420175"/>
                </a:lnTo>
                <a:lnTo>
                  <a:pt x="4224576" y="3064101"/>
                </a:lnTo>
                <a:lnTo>
                  <a:pt x="3869009" y="3064101"/>
                </a:lnTo>
                <a:lnTo>
                  <a:pt x="3863907" y="2420175"/>
                </a:lnTo>
                <a:lnTo>
                  <a:pt x="3673193" y="2420175"/>
                </a:lnTo>
                <a:lnTo>
                  <a:pt x="3493562" y="3064101"/>
                </a:lnTo>
                <a:lnTo>
                  <a:pt x="3069732" y="3064101"/>
                </a:lnTo>
                <a:lnTo>
                  <a:pt x="3255345" y="2420175"/>
                </a:lnTo>
                <a:lnTo>
                  <a:pt x="2319717" y="2420175"/>
                </a:lnTo>
                <a:lnTo>
                  <a:pt x="2319717" y="2421934"/>
                </a:lnTo>
                <a:lnTo>
                  <a:pt x="2227350" y="2421934"/>
                </a:lnTo>
                <a:lnTo>
                  <a:pt x="2035229" y="3065860"/>
                </a:lnTo>
                <a:lnTo>
                  <a:pt x="1614917" y="3065860"/>
                </a:lnTo>
                <a:lnTo>
                  <a:pt x="1809678" y="2420175"/>
                </a:lnTo>
                <a:lnTo>
                  <a:pt x="1107517" y="2420175"/>
                </a:lnTo>
                <a:lnTo>
                  <a:pt x="1417165" y="3065860"/>
                </a:lnTo>
                <a:lnTo>
                  <a:pt x="952694" y="3065860"/>
                </a:lnTo>
                <a:lnTo>
                  <a:pt x="633723" y="2420175"/>
                </a:lnTo>
                <a:lnTo>
                  <a:pt x="578126" y="2420175"/>
                </a:lnTo>
                <a:lnTo>
                  <a:pt x="384596" y="3065860"/>
                </a:lnTo>
                <a:lnTo>
                  <a:pt x="0" y="3065860"/>
                </a:lnTo>
                <a:lnTo>
                  <a:pt x="437201" y="1607879"/>
                </a:lnTo>
                <a:close/>
              </a:path>
            </a:pathLst>
          </a:custGeom>
        </p:spPr>
      </p:pic>
      <p:sp>
        <p:nvSpPr>
          <p:cNvPr id="7" name="Shape 8">
            <a:extLst>
              <a:ext uri="{FF2B5EF4-FFF2-40B4-BE49-F238E27FC236}">
                <a16:creationId xmlns:a16="http://schemas.microsoft.com/office/drawing/2014/main" id="{4CBCC8CD-E01A-4F61-8E09-23B36481DC5C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4E889479-F88E-49B0-B6A9-E0CF98488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52D93-E833-4E17-B413-8EC0339BA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E8285-6E10-4938-8BBA-7C8DC8C95F4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60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B8724-6109-47A4-A438-AD136BBBD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89"/>
            <a:ext cx="12192000" cy="6858000"/>
          </a:xfrm>
          <a:prstGeom prst="rect">
            <a:avLst/>
          </a:prstGeom>
        </p:spPr>
      </p:pic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282F9A0-CBE4-4286-9E2C-A2D2CAD18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913" y="1882367"/>
            <a:ext cx="7718489" cy="3099991"/>
          </a:xfrm>
          <a:custGeom>
            <a:avLst/>
            <a:gdLst>
              <a:gd name="connsiteX0" fmla="*/ 6058533 w 7718489"/>
              <a:gd name="connsiteY0" fmla="*/ 2420175 h 3099991"/>
              <a:gd name="connsiteX1" fmla="*/ 6451222 w 7718489"/>
              <a:gd name="connsiteY1" fmla="*/ 2775917 h 3099991"/>
              <a:gd name="connsiteX2" fmla="*/ 6718997 w 7718489"/>
              <a:gd name="connsiteY2" fmla="*/ 2748296 h 3099991"/>
              <a:gd name="connsiteX3" fmla="*/ 6800455 w 7718489"/>
              <a:gd name="connsiteY3" fmla="*/ 2420175 h 3099991"/>
              <a:gd name="connsiteX4" fmla="*/ 5035465 w 7718489"/>
              <a:gd name="connsiteY4" fmla="*/ 1789620 h 3099991"/>
              <a:gd name="connsiteX5" fmla="*/ 4672157 w 7718489"/>
              <a:gd name="connsiteY5" fmla="*/ 2360005 h 3099991"/>
              <a:gd name="connsiteX6" fmla="*/ 4912310 w 7718489"/>
              <a:gd name="connsiteY6" fmla="*/ 2360005 h 3099991"/>
              <a:gd name="connsiteX7" fmla="*/ 3858453 w 7718489"/>
              <a:gd name="connsiteY7" fmla="*/ 1764813 h 3099991"/>
              <a:gd name="connsiteX8" fmla="*/ 3690962 w 7718489"/>
              <a:gd name="connsiteY8" fmla="*/ 2360005 h 3099991"/>
              <a:gd name="connsiteX9" fmla="*/ 3864435 w 7718489"/>
              <a:gd name="connsiteY9" fmla="*/ 2360005 h 3099991"/>
              <a:gd name="connsiteX10" fmla="*/ 2514654 w 7718489"/>
              <a:gd name="connsiteY10" fmla="*/ 1671568 h 3099991"/>
              <a:gd name="connsiteX11" fmla="*/ 2445687 w 7718489"/>
              <a:gd name="connsiteY11" fmla="*/ 1672623 h 3099991"/>
              <a:gd name="connsiteX12" fmla="*/ 2392026 w 7718489"/>
              <a:gd name="connsiteY12" fmla="*/ 1874949 h 3099991"/>
              <a:gd name="connsiteX13" fmla="*/ 2369859 w 7718489"/>
              <a:gd name="connsiteY13" fmla="*/ 1961686 h 3099991"/>
              <a:gd name="connsiteX14" fmla="*/ 2322884 w 7718489"/>
              <a:gd name="connsiteY14" fmla="*/ 2135863 h 3099991"/>
              <a:gd name="connsiteX15" fmla="*/ 2424575 w 7718489"/>
              <a:gd name="connsiteY15" fmla="*/ 2135863 h 3099991"/>
              <a:gd name="connsiteX16" fmla="*/ 2483161 w 7718489"/>
              <a:gd name="connsiteY16" fmla="*/ 2135863 h 3099991"/>
              <a:gd name="connsiteX17" fmla="*/ 2531895 w 7718489"/>
              <a:gd name="connsiteY17" fmla="*/ 2133575 h 3099991"/>
              <a:gd name="connsiteX18" fmla="*/ 2532423 w 7718489"/>
              <a:gd name="connsiteY18" fmla="*/ 2133575 h 3099991"/>
              <a:gd name="connsiteX19" fmla="*/ 2837145 w 7718489"/>
              <a:gd name="connsiteY19" fmla="*/ 1896765 h 3099991"/>
              <a:gd name="connsiteX20" fmla="*/ 2844358 w 7718489"/>
              <a:gd name="connsiteY20" fmla="*/ 1722589 h 3099991"/>
              <a:gd name="connsiteX21" fmla="*/ 2593473 w 7718489"/>
              <a:gd name="connsiteY21" fmla="*/ 1671568 h 3099991"/>
              <a:gd name="connsiteX22" fmla="*/ 4208566 w 7718489"/>
              <a:gd name="connsiteY22" fmla="*/ 61049 h 3099991"/>
              <a:gd name="connsiteX23" fmla="*/ 4208566 w 7718489"/>
              <a:gd name="connsiteY23" fmla="*/ 2360885 h 3099991"/>
              <a:gd name="connsiteX24" fmla="*/ 4252198 w 7718489"/>
              <a:gd name="connsiteY24" fmla="*/ 2360885 h 3099991"/>
              <a:gd name="connsiteX25" fmla="*/ 4854779 w 7718489"/>
              <a:gd name="connsiteY25" fmla="*/ 1410830 h 3099991"/>
              <a:gd name="connsiteX26" fmla="*/ 5528086 w 7718489"/>
              <a:gd name="connsiteY26" fmla="*/ 1410830 h 3099991"/>
              <a:gd name="connsiteX27" fmla="*/ 5329102 w 7718489"/>
              <a:gd name="connsiteY27" fmla="*/ 2360005 h 3099991"/>
              <a:gd name="connsiteX28" fmla="*/ 5563097 w 7718489"/>
              <a:gd name="connsiteY28" fmla="*/ 2360005 h 3099991"/>
              <a:gd name="connsiteX29" fmla="*/ 5588256 w 7718489"/>
              <a:gd name="connsiteY29" fmla="*/ 2220488 h 3099991"/>
              <a:gd name="connsiteX30" fmla="*/ 5800435 w 7718489"/>
              <a:gd name="connsiteY30" fmla="*/ 1764813 h 3099991"/>
              <a:gd name="connsiteX31" fmla="*/ 5801491 w 7718489"/>
              <a:gd name="connsiteY31" fmla="*/ 1435285 h 3099991"/>
              <a:gd name="connsiteX32" fmla="*/ 5800787 w 7718489"/>
              <a:gd name="connsiteY32" fmla="*/ 61049 h 3099991"/>
              <a:gd name="connsiteX33" fmla="*/ 2354376 w 7718489"/>
              <a:gd name="connsiteY33" fmla="*/ 61049 h 3099991"/>
              <a:gd name="connsiteX34" fmla="*/ 2354376 w 7718489"/>
              <a:gd name="connsiteY34" fmla="*/ 1408015 h 3099991"/>
              <a:gd name="connsiteX35" fmla="*/ 2671061 w 7718489"/>
              <a:gd name="connsiteY35" fmla="*/ 1408015 h 3099991"/>
              <a:gd name="connsiteX36" fmla="*/ 3184442 w 7718489"/>
              <a:gd name="connsiteY36" fmla="*/ 1525364 h 3099991"/>
              <a:gd name="connsiteX37" fmla="*/ 3238279 w 7718489"/>
              <a:gd name="connsiteY37" fmla="*/ 1902571 h 3099991"/>
              <a:gd name="connsiteX38" fmla="*/ 2851219 w 7718489"/>
              <a:gd name="connsiteY38" fmla="*/ 2360005 h 3099991"/>
              <a:gd name="connsiteX39" fmla="*/ 3273466 w 7718489"/>
              <a:gd name="connsiteY39" fmla="*/ 2360005 h 3099991"/>
              <a:gd name="connsiteX40" fmla="*/ 3546695 w 7718489"/>
              <a:gd name="connsiteY40" fmla="*/ 1408543 h 3099991"/>
              <a:gd name="connsiteX41" fmla="*/ 3944662 w 7718489"/>
              <a:gd name="connsiteY41" fmla="*/ 1408543 h 3099991"/>
              <a:gd name="connsiteX42" fmla="*/ 3944662 w 7718489"/>
              <a:gd name="connsiteY42" fmla="*/ 61049 h 3099991"/>
              <a:gd name="connsiteX43" fmla="*/ 498603 w 7718489"/>
              <a:gd name="connsiteY43" fmla="*/ 61049 h 3099991"/>
              <a:gd name="connsiteX44" fmla="*/ 498603 w 7718489"/>
              <a:gd name="connsiteY44" fmla="*/ 1410830 h 3099991"/>
              <a:gd name="connsiteX45" fmla="*/ 881440 w 7718489"/>
              <a:gd name="connsiteY45" fmla="*/ 1410830 h 3099991"/>
              <a:gd name="connsiteX46" fmla="*/ 676826 w 7718489"/>
              <a:gd name="connsiteY46" fmla="*/ 2091351 h 3099991"/>
              <a:gd name="connsiteX47" fmla="*/ 1308612 w 7718489"/>
              <a:gd name="connsiteY47" fmla="*/ 1412062 h 3099991"/>
              <a:gd name="connsiteX48" fmla="*/ 1827624 w 7718489"/>
              <a:gd name="connsiteY48" fmla="*/ 1412062 h 3099991"/>
              <a:gd name="connsiteX49" fmla="*/ 1019725 w 7718489"/>
              <a:gd name="connsiteY49" fmla="*/ 2237729 h 3099991"/>
              <a:gd name="connsiteX50" fmla="*/ 1078312 w 7718489"/>
              <a:gd name="connsiteY50" fmla="*/ 2360885 h 3099991"/>
              <a:gd name="connsiteX51" fmla="*/ 1827624 w 7718489"/>
              <a:gd name="connsiteY51" fmla="*/ 2360885 h 3099991"/>
              <a:gd name="connsiteX52" fmla="*/ 1836596 w 7718489"/>
              <a:gd name="connsiteY52" fmla="*/ 2333966 h 3099991"/>
              <a:gd name="connsiteX53" fmla="*/ 2064434 w 7718489"/>
              <a:gd name="connsiteY53" fmla="*/ 1575506 h 3099991"/>
              <a:gd name="connsiteX54" fmla="*/ 2089416 w 7718489"/>
              <a:gd name="connsiteY54" fmla="*/ 1492992 h 3099991"/>
              <a:gd name="connsiteX55" fmla="*/ 2089416 w 7718489"/>
              <a:gd name="connsiteY55" fmla="*/ 61049 h 3099991"/>
              <a:gd name="connsiteX56" fmla="*/ 6065395 w 7718489"/>
              <a:gd name="connsiteY56" fmla="*/ 60698 h 3099991"/>
              <a:gd name="connsiteX57" fmla="*/ 6065395 w 7718489"/>
              <a:gd name="connsiteY57" fmla="*/ 1503372 h 3099991"/>
              <a:gd name="connsiteX58" fmla="*/ 6770898 w 7718489"/>
              <a:gd name="connsiteY58" fmla="*/ 1317056 h 3099991"/>
              <a:gd name="connsiteX59" fmla="*/ 7344274 w 7718489"/>
              <a:gd name="connsiteY59" fmla="*/ 1514632 h 3099991"/>
              <a:gd name="connsiteX60" fmla="*/ 7383859 w 7718489"/>
              <a:gd name="connsiteY60" fmla="*/ 1868792 h 3099991"/>
              <a:gd name="connsiteX61" fmla="*/ 6906017 w 7718489"/>
              <a:gd name="connsiteY61" fmla="*/ 1868792 h 3099991"/>
              <a:gd name="connsiteX62" fmla="*/ 6667272 w 7718489"/>
              <a:gd name="connsiteY62" fmla="*/ 1642186 h 3099991"/>
              <a:gd name="connsiteX63" fmla="*/ 6084044 w 7718489"/>
              <a:gd name="connsiteY63" fmla="*/ 2210811 h 3099991"/>
              <a:gd name="connsiteX64" fmla="*/ 6065395 w 7718489"/>
              <a:gd name="connsiteY64" fmla="*/ 2305465 h 3099991"/>
              <a:gd name="connsiteX65" fmla="*/ 6065395 w 7718489"/>
              <a:gd name="connsiteY65" fmla="*/ 2360005 h 3099991"/>
              <a:gd name="connsiteX66" fmla="*/ 6453685 w 7718489"/>
              <a:gd name="connsiteY66" fmla="*/ 2360005 h 3099991"/>
              <a:gd name="connsiteX67" fmla="*/ 6519837 w 7718489"/>
              <a:gd name="connsiteY67" fmla="*/ 2094693 h 3099991"/>
              <a:gd name="connsiteX68" fmla="*/ 7322633 w 7718489"/>
              <a:gd name="connsiteY68" fmla="*/ 2094693 h 3099991"/>
              <a:gd name="connsiteX69" fmla="*/ 7257009 w 7718489"/>
              <a:gd name="connsiteY69" fmla="*/ 2360005 h 3099991"/>
              <a:gd name="connsiteX70" fmla="*/ 7658671 w 7718489"/>
              <a:gd name="connsiteY70" fmla="*/ 2360005 h 3099991"/>
              <a:gd name="connsiteX71" fmla="*/ 7657967 w 7718489"/>
              <a:gd name="connsiteY71" fmla="*/ 60698 h 3099991"/>
              <a:gd name="connsiteX72" fmla="*/ 437201 w 7718489"/>
              <a:gd name="connsiteY72" fmla="*/ 0 h 3099991"/>
              <a:gd name="connsiteX73" fmla="*/ 2151170 w 7718489"/>
              <a:gd name="connsiteY73" fmla="*/ 0 h 3099991"/>
              <a:gd name="connsiteX74" fmla="*/ 2151170 w 7718489"/>
              <a:gd name="connsiteY74" fmla="*/ 1410830 h 3099991"/>
              <a:gd name="connsiteX75" fmla="*/ 2292974 w 7718489"/>
              <a:gd name="connsiteY75" fmla="*/ 1410830 h 3099991"/>
              <a:gd name="connsiteX76" fmla="*/ 2292974 w 7718489"/>
              <a:gd name="connsiteY76" fmla="*/ 0 h 3099991"/>
              <a:gd name="connsiteX77" fmla="*/ 4006767 w 7718489"/>
              <a:gd name="connsiteY77" fmla="*/ 0 h 3099991"/>
              <a:gd name="connsiteX78" fmla="*/ 4006767 w 7718489"/>
              <a:gd name="connsiteY78" fmla="*/ 1408543 h 3099991"/>
              <a:gd name="connsiteX79" fmla="*/ 4148748 w 7718489"/>
              <a:gd name="connsiteY79" fmla="*/ 1408543 h 3099991"/>
              <a:gd name="connsiteX80" fmla="*/ 4148748 w 7718489"/>
              <a:gd name="connsiteY80" fmla="*/ 0 h 3099991"/>
              <a:gd name="connsiteX81" fmla="*/ 5862013 w 7718489"/>
              <a:gd name="connsiteY81" fmla="*/ 0 h 3099991"/>
              <a:gd name="connsiteX82" fmla="*/ 5862013 w 7718489"/>
              <a:gd name="connsiteY82" fmla="*/ 1684411 h 3099991"/>
              <a:gd name="connsiteX83" fmla="*/ 6005048 w 7718489"/>
              <a:gd name="connsiteY83" fmla="*/ 1546829 h 3099991"/>
              <a:gd name="connsiteX84" fmla="*/ 6005048 w 7718489"/>
              <a:gd name="connsiteY84" fmla="*/ 0 h 3099991"/>
              <a:gd name="connsiteX85" fmla="*/ 7718489 w 7718489"/>
              <a:gd name="connsiteY85" fmla="*/ 0 h 3099991"/>
              <a:gd name="connsiteX86" fmla="*/ 7718489 w 7718489"/>
              <a:gd name="connsiteY86" fmla="*/ 2420175 h 3099991"/>
              <a:gd name="connsiteX87" fmla="*/ 7242406 w 7718489"/>
              <a:gd name="connsiteY87" fmla="*/ 2420175 h 3099991"/>
              <a:gd name="connsiteX88" fmla="*/ 7097963 w 7718489"/>
              <a:gd name="connsiteY88" fmla="*/ 3004810 h 3099991"/>
              <a:gd name="connsiteX89" fmla="*/ 6322965 w 7718489"/>
              <a:gd name="connsiteY89" fmla="*/ 3099991 h 3099991"/>
              <a:gd name="connsiteX90" fmla="*/ 5729357 w 7718489"/>
              <a:gd name="connsiteY90" fmla="*/ 2923000 h 3099991"/>
              <a:gd name="connsiteX91" fmla="*/ 5555532 w 7718489"/>
              <a:gd name="connsiteY91" fmla="*/ 2420175 h 3099991"/>
              <a:gd name="connsiteX92" fmla="*/ 5314324 w 7718489"/>
              <a:gd name="connsiteY92" fmla="*/ 2420175 h 3099991"/>
              <a:gd name="connsiteX93" fmla="*/ 5178853 w 7718489"/>
              <a:gd name="connsiteY93" fmla="*/ 3064101 h 3099991"/>
              <a:gd name="connsiteX94" fmla="*/ 4761709 w 7718489"/>
              <a:gd name="connsiteY94" fmla="*/ 3064101 h 3099991"/>
              <a:gd name="connsiteX95" fmla="*/ 4899466 w 7718489"/>
              <a:gd name="connsiteY95" fmla="*/ 2420175 h 3099991"/>
              <a:gd name="connsiteX96" fmla="*/ 4632396 w 7718489"/>
              <a:gd name="connsiteY96" fmla="*/ 2420175 h 3099991"/>
              <a:gd name="connsiteX97" fmla="*/ 4224576 w 7718489"/>
              <a:gd name="connsiteY97" fmla="*/ 3064101 h 3099991"/>
              <a:gd name="connsiteX98" fmla="*/ 3869009 w 7718489"/>
              <a:gd name="connsiteY98" fmla="*/ 3064101 h 3099991"/>
              <a:gd name="connsiteX99" fmla="*/ 3863907 w 7718489"/>
              <a:gd name="connsiteY99" fmla="*/ 2420175 h 3099991"/>
              <a:gd name="connsiteX100" fmla="*/ 3673193 w 7718489"/>
              <a:gd name="connsiteY100" fmla="*/ 2420175 h 3099991"/>
              <a:gd name="connsiteX101" fmla="*/ 3493562 w 7718489"/>
              <a:gd name="connsiteY101" fmla="*/ 3064101 h 3099991"/>
              <a:gd name="connsiteX102" fmla="*/ 3069732 w 7718489"/>
              <a:gd name="connsiteY102" fmla="*/ 3064101 h 3099991"/>
              <a:gd name="connsiteX103" fmla="*/ 3255345 w 7718489"/>
              <a:gd name="connsiteY103" fmla="*/ 2420175 h 3099991"/>
              <a:gd name="connsiteX104" fmla="*/ 2319717 w 7718489"/>
              <a:gd name="connsiteY104" fmla="*/ 2420175 h 3099991"/>
              <a:gd name="connsiteX105" fmla="*/ 2319717 w 7718489"/>
              <a:gd name="connsiteY105" fmla="*/ 2421934 h 3099991"/>
              <a:gd name="connsiteX106" fmla="*/ 2227350 w 7718489"/>
              <a:gd name="connsiteY106" fmla="*/ 2421934 h 3099991"/>
              <a:gd name="connsiteX107" fmla="*/ 2035228 w 7718489"/>
              <a:gd name="connsiteY107" fmla="*/ 3065860 h 3099991"/>
              <a:gd name="connsiteX108" fmla="*/ 1614917 w 7718489"/>
              <a:gd name="connsiteY108" fmla="*/ 3065860 h 3099991"/>
              <a:gd name="connsiteX109" fmla="*/ 1809678 w 7718489"/>
              <a:gd name="connsiteY109" fmla="*/ 2420175 h 3099991"/>
              <a:gd name="connsiteX110" fmla="*/ 1107517 w 7718489"/>
              <a:gd name="connsiteY110" fmla="*/ 2420175 h 3099991"/>
              <a:gd name="connsiteX111" fmla="*/ 1417165 w 7718489"/>
              <a:gd name="connsiteY111" fmla="*/ 3065860 h 3099991"/>
              <a:gd name="connsiteX112" fmla="*/ 952694 w 7718489"/>
              <a:gd name="connsiteY112" fmla="*/ 3065860 h 3099991"/>
              <a:gd name="connsiteX113" fmla="*/ 633722 w 7718489"/>
              <a:gd name="connsiteY113" fmla="*/ 2420175 h 3099991"/>
              <a:gd name="connsiteX114" fmla="*/ 578126 w 7718489"/>
              <a:gd name="connsiteY114" fmla="*/ 2420175 h 3099991"/>
              <a:gd name="connsiteX115" fmla="*/ 384596 w 7718489"/>
              <a:gd name="connsiteY115" fmla="*/ 3065860 h 3099991"/>
              <a:gd name="connsiteX116" fmla="*/ 0 w 7718489"/>
              <a:gd name="connsiteY116" fmla="*/ 3065860 h 3099991"/>
              <a:gd name="connsiteX117" fmla="*/ 437201 w 7718489"/>
              <a:gd name="connsiteY117" fmla="*/ 1607879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18489" h="3099991">
                <a:moveTo>
                  <a:pt x="6058533" y="2420175"/>
                </a:moveTo>
                <a:cubicBezTo>
                  <a:pt x="6061876" y="2669124"/>
                  <a:pt x="6221626" y="2775917"/>
                  <a:pt x="6451222" y="2775917"/>
                </a:cubicBezTo>
                <a:cubicBezTo>
                  <a:pt x="6541125" y="2774668"/>
                  <a:pt x="6630730" y="2765432"/>
                  <a:pt x="6718997" y="2748296"/>
                </a:cubicBezTo>
                <a:lnTo>
                  <a:pt x="6800455" y="2420175"/>
                </a:lnTo>
                <a:close/>
                <a:moveTo>
                  <a:pt x="5035465" y="1789620"/>
                </a:moveTo>
                <a:lnTo>
                  <a:pt x="4672157" y="2360005"/>
                </a:lnTo>
                <a:lnTo>
                  <a:pt x="4912310" y="2360005"/>
                </a:lnTo>
                <a:close/>
                <a:moveTo>
                  <a:pt x="3858453" y="1764813"/>
                </a:moveTo>
                <a:lnTo>
                  <a:pt x="3690962" y="2360005"/>
                </a:lnTo>
                <a:lnTo>
                  <a:pt x="3864435" y="2360005"/>
                </a:lnTo>
                <a:close/>
                <a:moveTo>
                  <a:pt x="2514654" y="1671568"/>
                </a:moveTo>
                <a:cubicBezTo>
                  <a:pt x="2492486" y="1671568"/>
                  <a:pt x="2469438" y="1672623"/>
                  <a:pt x="2445687" y="1672623"/>
                </a:cubicBezTo>
                <a:lnTo>
                  <a:pt x="2392026" y="1874949"/>
                </a:lnTo>
                <a:lnTo>
                  <a:pt x="2369859" y="1961686"/>
                </a:lnTo>
                <a:lnTo>
                  <a:pt x="2322884" y="2135863"/>
                </a:lnTo>
                <a:lnTo>
                  <a:pt x="2424575" y="2135863"/>
                </a:lnTo>
                <a:cubicBezTo>
                  <a:pt x="2441816" y="2135863"/>
                  <a:pt x="2459762" y="2135863"/>
                  <a:pt x="2483161" y="2135863"/>
                </a:cubicBezTo>
                <a:cubicBezTo>
                  <a:pt x="2500931" y="2135863"/>
                  <a:pt x="2516589" y="2133575"/>
                  <a:pt x="2531895" y="2133575"/>
                </a:cubicBezTo>
                <a:lnTo>
                  <a:pt x="2532423" y="2133575"/>
                </a:lnTo>
                <a:cubicBezTo>
                  <a:pt x="2728240" y="2118621"/>
                  <a:pt x="2788938" y="2043848"/>
                  <a:pt x="2837145" y="1896765"/>
                </a:cubicBezTo>
                <a:cubicBezTo>
                  <a:pt x="2865118" y="1811437"/>
                  <a:pt x="2867933" y="1755137"/>
                  <a:pt x="2844358" y="1722589"/>
                </a:cubicBezTo>
                <a:cubicBezTo>
                  <a:pt x="2813393" y="1679308"/>
                  <a:pt x="2728240" y="1671568"/>
                  <a:pt x="2593473" y="1671568"/>
                </a:cubicBezTo>
                <a:close/>
                <a:moveTo>
                  <a:pt x="4208566" y="61049"/>
                </a:moveTo>
                <a:lnTo>
                  <a:pt x="4208566" y="2360885"/>
                </a:lnTo>
                <a:lnTo>
                  <a:pt x="4252198" y="2360885"/>
                </a:lnTo>
                <a:lnTo>
                  <a:pt x="4854779" y="1410830"/>
                </a:lnTo>
                <a:lnTo>
                  <a:pt x="5528086" y="1410830"/>
                </a:lnTo>
                <a:lnTo>
                  <a:pt x="5329102" y="2360005"/>
                </a:lnTo>
                <a:lnTo>
                  <a:pt x="5563097" y="2360005"/>
                </a:lnTo>
                <a:cubicBezTo>
                  <a:pt x="5567865" y="2312924"/>
                  <a:pt x="5576275" y="2266266"/>
                  <a:pt x="5588256" y="2220488"/>
                </a:cubicBezTo>
                <a:cubicBezTo>
                  <a:pt x="5629319" y="2056480"/>
                  <a:pt x="5701348" y="1901815"/>
                  <a:pt x="5800435" y="1764813"/>
                </a:cubicBezTo>
                <a:lnTo>
                  <a:pt x="5801491" y="1435285"/>
                </a:lnTo>
                <a:lnTo>
                  <a:pt x="5800787" y="61049"/>
                </a:lnTo>
                <a:close/>
                <a:moveTo>
                  <a:pt x="2354376" y="61049"/>
                </a:moveTo>
                <a:lnTo>
                  <a:pt x="2354376" y="1408015"/>
                </a:lnTo>
                <a:lnTo>
                  <a:pt x="2671061" y="1408015"/>
                </a:lnTo>
                <a:cubicBezTo>
                  <a:pt x="2861952" y="1408015"/>
                  <a:pt x="3077121" y="1396931"/>
                  <a:pt x="3184442" y="1525364"/>
                </a:cubicBezTo>
                <a:cubicBezTo>
                  <a:pt x="3255872" y="1611749"/>
                  <a:pt x="3271706" y="1726635"/>
                  <a:pt x="3238279" y="1902571"/>
                </a:cubicBezTo>
                <a:cubicBezTo>
                  <a:pt x="3197286" y="2128297"/>
                  <a:pt x="3066389" y="2280306"/>
                  <a:pt x="2851219" y="2360005"/>
                </a:cubicBezTo>
                <a:lnTo>
                  <a:pt x="3273466" y="2360005"/>
                </a:lnTo>
                <a:lnTo>
                  <a:pt x="3546695" y="1408543"/>
                </a:lnTo>
                <a:lnTo>
                  <a:pt x="3944662" y="1408543"/>
                </a:lnTo>
                <a:lnTo>
                  <a:pt x="3944662" y="61049"/>
                </a:lnTo>
                <a:close/>
                <a:moveTo>
                  <a:pt x="498603" y="61049"/>
                </a:moveTo>
                <a:lnTo>
                  <a:pt x="498603" y="1410830"/>
                </a:lnTo>
                <a:lnTo>
                  <a:pt x="881440" y="1410830"/>
                </a:lnTo>
                <a:lnTo>
                  <a:pt x="676826" y="2091351"/>
                </a:lnTo>
                <a:lnTo>
                  <a:pt x="1308612" y="1412062"/>
                </a:lnTo>
                <a:lnTo>
                  <a:pt x="1827624" y="1412062"/>
                </a:lnTo>
                <a:lnTo>
                  <a:pt x="1019725" y="2237729"/>
                </a:lnTo>
                <a:lnTo>
                  <a:pt x="1078312" y="2360885"/>
                </a:lnTo>
                <a:lnTo>
                  <a:pt x="1827624" y="2360885"/>
                </a:lnTo>
                <a:lnTo>
                  <a:pt x="1836596" y="2333966"/>
                </a:lnTo>
                <a:lnTo>
                  <a:pt x="2064434" y="1575506"/>
                </a:lnTo>
                <a:lnTo>
                  <a:pt x="2089416" y="1492992"/>
                </a:lnTo>
                <a:lnTo>
                  <a:pt x="2089416" y="61049"/>
                </a:lnTo>
                <a:close/>
                <a:moveTo>
                  <a:pt x="6065395" y="60698"/>
                </a:moveTo>
                <a:lnTo>
                  <a:pt x="6065395" y="1503372"/>
                </a:lnTo>
                <a:cubicBezTo>
                  <a:pt x="6304668" y="1347317"/>
                  <a:pt x="6581591" y="1317056"/>
                  <a:pt x="6770898" y="1317056"/>
                </a:cubicBezTo>
                <a:cubicBezTo>
                  <a:pt x="7037265" y="1317056"/>
                  <a:pt x="7242406" y="1373884"/>
                  <a:pt x="7344274" y="1514632"/>
                </a:cubicBezTo>
                <a:cubicBezTo>
                  <a:pt x="7434353" y="1644649"/>
                  <a:pt x="7402860" y="1785926"/>
                  <a:pt x="7383859" y="1868792"/>
                </a:cubicBezTo>
                <a:lnTo>
                  <a:pt x="6906017" y="1868792"/>
                </a:lnTo>
                <a:cubicBezTo>
                  <a:pt x="6923434" y="1691096"/>
                  <a:pt x="6795705" y="1642186"/>
                  <a:pt x="6667272" y="1642186"/>
                </a:cubicBezTo>
                <a:cubicBezTo>
                  <a:pt x="6342669" y="1642186"/>
                  <a:pt x="6154418" y="1924739"/>
                  <a:pt x="6084044" y="2210811"/>
                </a:cubicBezTo>
                <a:cubicBezTo>
                  <a:pt x="6076479" y="2244239"/>
                  <a:pt x="6071376" y="2275556"/>
                  <a:pt x="6065395" y="2305465"/>
                </a:cubicBezTo>
                <a:lnTo>
                  <a:pt x="6065395" y="2360005"/>
                </a:lnTo>
                <a:lnTo>
                  <a:pt x="6453685" y="2360005"/>
                </a:lnTo>
                <a:lnTo>
                  <a:pt x="6519837" y="2094693"/>
                </a:lnTo>
                <a:lnTo>
                  <a:pt x="7322633" y="2094693"/>
                </a:lnTo>
                <a:lnTo>
                  <a:pt x="7257009" y="2360005"/>
                </a:lnTo>
                <a:lnTo>
                  <a:pt x="7658671" y="2360005"/>
                </a:lnTo>
                <a:lnTo>
                  <a:pt x="7657967" y="60698"/>
                </a:lnTo>
                <a:close/>
                <a:moveTo>
                  <a:pt x="437201" y="0"/>
                </a:moveTo>
                <a:lnTo>
                  <a:pt x="2151170" y="0"/>
                </a:lnTo>
                <a:lnTo>
                  <a:pt x="2151170" y="1410830"/>
                </a:lnTo>
                <a:lnTo>
                  <a:pt x="2292974" y="1410830"/>
                </a:lnTo>
                <a:lnTo>
                  <a:pt x="2292974" y="0"/>
                </a:lnTo>
                <a:lnTo>
                  <a:pt x="4006767" y="0"/>
                </a:lnTo>
                <a:lnTo>
                  <a:pt x="4006767" y="1408543"/>
                </a:lnTo>
                <a:lnTo>
                  <a:pt x="4148748" y="1408543"/>
                </a:lnTo>
                <a:lnTo>
                  <a:pt x="4148748" y="0"/>
                </a:lnTo>
                <a:lnTo>
                  <a:pt x="5862013" y="0"/>
                </a:lnTo>
                <a:lnTo>
                  <a:pt x="5862013" y="1684411"/>
                </a:lnTo>
                <a:cubicBezTo>
                  <a:pt x="5905345" y="1634234"/>
                  <a:pt x="5953218" y="1588174"/>
                  <a:pt x="6005048" y="1546829"/>
                </a:cubicBezTo>
                <a:lnTo>
                  <a:pt x="6005048" y="0"/>
                </a:lnTo>
                <a:lnTo>
                  <a:pt x="7718489" y="0"/>
                </a:lnTo>
                <a:lnTo>
                  <a:pt x="7718489" y="2420175"/>
                </a:lnTo>
                <a:lnTo>
                  <a:pt x="7242406" y="2420175"/>
                </a:lnTo>
                <a:lnTo>
                  <a:pt x="7097963" y="3004810"/>
                </a:lnTo>
                <a:cubicBezTo>
                  <a:pt x="6843929" y="3064980"/>
                  <a:pt x="6584019" y="3096913"/>
                  <a:pt x="6322965" y="3099991"/>
                </a:cubicBezTo>
                <a:cubicBezTo>
                  <a:pt x="6139112" y="3099991"/>
                  <a:pt x="5891218" y="3071490"/>
                  <a:pt x="5729357" y="2923000"/>
                </a:cubicBezTo>
                <a:cubicBezTo>
                  <a:pt x="5597053" y="2801076"/>
                  <a:pt x="5546031" y="2619686"/>
                  <a:pt x="5555532" y="2420175"/>
                </a:cubicBezTo>
                <a:lnTo>
                  <a:pt x="5314324" y="2420175"/>
                </a:lnTo>
                <a:lnTo>
                  <a:pt x="5178853" y="3064101"/>
                </a:lnTo>
                <a:lnTo>
                  <a:pt x="4761709" y="3064101"/>
                </a:lnTo>
                <a:lnTo>
                  <a:pt x="4899466" y="2420175"/>
                </a:lnTo>
                <a:lnTo>
                  <a:pt x="4632396" y="2420175"/>
                </a:lnTo>
                <a:lnTo>
                  <a:pt x="4224576" y="3064101"/>
                </a:lnTo>
                <a:lnTo>
                  <a:pt x="3869009" y="3064101"/>
                </a:lnTo>
                <a:lnTo>
                  <a:pt x="3863907" y="2420175"/>
                </a:lnTo>
                <a:lnTo>
                  <a:pt x="3673193" y="2420175"/>
                </a:lnTo>
                <a:lnTo>
                  <a:pt x="3493562" y="3064101"/>
                </a:lnTo>
                <a:lnTo>
                  <a:pt x="3069732" y="3064101"/>
                </a:lnTo>
                <a:lnTo>
                  <a:pt x="3255345" y="2420175"/>
                </a:lnTo>
                <a:lnTo>
                  <a:pt x="2319717" y="2420175"/>
                </a:lnTo>
                <a:lnTo>
                  <a:pt x="2319717" y="2421934"/>
                </a:lnTo>
                <a:lnTo>
                  <a:pt x="2227350" y="2421934"/>
                </a:lnTo>
                <a:lnTo>
                  <a:pt x="2035228" y="3065860"/>
                </a:lnTo>
                <a:lnTo>
                  <a:pt x="1614917" y="3065860"/>
                </a:lnTo>
                <a:lnTo>
                  <a:pt x="1809678" y="2420175"/>
                </a:lnTo>
                <a:lnTo>
                  <a:pt x="1107517" y="2420175"/>
                </a:lnTo>
                <a:lnTo>
                  <a:pt x="1417165" y="3065860"/>
                </a:lnTo>
                <a:lnTo>
                  <a:pt x="952694" y="3065860"/>
                </a:lnTo>
                <a:lnTo>
                  <a:pt x="633722" y="2420175"/>
                </a:lnTo>
                <a:lnTo>
                  <a:pt x="578126" y="2420175"/>
                </a:lnTo>
                <a:lnTo>
                  <a:pt x="384596" y="3065860"/>
                </a:lnTo>
                <a:lnTo>
                  <a:pt x="0" y="3065860"/>
                </a:lnTo>
                <a:lnTo>
                  <a:pt x="437201" y="16078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2204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ABFCD1-5785-4AFC-8DA5-9971CBE35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1D1989-8373-4A6D-9533-37075802AD89}"/>
              </a:ext>
            </a:extLst>
          </p:cNvPr>
          <p:cNvSpPr/>
          <p:nvPr userDrawn="1"/>
        </p:nvSpPr>
        <p:spPr>
          <a:xfrm>
            <a:off x="0" y="-1"/>
            <a:ext cx="6362689" cy="6858001"/>
          </a:xfrm>
          <a:prstGeom prst="rect">
            <a:avLst/>
          </a:prstGeom>
          <a:gradFill>
            <a:gsLst>
              <a:gs pos="0">
                <a:srgbClr val="7213EA">
                  <a:alpha val="43000"/>
                </a:srgbClr>
              </a:gs>
              <a:gs pos="100000">
                <a:srgbClr val="1F4AE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5B88E-59B6-4300-A6A5-FE6907AB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6">
            <a:extLst>
              <a:ext uri="{FF2B5EF4-FFF2-40B4-BE49-F238E27FC236}">
                <a16:creationId xmlns:a16="http://schemas.microsoft.com/office/drawing/2014/main" id="{ED1A19EE-224F-4C0C-A670-C9BBCD8540D6}"/>
              </a:ext>
            </a:extLst>
          </p:cNvPr>
          <p:cNvSpPr/>
          <p:nvPr userDrawn="1"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rgbClr val="FCEAE7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04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6">
            <a:extLst>
              <a:ext uri="{FF2B5EF4-FFF2-40B4-BE49-F238E27FC236}">
                <a16:creationId xmlns:a16="http://schemas.microsoft.com/office/drawing/2014/main" id="{248485D9-C9C0-4687-AA25-7A69FB015CB9}"/>
              </a:ext>
            </a:extLst>
          </p:cNvPr>
          <p:cNvSpPr/>
          <p:nvPr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chemeClr val="bg1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99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85C4F2-66B1-4798-82AE-D4F04D677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raphic 6">
            <a:extLst>
              <a:ext uri="{FF2B5EF4-FFF2-40B4-BE49-F238E27FC236}">
                <a16:creationId xmlns:a16="http://schemas.microsoft.com/office/drawing/2014/main" id="{248485D9-C9C0-4687-AA25-7A69FB015CB9}"/>
              </a:ext>
            </a:extLst>
          </p:cNvPr>
          <p:cNvSpPr/>
          <p:nvPr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rgbClr val="4835F3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75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INAL SLIDE">
    <p:bg>
      <p:bgPr>
        <a:gradFill>
          <a:gsLst>
            <a:gs pos="0">
              <a:srgbClr val="00B8F5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6">
            <a:extLst>
              <a:ext uri="{FF2B5EF4-FFF2-40B4-BE49-F238E27FC236}">
                <a16:creationId xmlns:a16="http://schemas.microsoft.com/office/drawing/2014/main" id="{248485D9-C9C0-4687-AA25-7A69FB015CB9}"/>
              </a:ext>
            </a:extLst>
          </p:cNvPr>
          <p:cNvSpPr/>
          <p:nvPr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chemeClr val="accent2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4FB16981-6B82-4675-8BD2-16F7F9ECDD5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5D4B1157-B5C0-4AD9-BA1D-B6C82126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8B8CBB-ED87-4C39-9AC3-A1B4F02BE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1DF9C6-DFC5-4AB2-833E-C58C8F901A0B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27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476" y="431800"/>
            <a:ext cx="3764161" cy="5445126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82358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5035866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8CCE579D-9189-4FA0-AA19-DE69E2B530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91560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44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64699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5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8967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/>
          </p:cNvSpPr>
          <p:nvPr userDrawn="1"/>
        </p:nvSpPr>
        <p:spPr>
          <a:xfrm>
            <a:off x="998477" y="1485244"/>
            <a:ext cx="6277559" cy="436062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3200" tIns="143200" rIns="143200" bIns="1432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002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64700"/>
            <a:ext cx="5719338" cy="2880000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KPMG Blue | </a:t>
            </a:r>
            <a:br>
              <a:rPr lang="en-GB"/>
            </a:br>
            <a:r>
              <a:rPr lang="en-GB"/>
              <a:t>Title slide text only</a:t>
            </a:r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4"/>
            <a:ext cx="5719338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1776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1BAC5B-20A9-435F-8C24-21445B9F4ED5}"/>
              </a:ext>
            </a:extLst>
          </p:cNvPr>
          <p:cNvSpPr>
            <a:spLocks/>
          </p:cNvSpPr>
          <p:nvPr userDrawn="1"/>
        </p:nvSpPr>
        <p:spPr>
          <a:xfrm>
            <a:off x="998476" y="1485244"/>
            <a:ext cx="3030599" cy="436062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3200" tIns="143200" rIns="143200" bIns="1432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002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2" y="1764700"/>
            <a:ext cx="2469675" cy="2880000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2" y="4752154"/>
            <a:ext cx="2469675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8170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/>
          </p:cNvSpPr>
          <p:nvPr userDrawn="1"/>
        </p:nvSpPr>
        <p:spPr>
          <a:xfrm>
            <a:off x="3405717" y="383795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3200" tIns="143200" rIns="143200" bIns="1432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002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32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32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32"/>
            </a:p>
          </p:txBody>
        </p:sp>
      </p:grp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22969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124" y="649292"/>
            <a:ext cx="7260639" cy="3950972"/>
          </a:xfrm>
        </p:spPr>
        <p:txBody>
          <a:bodyPr/>
          <a:lstStyle>
            <a:lvl1pPr>
              <a:defRPr lang="en-GB" sz="525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22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9">
            <a:extLst>
              <a:ext uri="{FF2B5EF4-FFF2-40B4-BE49-F238E27FC236}">
                <a16:creationId xmlns:a16="http://schemas.microsoft.com/office/drawing/2014/main" id="{A5A5FA9B-A901-4A1F-9358-436BDE66E0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32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32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32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/>
          </p:cNvSpPr>
          <p:nvPr userDrawn="1"/>
        </p:nvSpPr>
        <p:spPr>
          <a:xfrm>
            <a:off x="7435790" y="383796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3200" tIns="143200" rIns="143200" bIns="1432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002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22969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49292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79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477" y="1525530"/>
            <a:ext cx="5904966" cy="4101805"/>
          </a:xfrm>
          <a:solidFill>
            <a:schemeClr val="accent1"/>
          </a:solidFill>
        </p:spPr>
        <p:txBody>
          <a:bodyPr anchor="ctr"/>
          <a:lstStyle>
            <a:lvl1pPr algn="ctr">
              <a:defRPr sz="796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8627" y="1516433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50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7" y="4817336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63FF197E-1AE7-4604-B3DB-21B6EC50973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7347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41174604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477" y="431801"/>
            <a:ext cx="3764161" cy="5445126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96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82359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5035867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8CCE579D-9189-4FA0-AA19-DE69E2B530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91560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763583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50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5966" y="1500838"/>
            <a:ext cx="6277559" cy="4360622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96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97111BA8-613B-4984-9EA2-0B67CA521C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50083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35867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8435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6" y="1485900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525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6" y="5035867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2732" y="431802"/>
            <a:ext cx="3770792" cy="5454717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96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91BD7904-A0EC-4665-99EF-039A51C5C5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2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74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5965" y="1500838"/>
            <a:ext cx="6277559" cy="4360622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97111BA8-613B-4984-9EA2-0B67CA521C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50083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35866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61752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AC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43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9">
            <a:extLst>
              <a:ext uri="{FF2B5EF4-FFF2-40B4-BE49-F238E27FC236}">
                <a16:creationId xmlns:a16="http://schemas.microsoft.com/office/drawing/2014/main" id="{A1296748-6809-4EDB-A55F-B8B1F862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2498177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1" y="1330127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75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7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287972" indent="-143986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96D02435-216E-4CEB-A47D-16F13A8C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1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1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213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330127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7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3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1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2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35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330127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7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599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6" y="1485900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6" y="5035866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2732" y="431801"/>
            <a:ext cx="3770792" cy="5454717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91BD7904-A0EC-4665-99EF-039A51C5C5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2082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7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1" y="1330127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7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7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7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38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3201" y="3500437"/>
            <a:ext cx="2448000" cy="517193"/>
          </a:xfrm>
        </p:spPr>
        <p:txBody>
          <a:bodyPr>
            <a:spAutoFit/>
          </a:bodyPr>
          <a:lstStyle>
            <a:lvl1pPr>
              <a:defRPr sz="1910">
                <a:solidFill>
                  <a:schemeClr val="accent1"/>
                </a:solidFill>
                <a:latin typeface="+mj-lt"/>
              </a:defRPr>
            </a:lvl1pPr>
            <a:lvl2pPr>
              <a:defRPr sz="1034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2433" y="3500437"/>
            <a:ext cx="2448000" cy="517193"/>
          </a:xfrm>
        </p:spPr>
        <p:txBody>
          <a:bodyPr>
            <a:spAutoFit/>
          </a:bodyPr>
          <a:lstStyle>
            <a:lvl1pPr>
              <a:defRPr sz="1910">
                <a:latin typeface="+mj-lt"/>
              </a:defRPr>
            </a:lvl1pPr>
            <a:lvl2pPr>
              <a:defRPr sz="1034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1567" y="3500437"/>
            <a:ext cx="2448000" cy="517193"/>
          </a:xfrm>
        </p:spPr>
        <p:txBody>
          <a:bodyPr>
            <a:spAutoFit/>
          </a:bodyPr>
          <a:lstStyle>
            <a:lvl1pPr>
              <a:defRPr sz="1910">
                <a:solidFill>
                  <a:schemeClr val="accent4"/>
                </a:solidFill>
                <a:latin typeface="+mj-lt"/>
              </a:defRPr>
            </a:lvl1pPr>
            <a:lvl2pPr>
              <a:defRPr sz="1034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D499DA-AB3A-42FA-AEC3-59074A9B1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3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0087E5F-B6BA-4B21-AEE1-13ECBDE2B7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2433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7444CB-F6F1-40E7-BD1A-43812BC02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1567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F16C7DF-AAFB-48BF-9719-BEDB49FA0E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40701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2B65-4225-4835-9D11-414E80A480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0701" y="3500437"/>
            <a:ext cx="2448000" cy="517193"/>
          </a:xfrm>
        </p:spPr>
        <p:txBody>
          <a:bodyPr>
            <a:spAutoFit/>
          </a:bodyPr>
          <a:lstStyle>
            <a:lvl1pPr>
              <a:defRPr sz="1910">
                <a:solidFill>
                  <a:schemeClr val="accent5"/>
                </a:solidFill>
                <a:latin typeface="+mj-lt"/>
              </a:defRPr>
            </a:lvl1pPr>
            <a:lvl2pPr>
              <a:defRPr sz="1034"/>
            </a:lvl2pPr>
          </a:lstStyle>
          <a:p>
            <a:pPr lvl="0"/>
            <a:r>
              <a:rPr lang="en-US"/>
              <a:t>Partner Name</a:t>
            </a:r>
          </a:p>
          <a:p>
            <a:pPr lvl="1"/>
            <a:r>
              <a:rPr lang="en-US"/>
              <a:t>Sector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4AF4F7-6286-4F12-8CC6-9D3D2C2EA2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7953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273" b="0" kern="1200" spc="16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72751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77"/>
              </a:spcAft>
              <a:buFontTx/>
              <a:buNone/>
            </a:pPr>
            <a:r>
              <a:rPr lang="en-US"/>
              <a:t>01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A1AAB6E-94B2-4E91-9CEB-50E84434F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364" y="4343401"/>
            <a:ext cx="2448000" cy="1533525"/>
          </a:xfrm>
        </p:spPr>
        <p:txBody>
          <a:bodyPr/>
          <a:lstStyle>
            <a:lvl2pPr>
              <a:defRPr sz="1034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41DA198-669A-415B-9D0E-89D5BDCB8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2433" y="4343401"/>
            <a:ext cx="2448000" cy="1533525"/>
          </a:xfrm>
        </p:spPr>
        <p:txBody>
          <a:bodyPr/>
          <a:lstStyle>
            <a:lvl2pPr>
              <a:defRPr sz="1034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DC5114C-C3D2-49E7-A38D-466F95B5A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1567" y="4343401"/>
            <a:ext cx="2448000" cy="1533525"/>
          </a:xfrm>
        </p:spPr>
        <p:txBody>
          <a:bodyPr/>
          <a:lstStyle>
            <a:lvl2pPr>
              <a:defRPr sz="1034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68C94C-268F-4547-8993-7B47FB365E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0701" y="4343401"/>
            <a:ext cx="2448000" cy="1533525"/>
          </a:xfrm>
        </p:spPr>
        <p:txBody>
          <a:bodyPr/>
          <a:lstStyle>
            <a:lvl2pPr>
              <a:defRPr sz="1034"/>
            </a:lvl2pPr>
          </a:lstStyle>
          <a:p>
            <a:pPr lvl="1"/>
            <a:r>
              <a:rPr lang="en-US"/>
              <a:t>Text Placeholder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CA373DA8-5766-4E27-AB6B-2D49F7E784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37085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273" b="0" kern="1200" spc="16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72751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77"/>
              </a:spcAft>
              <a:buFontTx/>
              <a:buNone/>
            </a:pPr>
            <a:r>
              <a:rPr lang="en-US"/>
              <a:t>02</a:t>
            </a:r>
            <a:endParaRPr lang="en-GB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2EC7370-28C3-4DEF-9936-6044EC44FD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16218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273" b="0" kern="1200" spc="16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72751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77"/>
              </a:spcAft>
              <a:buFontTx/>
              <a:buNone/>
            </a:pPr>
            <a:r>
              <a:rPr lang="en-US"/>
              <a:t>03</a:t>
            </a:r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CA9841A3-E975-4AA0-932D-99A38F3619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95352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273" b="0" kern="1200" spc="16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72751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77"/>
              </a:spcAft>
              <a:buFontTx/>
              <a:buNone/>
            </a:pPr>
            <a:r>
              <a:rPr lang="en-US"/>
              <a:t>04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61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3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1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5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9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3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8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232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3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1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5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9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3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8" y="1936713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17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1" y="1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algn="l"/>
            <a:endParaRPr lang="en-US" sz="1194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2009776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8" y="2009776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5" y="2009776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2" y="2009776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8" y="2009776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9" y="2009776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114"/>
            </a:lvl1pPr>
            <a:lvl2pPr algn="l">
              <a:defRPr sz="1114"/>
            </a:lvl2pPr>
            <a:lvl3pPr algn="l">
              <a:defRPr sz="1114"/>
            </a:lvl3pPr>
            <a:lvl4pPr algn="l">
              <a:defRPr sz="1114"/>
            </a:lvl4pPr>
            <a:lvl5pPr algn="l"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4" y="1330325"/>
            <a:ext cx="10185400" cy="431657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8208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1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7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81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4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114"/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1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7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defRPr sz="1114">
                <a:solidFill>
                  <a:schemeClr val="bg1"/>
                </a:solidFill>
              </a:defRPr>
            </a:lvl3pPr>
            <a:lvl4pPr>
              <a:defRPr sz="1114">
                <a:solidFill>
                  <a:schemeClr val="bg1"/>
                </a:solidFill>
              </a:defRPr>
            </a:lvl4pPr>
            <a:lvl5pPr>
              <a:defRPr sz="11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34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7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194">
                <a:latin typeface="+mn-lt"/>
              </a:defRPr>
            </a:lvl1pPr>
            <a:lvl2pPr>
              <a:defRPr sz="1194">
                <a:latin typeface="+mn-lt"/>
              </a:defRPr>
            </a:lvl2pPr>
            <a:lvl3pPr>
              <a:defRPr sz="1194">
                <a:latin typeface="+mn-lt"/>
              </a:defRPr>
            </a:lvl3pPr>
            <a:lvl4pPr>
              <a:defRPr sz="1194">
                <a:latin typeface="+mn-lt"/>
              </a:defRPr>
            </a:lvl4pPr>
            <a:lvl5pPr>
              <a:defRPr sz="1194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20971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194">
                <a:latin typeface="+mn-lt"/>
              </a:defRPr>
            </a:lvl1pPr>
            <a:lvl2pPr>
              <a:defRPr sz="1194">
                <a:latin typeface="+mn-lt"/>
              </a:defRPr>
            </a:lvl2pPr>
            <a:lvl3pPr>
              <a:defRPr sz="1194">
                <a:latin typeface="+mn-lt"/>
              </a:defRPr>
            </a:lvl3pPr>
            <a:lvl4pPr>
              <a:defRPr sz="1194">
                <a:latin typeface="+mn-lt"/>
              </a:defRPr>
            </a:lvl4pPr>
            <a:lvl5pPr>
              <a:defRPr sz="1194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7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194">
                <a:latin typeface="+mn-lt"/>
              </a:defRPr>
            </a:lvl1pPr>
            <a:lvl2pPr>
              <a:defRPr sz="1194">
                <a:latin typeface="+mn-lt"/>
              </a:defRPr>
            </a:lvl2pPr>
            <a:lvl3pPr>
              <a:defRPr sz="1194">
                <a:latin typeface="+mn-lt"/>
              </a:defRPr>
            </a:lvl3pPr>
            <a:lvl4pPr>
              <a:defRPr sz="1194">
                <a:latin typeface="+mn-lt"/>
              </a:defRPr>
            </a:lvl4pPr>
            <a:lvl5pPr>
              <a:defRPr sz="1194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20971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194">
                <a:latin typeface="+mn-lt"/>
              </a:defRPr>
            </a:lvl1pPr>
            <a:lvl2pPr>
              <a:defRPr sz="1194">
                <a:latin typeface="+mn-lt"/>
              </a:defRPr>
            </a:lvl2pPr>
            <a:lvl3pPr>
              <a:defRPr sz="1194">
                <a:latin typeface="+mn-lt"/>
              </a:defRPr>
            </a:lvl3pPr>
            <a:lvl4pPr>
              <a:defRPr sz="1194">
                <a:latin typeface="+mn-lt"/>
              </a:defRPr>
            </a:lvl4pPr>
            <a:lvl5pPr>
              <a:defRPr sz="1194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7" y="2546022"/>
            <a:ext cx="3049649" cy="2118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114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03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1" y="1720714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1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00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1" y="1720715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1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5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1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1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6892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1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1B12696F-A472-4363-9634-056AC4D9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3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1" y="1720715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1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0800" y="1720715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1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1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194"/>
            </a:lvl1pPr>
            <a:lvl2pPr>
              <a:defRPr sz="1194"/>
            </a:lvl2pPr>
            <a:lvl3pPr>
              <a:defRPr sz="1194"/>
            </a:lvl3pPr>
            <a:lvl4pPr>
              <a:defRPr sz="1194"/>
            </a:lvl4pPr>
            <a:lvl5pPr>
              <a:defRPr sz="11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194">
                <a:solidFill>
                  <a:schemeClr val="bg1"/>
                </a:solidFill>
              </a:defRPr>
            </a:lvl1pPr>
            <a:lvl2pPr>
              <a:defRPr sz="1114"/>
            </a:lvl2pPr>
            <a:lvl3pPr>
              <a:defRPr sz="1114"/>
            </a:lvl3pPr>
            <a:lvl4pPr>
              <a:defRPr sz="1114"/>
            </a:lvl4pPr>
            <a:lvl5pPr>
              <a:defRPr sz="111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662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/>
          </p:cNvSpPr>
          <p:nvPr userDrawn="1"/>
        </p:nvSpPr>
        <p:spPr>
          <a:xfrm>
            <a:off x="998477" y="744447"/>
            <a:ext cx="7091424" cy="532811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43200" tIns="143200" rIns="143200" bIns="1432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002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1" y="2398602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636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1" y="5147448"/>
            <a:ext cx="5252400" cy="407035"/>
          </a:xfrm>
        </p:spPr>
        <p:txBody>
          <a:bodyPr wrap="square" anchor="b">
            <a:spAutoFit/>
          </a:bodyPr>
          <a:lstStyle>
            <a:lvl1pPr>
              <a:defRPr sz="1114">
                <a:solidFill>
                  <a:schemeClr val="bg1"/>
                </a:solidFill>
              </a:defRPr>
            </a:lvl1pPr>
            <a:lvl2pPr>
              <a:defRPr sz="1114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1" y="1140069"/>
            <a:ext cx="1082675" cy="6464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525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645465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/>
          </p:cNvSpPr>
          <p:nvPr userDrawn="1"/>
        </p:nvSpPr>
        <p:spPr>
          <a:xfrm>
            <a:off x="998477" y="971551"/>
            <a:ext cx="7091424" cy="4925962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43200" tIns="143200" rIns="143200" bIns="1432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002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1" y="5147448"/>
            <a:ext cx="5252400" cy="407035"/>
          </a:xfrm>
        </p:spPr>
        <p:txBody>
          <a:bodyPr wrap="square" anchor="b">
            <a:spAutoFit/>
          </a:bodyPr>
          <a:lstStyle>
            <a:lvl1pPr>
              <a:defRPr sz="1114">
                <a:solidFill>
                  <a:schemeClr val="accent2"/>
                </a:solidFill>
              </a:defRPr>
            </a:lvl1pPr>
            <a:lvl2pPr>
              <a:defRPr sz="1114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1" y="1140069"/>
            <a:ext cx="1082675" cy="6464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5251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1" y="2398602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6365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8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/>
          </p:cNvSpPr>
          <p:nvPr userDrawn="1"/>
        </p:nvSpPr>
        <p:spPr>
          <a:xfrm>
            <a:off x="998477" y="971551"/>
            <a:ext cx="7091424" cy="4925962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43200" tIns="143200" rIns="143200" bIns="1432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7002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1" y="2398602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6365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1" y="5147448"/>
            <a:ext cx="5252400" cy="407035"/>
          </a:xfrm>
        </p:spPr>
        <p:txBody>
          <a:bodyPr wrap="square" anchor="b">
            <a:spAutoFit/>
          </a:bodyPr>
          <a:lstStyle>
            <a:lvl1pPr>
              <a:defRPr sz="1114">
                <a:solidFill>
                  <a:schemeClr val="accent2"/>
                </a:solidFill>
              </a:defRPr>
            </a:lvl1pPr>
            <a:lvl2pPr>
              <a:defRPr sz="1114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1" y="1140069"/>
            <a:ext cx="1082675" cy="64642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5251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65678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369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8571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4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2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5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7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637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637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3" y="1330325"/>
            <a:ext cx="1364045" cy="122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77"/>
              </a:spcAft>
            </a:pPr>
            <a:r>
              <a:rPr lang="en-US" sz="796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3" y="2852903"/>
            <a:ext cx="1253995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Spectrum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3" y="1830789"/>
            <a:ext cx="1253995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3" y="3363960"/>
            <a:ext cx="1253995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Light Blue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B15E2D-58A0-4506-8A15-E27C173174FA}"/>
              </a:ext>
            </a:extLst>
          </p:cNvPr>
          <p:cNvGrpSpPr/>
          <p:nvPr userDrawn="1"/>
        </p:nvGrpSpPr>
        <p:grpSpPr>
          <a:xfrm>
            <a:off x="2999643" y="1731972"/>
            <a:ext cx="2177326" cy="411225"/>
            <a:chOff x="2992848" y="1717717"/>
            <a:chExt cx="2177326" cy="411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309040-9C95-48FE-AA99-4757E8328519}"/>
                </a:ext>
              </a:extLst>
            </p:cNvPr>
            <p:cNvSpPr/>
            <p:nvPr userDrawn="1"/>
          </p:nvSpPr>
          <p:spPr>
            <a:xfrm>
              <a:off x="2992848" y="1717717"/>
              <a:ext cx="839614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430D78-5EDB-481E-BB6D-67D8689BCE11}"/>
                </a:ext>
              </a:extLst>
            </p:cNvPr>
            <p:cNvSpPr txBox="1"/>
            <p:nvPr userDrawn="1"/>
          </p:nvSpPr>
          <p:spPr>
            <a:xfrm>
              <a:off x="3916179" y="1802518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Blue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3" y="2341847"/>
            <a:ext cx="1253995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Cobalt Blue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56161F-C4E7-4F32-B00D-D64EBA9D34CA}"/>
              </a:ext>
            </a:extLst>
          </p:cNvPr>
          <p:cNvGrpSpPr/>
          <p:nvPr userDrawn="1"/>
        </p:nvGrpSpPr>
        <p:grpSpPr>
          <a:xfrm>
            <a:off x="998352" y="3783825"/>
            <a:ext cx="2177326" cy="1433953"/>
            <a:chOff x="998351" y="4298384"/>
            <a:chExt cx="2177326" cy="14339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53D312-00EF-44B5-9D91-290BE0E19654}"/>
                </a:ext>
              </a:extLst>
            </p:cNvPr>
            <p:cNvSpPr/>
            <p:nvPr userDrawn="1"/>
          </p:nvSpPr>
          <p:spPr>
            <a:xfrm>
              <a:off x="998351" y="4298384"/>
              <a:ext cx="839614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D98991-520C-4FD6-8B23-8732995E56B1}"/>
                </a:ext>
              </a:extLst>
            </p:cNvPr>
            <p:cNvSpPr/>
            <p:nvPr userDrawn="1"/>
          </p:nvSpPr>
          <p:spPr>
            <a:xfrm>
              <a:off x="998351" y="4812944"/>
              <a:ext cx="839614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38B4C-5B80-413E-B283-1F1ADBFD09CD}"/>
                </a:ext>
              </a:extLst>
            </p:cNvPr>
            <p:cNvSpPr/>
            <p:nvPr userDrawn="1"/>
          </p:nvSpPr>
          <p:spPr>
            <a:xfrm>
              <a:off x="998351" y="5321112"/>
              <a:ext cx="839614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01B4DF-404A-4544-B313-2720FCBDD0B4}"/>
                </a:ext>
              </a:extLst>
            </p:cNvPr>
            <p:cNvSpPr txBox="1"/>
            <p:nvPr userDrawn="1"/>
          </p:nvSpPr>
          <p:spPr>
            <a:xfrm>
              <a:off x="1921682" y="4386074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Pacific Blue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DFA940-4699-43CF-A21A-AE4227704697}"/>
                </a:ext>
              </a:extLst>
            </p:cNvPr>
            <p:cNvSpPr txBox="1"/>
            <p:nvPr userDrawn="1"/>
          </p:nvSpPr>
          <p:spPr>
            <a:xfrm>
              <a:off x="1921682" y="489713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Purple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A40265-6498-4E16-877D-6BC9A8CE7DCA}"/>
                </a:ext>
              </a:extLst>
            </p:cNvPr>
            <p:cNvSpPr txBox="1"/>
            <p:nvPr userDrawn="1"/>
          </p:nvSpPr>
          <p:spPr>
            <a:xfrm>
              <a:off x="1921682" y="540819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Pink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9" y="1330326"/>
            <a:ext cx="1946348" cy="244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77"/>
              </a:spcAft>
            </a:pPr>
            <a:r>
              <a:rPr lang="en-US" sz="796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4" y="2240140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4" y="2754702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4" y="3269263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4" y="3783825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637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637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4" y="4298385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4" y="4806553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4" y="5321113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637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637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7" y="2338957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77"/>
                </a:spcAft>
              </a:pPr>
              <a:r>
                <a:rPr lang="en-GB" sz="796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2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4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637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2" y="1330326"/>
            <a:ext cx="1545228" cy="244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77"/>
              </a:spcAft>
            </a:pPr>
            <a:r>
              <a:rPr lang="en-US" sz="796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5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7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637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637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7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637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637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80" y="2852903"/>
            <a:ext cx="714476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80" y="1830789"/>
            <a:ext cx="714476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80" y="3363960"/>
            <a:ext cx="714476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80" y="3875018"/>
            <a:ext cx="714476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80" y="2341847"/>
            <a:ext cx="714476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5" y="2670084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endParaRPr lang="en-GB" sz="637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70084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endParaRPr lang="en-GB" sz="637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1" y="2757773"/>
            <a:ext cx="1568421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Purple/</a:t>
            </a:r>
            <a:br>
              <a:rPr lang="en-GB" sz="796"/>
            </a:br>
            <a:r>
              <a:rPr lang="en-GB" sz="796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100207" y="2869887"/>
            <a:ext cx="1709098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Pacific/</a:t>
            </a:r>
            <a:br>
              <a:rPr lang="en-GB" sz="796"/>
            </a:br>
            <a:r>
              <a:rPr lang="en-GB" sz="796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894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39"/>
              </a:spcAft>
            </a:pPr>
            <a:r>
              <a:rPr lang="en-US" sz="796" b="1">
                <a:solidFill>
                  <a:sysClr val="windowText" lastClr="000000"/>
                </a:solidFill>
              </a:rPr>
              <a:t>Gradients</a:t>
            </a:r>
          </a:p>
          <a:p>
            <a:pPr marL="136408" indent="-136408" algn="l">
              <a:spcAft>
                <a:spcPts val="239"/>
              </a:spcAft>
              <a:buFont typeface="Arial" panose="020B0604020202020204" pitchFamily="34" charset="0"/>
              <a:buChar char="•"/>
            </a:pPr>
            <a:r>
              <a:rPr lang="en-GB" sz="796" b="0">
                <a:solidFill>
                  <a:sysClr val="windowText" lastClr="000000"/>
                </a:solidFill>
              </a:rPr>
              <a:t>The colors are applied at both ends of the gradient, at 0% and 100% locations</a:t>
            </a:r>
          </a:p>
          <a:p>
            <a:pPr marL="136408" indent="-136408" algn="l">
              <a:spcAft>
                <a:spcPts val="239"/>
              </a:spcAft>
              <a:buFont typeface="Arial" panose="020B0604020202020204" pitchFamily="34" charset="0"/>
              <a:buChar char="•"/>
            </a:pPr>
            <a:r>
              <a:rPr lang="en-GB" sz="796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36408" indent="-136408" algn="l">
              <a:spcAft>
                <a:spcPts val="239"/>
              </a:spcAft>
              <a:buFont typeface="Arial" panose="020B0604020202020204" pitchFamily="34" charset="0"/>
              <a:buChar char="•"/>
            </a:pPr>
            <a:r>
              <a:rPr lang="en-GB" sz="796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36408" indent="-136408" algn="l">
              <a:spcAft>
                <a:spcPts val="239"/>
              </a:spcAft>
              <a:buFont typeface="Arial" panose="020B0604020202020204" pitchFamily="34" charset="0"/>
              <a:buChar char="•"/>
            </a:pPr>
            <a:r>
              <a:rPr lang="en-GB" sz="796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36408" indent="-136408" algn="l">
              <a:spcAft>
                <a:spcPts val="239"/>
              </a:spcAft>
              <a:buFont typeface="Arial" panose="020B0604020202020204" pitchFamily="34" charset="0"/>
              <a:buChar char="•"/>
            </a:pPr>
            <a:r>
              <a:rPr lang="en-GB" sz="796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796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>
            <a:spLocks/>
          </p:cNvSpPr>
          <p:nvPr userDrawn="1"/>
        </p:nvSpPr>
        <p:spPr>
          <a:xfrm>
            <a:off x="5225411" y="4304595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637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637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5" y="4389395"/>
            <a:ext cx="714476" cy="237066"/>
          </a:xfrm>
          <a:prstGeom prst="rect">
            <a:avLst/>
          </a:prstGeom>
          <a:noFill/>
        </p:spPr>
        <p:txBody>
          <a:bodyPr wrap="square" lIns="43445" tIns="43445" rIns="43445" bIns="43445" rtlCol="0" anchor="ctr">
            <a:noAutofit/>
          </a:bodyPr>
          <a:lstStyle/>
          <a:p>
            <a:pPr algn="l">
              <a:spcAft>
                <a:spcPts val="477"/>
              </a:spcAft>
            </a:pPr>
            <a:r>
              <a:rPr lang="en-GB" sz="796"/>
              <a:t>White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7E9F40-D028-425F-96B1-C73C59C9C8EF}"/>
              </a:ext>
            </a:extLst>
          </p:cNvPr>
          <p:cNvSpPr txBox="1"/>
          <p:nvPr userDrawn="1"/>
        </p:nvSpPr>
        <p:spPr>
          <a:xfrm>
            <a:off x="7146555" y="3336982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477"/>
              </a:spcAft>
            </a:pPr>
            <a:r>
              <a:rPr lang="en-US" sz="796" b="1">
                <a:solidFill>
                  <a:sysClr val="windowText" lastClr="000000"/>
                </a:solidFill>
              </a:rPr>
              <a:t>Traffic Light Palette</a:t>
            </a:r>
            <a:endParaRPr lang="en-US" sz="796" b="0">
              <a:solidFill>
                <a:sysClr val="windowText" lastClr="00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E77BBC-829E-4B5B-9C1B-B9C1344A811F}"/>
              </a:ext>
            </a:extLst>
          </p:cNvPr>
          <p:cNvSpPr>
            <a:spLocks/>
          </p:cNvSpPr>
          <p:nvPr userDrawn="1"/>
        </p:nvSpPr>
        <p:spPr>
          <a:xfrm>
            <a:off x="9353777" y="3589582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053ADE-6CEF-4806-8C0F-B8BEED546A81}"/>
              </a:ext>
            </a:extLst>
          </p:cNvPr>
          <p:cNvSpPr>
            <a:spLocks/>
          </p:cNvSpPr>
          <p:nvPr userDrawn="1"/>
        </p:nvSpPr>
        <p:spPr>
          <a:xfrm>
            <a:off x="8262131" y="3589582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EC18AD-6921-4293-966A-F31741528B23}"/>
              </a:ext>
            </a:extLst>
          </p:cNvPr>
          <p:cNvSpPr>
            <a:spLocks/>
          </p:cNvSpPr>
          <p:nvPr userDrawn="1"/>
        </p:nvSpPr>
        <p:spPr>
          <a:xfrm>
            <a:off x="7170485" y="3589582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445" tIns="43445" rIns="43445" bIns="43445" rtlCol="0" anchor="ctr"/>
          <a:lstStyle/>
          <a:p>
            <a:pPr algn="ctr"/>
            <a:r>
              <a:rPr lang="en-GB" sz="637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637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3C657F-FD1E-40E0-B00F-F92EC3693861}"/>
              </a:ext>
            </a:extLst>
          </p:cNvPr>
          <p:cNvSpPr txBox="1"/>
          <p:nvPr userDrawn="1"/>
        </p:nvSpPr>
        <p:spPr>
          <a:xfrm>
            <a:off x="7146553" y="4285685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477"/>
              </a:spcAft>
            </a:pPr>
            <a:r>
              <a:rPr lang="en-US" sz="796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36408" indent="-136408" algn="l">
              <a:spcAft>
                <a:spcPts val="239"/>
              </a:spcAft>
              <a:buFont typeface="Arial" panose="020B0604020202020204" pitchFamily="34" charset="0"/>
              <a:buChar char="•"/>
            </a:pPr>
            <a:r>
              <a:rPr lang="en-US" sz="796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36408" indent="-136408" algn="l">
              <a:spcAft>
                <a:spcPts val="239"/>
              </a:spcAft>
              <a:buFont typeface="Arial" panose="020B0604020202020204" pitchFamily="34" charset="0"/>
              <a:buChar char="•"/>
            </a:pPr>
            <a:r>
              <a:rPr lang="en-US" sz="796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87E5F4-3A2B-41F8-A4AA-BA7FFC573394}"/>
              </a:ext>
            </a:extLst>
          </p:cNvPr>
          <p:cNvCxnSpPr/>
          <p:nvPr userDrawn="1"/>
        </p:nvCxnSpPr>
        <p:spPr>
          <a:xfrm>
            <a:off x="7170486" y="3242602"/>
            <a:ext cx="4023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639F51-9F8C-4D36-8737-7A3DAC84F1DA}"/>
              </a:ext>
            </a:extLst>
          </p:cNvPr>
          <p:cNvCxnSpPr/>
          <p:nvPr userDrawn="1"/>
        </p:nvCxnSpPr>
        <p:spPr>
          <a:xfrm>
            <a:off x="7170486" y="4176642"/>
            <a:ext cx="4023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8890E6-18C7-479B-B73B-0C731D264307}"/>
              </a:ext>
            </a:extLst>
          </p:cNvPr>
          <p:cNvGrpSpPr/>
          <p:nvPr userDrawn="1"/>
        </p:nvGrpSpPr>
        <p:grpSpPr>
          <a:xfrm>
            <a:off x="7170486" y="5015319"/>
            <a:ext cx="4023115" cy="868052"/>
            <a:chOff x="6942744" y="5227726"/>
            <a:chExt cx="6397168" cy="138029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9642345-2D6B-4C6E-A9F2-A02D26D51DDD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4B75BE9-8F9E-40F1-AE85-B929BD14E4F6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03512C6-1015-4893-B421-D2CA83BB28B7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DF8AA28-67A9-4A84-A80F-52EFDEF62EC4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6ECD3EF-C613-49EC-B955-C33743E8DAF2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EFF0E69-1303-4A97-A554-2617DBE38F85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2E2F76-F5F9-4152-8B76-200BB23CF93D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294A2C6-DAFC-45CD-86AD-3902D99F3B8E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318800B-9E93-4883-840B-696F82170F32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637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443132-A6B3-4990-BA37-9E2D3DE1B105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C79AFB4-7A51-4309-99F1-4015E9137C5F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E4F02C0-8A76-4F89-8E59-9E7549909C2A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198175-1C72-4E67-BB92-6595EEDA420A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592D94-A7C3-4005-BCCE-3C53AAD9574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37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637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2520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984BEAEF-0602-4E86-A4A3-9F2906ED2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A3593A-B431-4ADA-BE4C-21EA8473564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45" tIns="43445" rIns="43445" bIns="43445" rtlCol="0" anchor="ctr"/>
          <a:lstStyle/>
          <a:p>
            <a:pPr algn="l"/>
            <a:endParaRPr lang="en-GB" sz="1194">
              <a:solidFill>
                <a:schemeClr val="bg1"/>
              </a:solidFill>
            </a:endParaRP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0C6C1EC6-E117-4B69-89BE-088A74E79D72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37FD2-012C-4200-949F-8DC01675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4623066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4073E-9A76-4497-A20D-140FBF74D8F4}"/>
              </a:ext>
            </a:extLst>
          </p:cNvPr>
          <p:cNvCxnSpPr/>
          <p:nvPr userDrawn="1"/>
        </p:nvCxnSpPr>
        <p:spPr>
          <a:xfrm>
            <a:off x="10928548" y="6266998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9">
            <a:extLst>
              <a:ext uri="{FF2B5EF4-FFF2-40B4-BE49-F238E27FC236}">
                <a16:creationId xmlns:a16="http://schemas.microsoft.com/office/drawing/2014/main" id="{C8D1917E-28DB-45B4-83F8-1DD72D0F71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28391057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2"/>
            <a:ext cx="6263956" cy="2300407"/>
          </a:xfrm>
        </p:spPr>
        <p:txBody>
          <a:bodyPr anchor="t" anchorCtr="0"/>
          <a:lstStyle>
            <a:lvl1pPr algn="l">
              <a:defRPr sz="7002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273" b="0">
                <a:solidFill>
                  <a:schemeClr val="bg1"/>
                </a:solidFill>
              </a:defRPr>
            </a:lvl1pPr>
            <a:lvl2pPr>
              <a:defRPr sz="87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7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7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429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313A4DB5-DC12-470A-9F09-93D424F33379}"/>
              </a:ext>
            </a:extLst>
          </p:cNvPr>
          <p:cNvSpPr txBox="1">
            <a:spLocks/>
          </p:cNvSpPr>
          <p:nvPr userDrawn="1"/>
        </p:nvSpPr>
        <p:spPr>
          <a:xfrm>
            <a:off x="10946608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F82F9FA7-2AF7-4FA2-9590-98321817BC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2907" y="6264658"/>
            <a:ext cx="582868" cy="19923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</p:spTree>
    <p:extLst>
      <p:ext uri="{BB962C8B-B14F-4D97-AF65-F5344CB8AC3E}">
        <p14:creationId xmlns:p14="http://schemas.microsoft.com/office/powerpoint/2010/main" val="138751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6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7"/>
            <a:ext cx="39664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8" r:id="rId2"/>
    <p:sldLayoutId id="2147483749" r:id="rId3"/>
    <p:sldLayoutId id="2147483750" r:id="rId4"/>
    <p:sldLayoutId id="2147483767" r:id="rId5"/>
    <p:sldLayoutId id="2147483768" r:id="rId6"/>
    <p:sldLayoutId id="2147483765" r:id="rId7"/>
    <p:sldLayoutId id="2147483766" r:id="rId8"/>
    <p:sldLayoutId id="2147483666" r:id="rId9"/>
    <p:sldLayoutId id="2147483794" r:id="rId10"/>
    <p:sldLayoutId id="2147483712" r:id="rId11"/>
    <p:sldLayoutId id="2147483664" r:id="rId12"/>
    <p:sldLayoutId id="2147483769" r:id="rId13"/>
    <p:sldLayoutId id="2147483770" r:id="rId14"/>
    <p:sldLayoutId id="2147483714" r:id="rId15"/>
    <p:sldLayoutId id="2147483689" r:id="rId16"/>
    <p:sldLayoutId id="2147483716" r:id="rId17"/>
    <p:sldLayoutId id="2147483690" r:id="rId18"/>
    <p:sldLayoutId id="2147483692" r:id="rId19"/>
    <p:sldLayoutId id="2147483691" r:id="rId20"/>
    <p:sldLayoutId id="2147483693" r:id="rId21"/>
    <p:sldLayoutId id="2147483810" r:id="rId22"/>
    <p:sldLayoutId id="2147483701" r:id="rId23"/>
    <p:sldLayoutId id="2147483771" r:id="rId24"/>
    <p:sldLayoutId id="2147483752" r:id="rId25"/>
    <p:sldLayoutId id="2147483697" r:id="rId26"/>
    <p:sldLayoutId id="2147483772" r:id="rId27"/>
    <p:sldLayoutId id="2147483754" r:id="rId28"/>
    <p:sldLayoutId id="2147483699" r:id="rId29"/>
    <p:sldLayoutId id="2147483700" r:id="rId30"/>
    <p:sldLayoutId id="2147483722" r:id="rId31"/>
    <p:sldLayoutId id="2147483682" r:id="rId32"/>
    <p:sldLayoutId id="2147483745" r:id="rId33"/>
    <p:sldLayoutId id="2147483746" r:id="rId34"/>
    <p:sldLayoutId id="2147483667" r:id="rId35"/>
    <p:sldLayoutId id="2147483748" r:id="rId36"/>
    <p:sldLayoutId id="2147483773" r:id="rId37"/>
    <p:sldLayoutId id="2147483814" r:id="rId38"/>
    <p:sldLayoutId id="2147483793" r:id="rId39"/>
    <p:sldLayoutId id="2147483791" r:id="rId40"/>
    <p:sldLayoutId id="2147483790" r:id="rId41"/>
    <p:sldLayoutId id="2147483792" r:id="rId42"/>
    <p:sldLayoutId id="2147483796" r:id="rId43"/>
    <p:sldLayoutId id="2147483811" r:id="rId44"/>
    <p:sldLayoutId id="2147483812" r:id="rId45"/>
    <p:sldLayoutId id="2147483813" r:id="rId46"/>
    <p:sldLayoutId id="2147483780" r:id="rId47"/>
    <p:sldLayoutId id="2147483781" r:id="rId48"/>
    <p:sldLayoutId id="2147483806" r:id="rId49"/>
    <p:sldLayoutId id="2147483807" r:id="rId50"/>
    <p:sldLayoutId id="2147483808" r:id="rId51"/>
    <p:sldLayoutId id="2147483782" r:id="rId52"/>
    <p:sldLayoutId id="2147483784" r:id="rId53"/>
    <p:sldLayoutId id="2147483799" r:id="rId54"/>
    <p:sldLayoutId id="2147483798" r:id="rId55"/>
    <p:sldLayoutId id="2147483800" r:id="rId56"/>
    <p:sldLayoutId id="2147483786" r:id="rId57"/>
    <p:sldLayoutId id="2147483797" r:id="rId58"/>
    <p:sldLayoutId id="2147483788" r:id="rId5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8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1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3" y="1330327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9" y="6266999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967793" y="6295537"/>
            <a:ext cx="1866200" cy="73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77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9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9">
            <a:extLst>
              <a:ext uri="{FF2B5EF4-FFF2-40B4-BE49-F238E27FC236}">
                <a16:creationId xmlns:a16="http://schemas.microsoft.com/office/drawing/2014/main" id="{6216573A-D1CB-4CEB-B57B-57FE4F9AF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7479" y="6251369"/>
            <a:ext cx="551944" cy="178618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2951" tIns="41475" rIns="82951" bIns="4147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33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C2F6552-1E88-4C18-85AD-CBD59D7D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940586" y="6271518"/>
            <a:ext cx="5271737" cy="167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544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869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727510" rtl="0" eaLnBrk="1" latinLnBrk="0" hangingPunct="1">
        <a:lnSpc>
          <a:spcPct val="70000"/>
        </a:lnSpc>
        <a:spcBef>
          <a:spcPct val="0"/>
        </a:spcBef>
        <a:buNone/>
        <a:defRPr sz="350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FontTx/>
        <a:buNone/>
        <a:defRPr sz="1273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FontTx/>
        <a:buNone/>
        <a:defRPr sz="1273" kern="1200">
          <a:solidFill>
            <a:schemeClr val="accent2"/>
          </a:solidFill>
          <a:latin typeface="+mn-lt"/>
          <a:ea typeface="+mn-ea"/>
          <a:cs typeface="+mn-cs"/>
        </a:defRPr>
      </a:lvl2pPr>
      <a:lvl3pPr marL="143986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Tx/>
        <a:buFont typeface="Arial" panose="020B0604020202020204" pitchFamily="34" charset="0"/>
        <a:buChar char="•"/>
        <a:defRPr sz="1273" kern="1200">
          <a:solidFill>
            <a:schemeClr val="accent2"/>
          </a:solidFill>
          <a:latin typeface="+mn-lt"/>
          <a:ea typeface="+mn-ea"/>
          <a:cs typeface="+mn-cs"/>
        </a:defRPr>
      </a:lvl3pPr>
      <a:lvl4pPr marL="287972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Tx/>
        <a:buFont typeface="Arial" panose="020B0604020202020204" pitchFamily="34" charset="0"/>
        <a:buChar char="-"/>
        <a:defRPr sz="1273" kern="1200">
          <a:solidFill>
            <a:schemeClr val="accent2"/>
          </a:solidFill>
          <a:latin typeface="+mn-lt"/>
          <a:ea typeface="+mn-ea"/>
          <a:cs typeface="+mn-cs"/>
        </a:defRPr>
      </a:lvl4pPr>
      <a:lvl5pPr marL="431959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Tx/>
        <a:buFont typeface="Arial" panose="020B0604020202020204" pitchFamily="34" charset="0"/>
        <a:buChar char="•"/>
        <a:defRPr sz="1273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572157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>
          <a:schemeClr val="tx2"/>
        </a:buClr>
        <a:buFont typeface="Arial" panose="020B0604020202020204" pitchFamily="34" charset="0"/>
        <a:buChar char="-"/>
        <a:defRPr sz="1194" kern="1200">
          <a:solidFill>
            <a:schemeClr val="tx2"/>
          </a:solidFill>
          <a:latin typeface="+mn-lt"/>
          <a:ea typeface="+mn-ea"/>
          <a:cs typeface="+mn-cs"/>
        </a:defRPr>
      </a:lvl6pPr>
      <a:lvl7pPr marL="713617" indent="-141461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>
          <a:schemeClr val="tx2"/>
        </a:buClr>
        <a:buFont typeface="Arial" panose="020B0604020202020204" pitchFamily="34" charset="0"/>
        <a:buChar char="•"/>
        <a:defRPr sz="1194" kern="1200">
          <a:solidFill>
            <a:schemeClr val="tx2"/>
          </a:solidFill>
          <a:latin typeface="+mn-lt"/>
          <a:ea typeface="+mn-ea"/>
          <a:cs typeface="+mn-cs"/>
        </a:defRPr>
      </a:lvl7pPr>
      <a:lvl8pPr marL="855077" indent="-141461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>
          <a:schemeClr val="tx2"/>
        </a:buClr>
        <a:buFont typeface="Arial" panose="020B0604020202020204" pitchFamily="34" charset="0"/>
        <a:buChar char="-"/>
        <a:defRPr sz="1194" kern="1200">
          <a:solidFill>
            <a:schemeClr val="tx2"/>
          </a:solidFill>
          <a:latin typeface="+mn-lt"/>
          <a:ea typeface="+mn-ea"/>
          <a:cs typeface="+mn-cs"/>
        </a:defRPr>
      </a:lvl8pPr>
      <a:lvl9pPr marL="1000326" indent="-145250" algn="l" defTabSz="72751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194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75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510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126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5020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77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2529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628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10039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1">
          <p15:clr>
            <a:srgbClr val="F26B43"/>
          </p15:clr>
        </p15:guide>
        <p15:guide id="2" pos="691">
          <p15:clr>
            <a:srgbClr val="F26B43"/>
          </p15:clr>
        </p15:guide>
        <p15:guide id="3" pos="7777">
          <p15:clr>
            <a:srgbClr val="F26B43"/>
          </p15:clr>
        </p15:guide>
        <p15:guide id="4" orient="horz" pos="924">
          <p15:clr>
            <a:srgbClr val="F26B43"/>
          </p15:clr>
        </p15:guide>
        <p15:guide id="5" orient="horz" pos="675">
          <p15:clr>
            <a:srgbClr val="F26B43"/>
          </p15:clr>
        </p15:guide>
        <p15:guide id="6" orient="horz" pos="3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1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72894" y="6266998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96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96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6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678" y="6266997"/>
            <a:ext cx="600278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GB" sz="1432"/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85685" y="6266998"/>
            <a:ext cx="3966474" cy="1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727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77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2022 KPMG, an Irish partnership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54835" y="6266998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2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  <p:sldLayoutId id="2147483855" r:id="rId38"/>
    <p:sldLayoutId id="2147483856" r:id="rId39"/>
    <p:sldLayoutId id="2147483857" r:id="rId40"/>
    <p:sldLayoutId id="2147483858" r:id="rId41"/>
    <p:sldLayoutId id="2147483859" r:id="rId42"/>
    <p:sldLayoutId id="2147483860" r:id="rId43"/>
    <p:sldLayoutId id="2147483861" r:id="rId44"/>
    <p:sldLayoutId id="2147483862" r:id="rId45"/>
    <p:sldLayoutId id="2147483863" r:id="rId46"/>
    <p:sldLayoutId id="2147483864" r:id="rId47"/>
    <p:sldLayoutId id="2147483865" r:id="rId48"/>
    <p:sldLayoutId id="2147483866" r:id="rId49"/>
    <p:sldLayoutId id="2147483867" r:id="rId50"/>
    <p:sldLayoutId id="2147483868" r:id="rId51"/>
    <p:sldLayoutId id="2147483869" r:id="rId52"/>
    <p:sldLayoutId id="2147483877" r:id="rId53"/>
  </p:sldLayoutIdLst>
  <p:txStyles>
    <p:titleStyle>
      <a:lvl1pPr algn="l" defTabSz="727510" rtl="0" eaLnBrk="1" latinLnBrk="0" hangingPunct="1">
        <a:lnSpc>
          <a:spcPct val="70000"/>
        </a:lnSpc>
        <a:spcBef>
          <a:spcPct val="0"/>
        </a:spcBef>
        <a:buNone/>
        <a:defRPr sz="350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FontTx/>
        <a:buNone/>
        <a:defRPr sz="1194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FontTx/>
        <a:buNone/>
        <a:defRPr sz="1194" kern="1200">
          <a:solidFill>
            <a:schemeClr val="accent2"/>
          </a:solidFill>
          <a:latin typeface="+mn-lt"/>
          <a:ea typeface="+mn-ea"/>
          <a:cs typeface="+mn-cs"/>
        </a:defRPr>
      </a:lvl2pPr>
      <a:lvl3pPr marL="143986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Tx/>
        <a:buFont typeface="Arial" panose="020B0604020202020204" pitchFamily="34" charset="0"/>
        <a:buChar char="•"/>
        <a:defRPr sz="1194" kern="1200">
          <a:solidFill>
            <a:schemeClr val="accent2"/>
          </a:solidFill>
          <a:latin typeface="+mn-lt"/>
          <a:ea typeface="+mn-ea"/>
          <a:cs typeface="+mn-cs"/>
        </a:defRPr>
      </a:lvl3pPr>
      <a:lvl4pPr marL="287972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Tx/>
        <a:buFont typeface="Arial" panose="020B0604020202020204" pitchFamily="34" charset="0"/>
        <a:buChar char="-"/>
        <a:defRPr sz="1194" kern="1200">
          <a:solidFill>
            <a:schemeClr val="accent2"/>
          </a:solidFill>
          <a:latin typeface="+mn-lt"/>
          <a:ea typeface="+mn-ea"/>
          <a:cs typeface="+mn-cs"/>
        </a:defRPr>
      </a:lvl4pPr>
      <a:lvl5pPr marL="431959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Tx/>
        <a:buFont typeface="Arial" panose="020B0604020202020204" pitchFamily="34" charset="0"/>
        <a:buChar char="•"/>
        <a:defRPr sz="1194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572157" indent="-143986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>
          <a:schemeClr val="tx2"/>
        </a:buClr>
        <a:buFont typeface="Arial" panose="020B0604020202020204" pitchFamily="34" charset="0"/>
        <a:buChar char="-"/>
        <a:defRPr sz="1194" kern="1200">
          <a:solidFill>
            <a:schemeClr val="tx2"/>
          </a:solidFill>
          <a:latin typeface="+mn-lt"/>
          <a:ea typeface="+mn-ea"/>
          <a:cs typeface="+mn-cs"/>
        </a:defRPr>
      </a:lvl6pPr>
      <a:lvl7pPr marL="713617" indent="-141461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>
          <a:schemeClr val="tx2"/>
        </a:buClr>
        <a:buFont typeface="Arial" panose="020B0604020202020204" pitchFamily="34" charset="0"/>
        <a:buChar char="•"/>
        <a:defRPr sz="1194" kern="1200">
          <a:solidFill>
            <a:schemeClr val="tx2"/>
          </a:solidFill>
          <a:latin typeface="+mn-lt"/>
          <a:ea typeface="+mn-ea"/>
          <a:cs typeface="+mn-cs"/>
        </a:defRPr>
      </a:lvl7pPr>
      <a:lvl8pPr marL="855077" indent="-141461" algn="l" defTabSz="727510" rtl="0" eaLnBrk="1" latinLnBrk="0" hangingPunct="1">
        <a:lnSpc>
          <a:spcPct val="100000"/>
        </a:lnSpc>
        <a:spcBef>
          <a:spcPts val="0"/>
        </a:spcBef>
        <a:spcAft>
          <a:spcPts val="477"/>
        </a:spcAft>
        <a:buClr>
          <a:schemeClr val="tx2"/>
        </a:buClr>
        <a:buFont typeface="Arial" panose="020B0604020202020204" pitchFamily="34" charset="0"/>
        <a:buChar char="-"/>
        <a:defRPr sz="1194" kern="1200">
          <a:solidFill>
            <a:schemeClr val="tx2"/>
          </a:solidFill>
          <a:latin typeface="+mn-lt"/>
          <a:ea typeface="+mn-ea"/>
          <a:cs typeface="+mn-cs"/>
        </a:defRPr>
      </a:lvl8pPr>
      <a:lvl9pPr marL="1000326" indent="-145250" algn="l" defTabSz="72751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194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75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510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126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5020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77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2529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6285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10039" algn="l" defTabSz="727510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0">
          <p15:clr>
            <a:srgbClr val="F26B43"/>
          </p15:clr>
        </p15:guide>
        <p15:guide id="3" pos="6187">
          <p15:clr>
            <a:srgbClr val="F26B43"/>
          </p15:clr>
        </p15:guide>
        <p15:guide id="4" orient="horz" pos="924">
          <p15:clr>
            <a:srgbClr val="F26B43"/>
          </p15:clr>
        </p15:guide>
        <p15:guide id="5" orient="horz" pos="675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orient="horz" pos="40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microsoft.com/office/2018/10/relationships/comments" Target="../comments/modernComment_7FFFD4BE_AC7088C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0.xml"/><Relationship Id="rId11" Type="http://schemas.openxmlformats.org/officeDocument/2006/relationships/image" Target="../media/image52.png"/><Relationship Id="rId5" Type="http://schemas.openxmlformats.org/officeDocument/2006/relationships/image" Target="../media/image47.e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tags" Target="../tags/tag7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47.emf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18/10/relationships/comments" Target="../comments/modernComment_7FFFD4BA_CE2BA6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B4FE-37D0-4D72-B8D7-B95B4B192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841" y="1764699"/>
            <a:ext cx="5949824" cy="288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6000" b="1" dirty="0"/>
              <a:t>Funding AD Biomethane Development</a:t>
            </a:r>
            <a:endParaRPr lang="en-IE" sz="6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8112C-EC53-4AE6-9707-3A171C22E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/>
              <a:t>Russell Smyth</a:t>
            </a:r>
          </a:p>
          <a:p>
            <a:r>
              <a:rPr lang="en-IE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87766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the time is right for Biomethane in Ireland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40C92-C663-4D09-BD69-12B4609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8383"/>
              </p:ext>
            </p:extLst>
          </p:nvPr>
        </p:nvGraphicFramePr>
        <p:xfrm>
          <a:off x="998400" y="1052184"/>
          <a:ext cx="10463287" cy="5377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28080">
                  <a:extLst>
                    <a:ext uri="{9D8B030D-6E8A-4147-A177-3AD203B41FA5}">
                      <a16:colId xmlns:a16="http://schemas.microsoft.com/office/drawing/2014/main" val="757457511"/>
                    </a:ext>
                  </a:extLst>
                </a:gridCol>
                <a:gridCol w="5335207">
                  <a:extLst>
                    <a:ext uri="{9D8B030D-6E8A-4147-A177-3AD203B41FA5}">
                      <a16:colId xmlns:a16="http://schemas.microsoft.com/office/drawing/2014/main" val="197051380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Historic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What’s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174"/>
                  </a:ext>
                </a:extLst>
              </a:tr>
              <a:tr h="617016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 - focus has historically prioritised the decarbonisation of electricity due to lower abatement cost, decarbonising heat received less attention and support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need to reduce emissions from all sectors - biomethane is the lowest cost option to decarbonise many high temperature heat applications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2092"/>
                  </a:ext>
                </a:extLst>
              </a:tr>
              <a:tr h="6636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Historically advocacy primarily from AD technology sector or developers – not a compelling option to Government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Industry is now demanding a supply of biomethane fuel in order to achieve their decarbonisation targets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42275"/>
                  </a:ext>
                </a:extLst>
              </a:tr>
              <a:tr h="65127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Limited regulatory pressure / Government appetite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EU has set aggressive targets for both decarbonisation of heat and the production of biomethane</a:t>
                      </a:r>
                    </a:p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Security of supply concerns has increased interest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28092"/>
                  </a:ext>
                </a:extLst>
              </a:tr>
              <a:tr h="76495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Cautious government approach due to nervousness of impacting agri-sector dynamics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Studies have shown that Ireland has additional, untapped feedstock capacity which can assist farm-level decarbonisation and also reduce nitrogen based fertiliser usage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428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Government unwilling to lock into long-term subsidies to incentivise investments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proposed Renewable Heat Obligation (RHO) scheme will provide long term support while placing no burden on Government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31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Developing an new energy sector, with the risk of unintended, negative consequences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There are now over 10,000 AD plants operating across Europe, with 80 operating in NI alone.   Can work if done right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00312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challenging sector to secure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Significant increase in capital chasing this sector – AD now considered a mainstream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65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4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BFFD-F01A-44CC-804E-7903C2B9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Biomethane production has been growing steadily in Europe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B3E401-0F67-43E9-9504-D085F5A7B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599008"/>
              </p:ext>
            </p:extLst>
          </p:nvPr>
        </p:nvGraphicFramePr>
        <p:xfrm>
          <a:off x="998400" y="1231900"/>
          <a:ext cx="100985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28D1AA-18B6-43D8-B076-D6421CF92247}"/>
              </a:ext>
            </a:extLst>
          </p:cNvPr>
          <p:cNvSpPr txBox="1"/>
          <p:nvPr/>
        </p:nvSpPr>
        <p:spPr>
          <a:xfrm>
            <a:off x="2121408" y="5977933"/>
            <a:ext cx="6373368" cy="31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00" b="1">
                <a:solidFill>
                  <a:schemeClr val="tx2"/>
                </a:solidFill>
              </a:rPr>
              <a:t>Source: European Biogas Association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2559EC-B5BE-4247-9712-DD56B3341D95}"/>
              </a:ext>
            </a:extLst>
          </p:cNvPr>
          <p:cNvSpPr/>
          <p:nvPr/>
        </p:nvSpPr>
        <p:spPr>
          <a:xfrm>
            <a:off x="9324975" y="4788976"/>
            <a:ext cx="547269" cy="7500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2336D-11BF-408C-80AE-F834F4B1144E}"/>
              </a:ext>
            </a:extLst>
          </p:cNvPr>
          <p:cNvSpPr txBox="1"/>
          <p:nvPr/>
        </p:nvSpPr>
        <p:spPr>
          <a:xfrm>
            <a:off x="10357160" y="4880224"/>
            <a:ext cx="1479479" cy="9452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600" b="1">
                <a:solidFill>
                  <a:srgbClr val="FF0000"/>
                </a:solidFill>
              </a:rPr>
              <a:t>GB produced</a:t>
            </a:r>
          </a:p>
          <a:p>
            <a:pPr algn="l">
              <a:spcAft>
                <a:spcPts val="600"/>
              </a:spcAft>
            </a:pPr>
            <a:r>
              <a:rPr lang="en-IE" sz="1600" b="1">
                <a:solidFill>
                  <a:srgbClr val="FF0000"/>
                </a:solidFill>
              </a:rPr>
              <a:t> 7 TWh in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158FA8-5DA7-4D0A-BD6A-B24F248C7FD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9872244" y="5163983"/>
            <a:ext cx="3082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3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B3E401-0F67-43E9-9504-D085F5A7B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856595"/>
              </p:ext>
            </p:extLst>
          </p:nvPr>
        </p:nvGraphicFramePr>
        <p:xfrm>
          <a:off x="998400" y="1231900"/>
          <a:ext cx="10098000" cy="490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5CBFFD-F01A-44CC-804E-7903C2B9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err="1"/>
              <a:t>RePowerEU</a:t>
            </a:r>
            <a:r>
              <a:rPr lang="en-IE"/>
              <a:t> set ambitious targets for biomethane 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07773-8DE3-4000-BDCB-5FE0EA8C40E1}"/>
              </a:ext>
            </a:extLst>
          </p:cNvPr>
          <p:cNvSpPr txBox="1"/>
          <p:nvPr/>
        </p:nvSpPr>
        <p:spPr>
          <a:xfrm>
            <a:off x="2121408" y="5977933"/>
            <a:ext cx="6373368" cy="31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00" b="1">
                <a:solidFill>
                  <a:schemeClr val="tx2"/>
                </a:solidFill>
              </a:rPr>
              <a:t>Source: RePowerEU</a:t>
            </a:r>
          </a:p>
        </p:txBody>
      </p:sp>
    </p:spTree>
    <p:extLst>
      <p:ext uri="{BB962C8B-B14F-4D97-AF65-F5344CB8AC3E}">
        <p14:creationId xmlns:p14="http://schemas.microsoft.com/office/powerpoint/2010/main" val="54179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the time is right for Biomethane in Ireland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40C92-C663-4D09-BD69-12B4609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98841"/>
              </p:ext>
            </p:extLst>
          </p:nvPr>
        </p:nvGraphicFramePr>
        <p:xfrm>
          <a:off x="998400" y="1052184"/>
          <a:ext cx="10463287" cy="5377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28080">
                  <a:extLst>
                    <a:ext uri="{9D8B030D-6E8A-4147-A177-3AD203B41FA5}">
                      <a16:colId xmlns:a16="http://schemas.microsoft.com/office/drawing/2014/main" val="757457511"/>
                    </a:ext>
                  </a:extLst>
                </a:gridCol>
                <a:gridCol w="5335207">
                  <a:extLst>
                    <a:ext uri="{9D8B030D-6E8A-4147-A177-3AD203B41FA5}">
                      <a16:colId xmlns:a16="http://schemas.microsoft.com/office/drawing/2014/main" val="197051380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Historic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What’s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174"/>
                  </a:ext>
                </a:extLst>
              </a:tr>
              <a:tr h="617016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 - focus has historically prioritised the decarbonisation of electricity due to lower abatement cost, decarbonising heat received less attention and support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need to reduce emissions from all sectors - biomethane is the lowest cost option to decarbonise many high temperature heat applications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2092"/>
                  </a:ext>
                </a:extLst>
              </a:tr>
              <a:tr h="6636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Historically advocacy primarily from AD technology sector or developers – not a compelling option to Government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Industry is now demanding a supply of biomethane fuel in order to achieve their decarbonisation targets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42275"/>
                  </a:ext>
                </a:extLst>
              </a:tr>
              <a:tr h="65127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regulatory pressure / Government appetite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EU has set aggressive targets for both decarbonisation of heat and the production of biomethane</a:t>
                      </a:r>
                    </a:p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Security of supply concerns has increased interest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28092"/>
                  </a:ext>
                </a:extLst>
              </a:tr>
              <a:tr h="76495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Cautious government approach due to nervousness of impacting agri-sector dynamics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Studies have shown that Ireland has additional, untapped feedstock capacity which can assist farm-level decarbonisation and also reduce nitrogen based fertiliser usage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428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Government unwilling to lock into long-term subsidies to incentivise investments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proposed Renewable Heat Obligation (RHO) scheme will provide long term support while placing no burden on Government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31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Developing an new energy sector, with the risk of unintended, negative consequences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There are now over 10,000 AD plants operating across Europe, with 80 operating in NI alone.   Can work if done right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00312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challenging sector to secure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Significant increase in capital chasing this sector – AD now considered a mainstream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65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5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Experience from Northern Ireland’s </a:t>
            </a:r>
            <a:r>
              <a:rPr lang="en-IE" err="1"/>
              <a:t>agri</a:t>
            </a:r>
            <a:r>
              <a:rPr lang="en-IE"/>
              <a:t>-sector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A9A3F-C7B4-4796-9C5B-41AFF931E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57" y="1769229"/>
            <a:ext cx="5835769" cy="4107696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0C21ADD-D7AE-42CE-844F-5C45D06BD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4257"/>
              </p:ext>
            </p:extLst>
          </p:nvPr>
        </p:nvGraphicFramePr>
        <p:xfrm>
          <a:off x="8084652" y="1889084"/>
          <a:ext cx="3108948" cy="18300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4187">
                  <a:extLst>
                    <a:ext uri="{9D8B030D-6E8A-4147-A177-3AD203B41FA5}">
                      <a16:colId xmlns:a16="http://schemas.microsoft.com/office/drawing/2014/main" val="2078264106"/>
                    </a:ext>
                  </a:extLst>
                </a:gridCol>
                <a:gridCol w="751234">
                  <a:extLst>
                    <a:ext uri="{9D8B030D-6E8A-4147-A177-3AD203B41FA5}">
                      <a16:colId xmlns:a16="http://schemas.microsoft.com/office/drawing/2014/main" val="3683271548"/>
                    </a:ext>
                  </a:extLst>
                </a:gridCol>
                <a:gridCol w="1213527">
                  <a:extLst>
                    <a:ext uri="{9D8B030D-6E8A-4147-A177-3AD203B41FA5}">
                      <a16:colId xmlns:a16="http://schemas.microsoft.com/office/drawing/2014/main" val="531708019"/>
                    </a:ext>
                  </a:extLst>
                </a:gridCol>
              </a:tblGrid>
              <a:tr h="2427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050" b="1" kern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IE" sz="105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050" b="1" kern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IE" sz="105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050" b="1" kern="120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E" sz="105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36037511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marL="0" indent="92075" algn="l" rtl="0" fontAlgn="ctr"/>
                      <a:r>
                        <a:rPr lang="en-IE" sz="1050" b="1" u="none" strike="noStrike">
                          <a:effectLst/>
                        </a:rPr>
                        <a:t>Total grassland</a:t>
                      </a:r>
                      <a:endParaRPr lang="en-I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Mha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4.5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7775393"/>
                  </a:ext>
                </a:extLst>
              </a:tr>
              <a:tr h="271154">
                <a:tc>
                  <a:txBody>
                    <a:bodyPr/>
                    <a:lstStyle/>
                    <a:p>
                      <a:pPr marL="87313" indent="4763" algn="l" rtl="0" fontAlgn="ctr"/>
                      <a:r>
                        <a:rPr lang="en-IE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Available grassland</a:t>
                      </a:r>
                      <a:endParaRPr lang="en-I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Mha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36972662"/>
                  </a:ext>
                </a:extLst>
              </a:tr>
              <a:tr h="297556">
                <a:tc>
                  <a:txBody>
                    <a:bodyPr/>
                    <a:lstStyle/>
                    <a:p>
                      <a:pPr marL="177800" indent="-85725" algn="l" rtl="0" fontAlgn="ctr"/>
                      <a:r>
                        <a:rPr lang="en-IE" sz="1050" b="1" u="none" strike="noStrike">
                          <a:effectLst/>
                        </a:rPr>
                        <a:t>Suitable land</a:t>
                      </a:r>
                      <a:endParaRPr lang="en-I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Kha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768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1928723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n-IE" sz="1050" b="1" u="none" strike="noStrike">
                          <a:effectLst/>
                        </a:rPr>
                        <a:t>Realisable production</a:t>
                      </a:r>
                      <a:endParaRPr lang="en-I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Mt DM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3.1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2468122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n-IE" sz="1050" b="1" u="none" strike="noStrike">
                          <a:effectLst/>
                        </a:rPr>
                        <a:t>Realisable production</a:t>
                      </a:r>
                      <a:endParaRPr lang="en-I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TWh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9.5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691488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5AE1012-A489-4D04-9B83-F76D3C14561C}"/>
              </a:ext>
            </a:extLst>
          </p:cNvPr>
          <p:cNvSpPr/>
          <p:nvPr/>
        </p:nvSpPr>
        <p:spPr>
          <a:xfrm>
            <a:off x="10398693" y="3385621"/>
            <a:ext cx="426701" cy="3193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01744-E1FF-480F-B9EE-5133C442F3D8}"/>
              </a:ext>
            </a:extLst>
          </p:cNvPr>
          <p:cNvSpPr txBox="1"/>
          <p:nvPr/>
        </p:nvSpPr>
        <p:spPr>
          <a:xfrm>
            <a:off x="8084652" y="1566842"/>
            <a:ext cx="2503976" cy="239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200" b="1" err="1">
                <a:solidFill>
                  <a:schemeClr val="tx2"/>
                </a:solidFill>
              </a:rPr>
              <a:t>RoI</a:t>
            </a:r>
            <a:r>
              <a:rPr lang="en-IE" sz="1200" b="1">
                <a:solidFill>
                  <a:schemeClr val="tx2"/>
                </a:solidFill>
              </a:rPr>
              <a:t> Grassland Potential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40069AE-96A0-4B1A-B32E-2AC00E6F7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47737"/>
              </p:ext>
            </p:extLst>
          </p:nvPr>
        </p:nvGraphicFramePr>
        <p:xfrm>
          <a:off x="8084652" y="5041859"/>
          <a:ext cx="3108948" cy="5822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4187">
                  <a:extLst>
                    <a:ext uri="{9D8B030D-6E8A-4147-A177-3AD203B41FA5}">
                      <a16:colId xmlns:a16="http://schemas.microsoft.com/office/drawing/2014/main" val="2078264106"/>
                    </a:ext>
                  </a:extLst>
                </a:gridCol>
                <a:gridCol w="751234">
                  <a:extLst>
                    <a:ext uri="{9D8B030D-6E8A-4147-A177-3AD203B41FA5}">
                      <a16:colId xmlns:a16="http://schemas.microsoft.com/office/drawing/2014/main" val="3683271548"/>
                    </a:ext>
                  </a:extLst>
                </a:gridCol>
                <a:gridCol w="1213527">
                  <a:extLst>
                    <a:ext uri="{9D8B030D-6E8A-4147-A177-3AD203B41FA5}">
                      <a16:colId xmlns:a16="http://schemas.microsoft.com/office/drawing/2014/main" val="531708019"/>
                    </a:ext>
                  </a:extLst>
                </a:gridCol>
              </a:tblGrid>
              <a:tr h="2427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050" b="1" kern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IE" sz="105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050" b="1" kern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IE" sz="105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050" b="1" kern="120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E" sz="105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36037511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n-IE" sz="1050" b="1" u="none" strike="noStrike">
                          <a:effectLst/>
                        </a:rPr>
                        <a:t>Realisable production</a:t>
                      </a:r>
                      <a:endParaRPr lang="en-I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u="none" strike="noStrike">
                          <a:effectLst/>
                        </a:rPr>
                        <a:t>TWh</a:t>
                      </a:r>
                      <a:endParaRPr lang="en-I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69148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D8F3583-80EE-41CE-8948-7A5BA5DA7213}"/>
              </a:ext>
            </a:extLst>
          </p:cNvPr>
          <p:cNvSpPr txBox="1"/>
          <p:nvPr/>
        </p:nvSpPr>
        <p:spPr>
          <a:xfrm>
            <a:off x="8084652" y="4719617"/>
            <a:ext cx="2503976" cy="239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200" b="1">
                <a:solidFill>
                  <a:schemeClr val="tx2"/>
                </a:solidFill>
              </a:rPr>
              <a:t>NI Grassland Potential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BA03C-E152-42EA-AEEA-F31D4C869493}"/>
              </a:ext>
            </a:extLst>
          </p:cNvPr>
          <p:cNvSpPr txBox="1"/>
          <p:nvPr/>
        </p:nvSpPr>
        <p:spPr>
          <a:xfrm>
            <a:off x="8084652" y="3801638"/>
            <a:ext cx="2503976" cy="15060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00" b="1" err="1">
                <a:solidFill>
                  <a:schemeClr val="tx2"/>
                </a:solidFill>
              </a:rPr>
              <a:t>Dowth</a:t>
            </a:r>
            <a:r>
              <a:rPr lang="en-IE" sz="1000" b="1">
                <a:solidFill>
                  <a:schemeClr val="tx2"/>
                </a:solidFill>
              </a:rPr>
              <a:t> Research Farm / KPMG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7CAFD2-44BB-4F6E-A708-F6261C3CCC50}"/>
              </a:ext>
            </a:extLst>
          </p:cNvPr>
          <p:cNvSpPr txBox="1"/>
          <p:nvPr/>
        </p:nvSpPr>
        <p:spPr>
          <a:xfrm>
            <a:off x="8084652" y="5697476"/>
            <a:ext cx="2038350" cy="893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00" b="1">
                <a:solidFill>
                  <a:schemeClr val="tx2"/>
                </a:solidFill>
              </a:rPr>
              <a:t>Queens / CASE Report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0ABE94-37D5-4C6F-BC1E-0FBA8436224A}"/>
              </a:ext>
            </a:extLst>
          </p:cNvPr>
          <p:cNvSpPr/>
          <p:nvPr/>
        </p:nvSpPr>
        <p:spPr>
          <a:xfrm>
            <a:off x="10375277" y="5304715"/>
            <a:ext cx="426701" cy="3193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A28FB-D532-4E6D-9A63-69D6FF3E488A}"/>
              </a:ext>
            </a:extLst>
          </p:cNvPr>
          <p:cNvSpPr txBox="1"/>
          <p:nvPr/>
        </p:nvSpPr>
        <p:spPr>
          <a:xfrm>
            <a:off x="1332401" y="1566842"/>
            <a:ext cx="3795623" cy="2446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200" b="1">
                <a:solidFill>
                  <a:schemeClr val="tx2"/>
                </a:solidFill>
              </a:rPr>
              <a:t>Development of the NI AD sector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1F1803-4900-4B62-BAE3-5AB0D93E0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16110" y="1071083"/>
            <a:ext cx="295316" cy="4024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1B065A-4126-49D8-ADBA-12C6FE5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17"/>
          <a:stretch/>
        </p:blipFill>
        <p:spPr>
          <a:xfrm>
            <a:off x="748204" y="2245399"/>
            <a:ext cx="584197" cy="40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620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the time is right for Biomethane in Ireland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40C92-C663-4D09-BD69-12B4609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25064"/>
              </p:ext>
            </p:extLst>
          </p:nvPr>
        </p:nvGraphicFramePr>
        <p:xfrm>
          <a:off x="998400" y="1052184"/>
          <a:ext cx="10463287" cy="5377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28080">
                  <a:extLst>
                    <a:ext uri="{9D8B030D-6E8A-4147-A177-3AD203B41FA5}">
                      <a16:colId xmlns:a16="http://schemas.microsoft.com/office/drawing/2014/main" val="757457511"/>
                    </a:ext>
                  </a:extLst>
                </a:gridCol>
                <a:gridCol w="5335207">
                  <a:extLst>
                    <a:ext uri="{9D8B030D-6E8A-4147-A177-3AD203B41FA5}">
                      <a16:colId xmlns:a16="http://schemas.microsoft.com/office/drawing/2014/main" val="197051380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Historic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What’s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174"/>
                  </a:ext>
                </a:extLst>
              </a:tr>
              <a:tr h="617016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 - focus has historically prioritised the decarbonisation of electricity due to lower abatement cost, decarbonising heat received less attention and support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need to reduce emissions from all sectors - biomethane is the lowest cost option to decarbonise many high temperature heat applications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2092"/>
                  </a:ext>
                </a:extLst>
              </a:tr>
              <a:tr h="6636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Historically advocacy primarily from AD technology sector or developers – not a compelling option to Government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Industry is now demanding a supply of biomethane fuel in order to achieve their decarbonisation targets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42275"/>
                  </a:ext>
                </a:extLst>
              </a:tr>
              <a:tr h="65127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regulatory pressure / Government appetite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EU has set aggressive targets for both decarbonisation of heat and the production of biomethane</a:t>
                      </a:r>
                    </a:p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Security of supply concerns has increased interest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28092"/>
                  </a:ext>
                </a:extLst>
              </a:tr>
              <a:tr h="76495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Cautious government approach due to nervousness of impacting </a:t>
                      </a:r>
                      <a:r>
                        <a:rPr lang="en-IE" sz="140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agri</a:t>
                      </a:r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-sector dynamics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Studies have shown that Ireland has additional, untapped feedstock capacity which can assist farm-level decarbonisation and also reduce nitrogen based fertiliser usage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428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Government unwilling to lock into long-term subsidies to incentivise investments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The proposed Renewable Heat Obligation (RHO) scheme will provide long term support while placing no burden on Government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31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Developing an new energy sector, with the risk of unintended, negative consequences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There are now over 10,000 AD plants operating across Europe, with 80 operating in NI alone.   Can work if done right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00312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challenging sector to secure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Significant increase in capital chasing this sector – AD now considered a mainstream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65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39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FB224A-55CC-4DF1-B587-07D48C94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Renewable Heat Obligation  (RHO) to be introduced by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69706-25D4-491A-85AD-9852C56719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432" y="1640680"/>
            <a:ext cx="3655168" cy="157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6" name="Chart1">
            <a:extLst>
              <a:ext uri="{FF2B5EF4-FFF2-40B4-BE49-F238E27FC236}">
                <a16:creationId xmlns:a16="http://schemas.microsoft.com/office/drawing/2014/main" id="{B5673278-8A97-43DE-BC98-B2168E1CE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596571"/>
              </p:ext>
            </p:extLst>
          </p:nvPr>
        </p:nvGraphicFramePr>
        <p:xfrm>
          <a:off x="799441" y="1334054"/>
          <a:ext cx="6384926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A4E5BF-BD45-464B-807A-97D500E49012}"/>
              </a:ext>
            </a:extLst>
          </p:cNvPr>
          <p:cNvSpPr txBox="1"/>
          <p:nvPr/>
        </p:nvSpPr>
        <p:spPr>
          <a:xfrm>
            <a:off x="1563545" y="5395988"/>
            <a:ext cx="2038350" cy="893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00" b="1">
                <a:solidFill>
                  <a:schemeClr val="tx2"/>
                </a:solidFill>
              </a:rPr>
              <a:t>Source: DECC</a:t>
            </a:r>
          </a:p>
        </p:txBody>
      </p:sp>
    </p:spTree>
    <p:extLst>
      <p:ext uri="{BB962C8B-B14F-4D97-AF65-F5344CB8AC3E}">
        <p14:creationId xmlns:p14="http://schemas.microsoft.com/office/powerpoint/2010/main" val="87124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the time is right for Biomethane in Ireland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40C92-C663-4D09-BD69-12B4609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22137"/>
              </p:ext>
            </p:extLst>
          </p:nvPr>
        </p:nvGraphicFramePr>
        <p:xfrm>
          <a:off x="998400" y="1052184"/>
          <a:ext cx="10463287" cy="5377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28080">
                  <a:extLst>
                    <a:ext uri="{9D8B030D-6E8A-4147-A177-3AD203B41FA5}">
                      <a16:colId xmlns:a16="http://schemas.microsoft.com/office/drawing/2014/main" val="757457511"/>
                    </a:ext>
                  </a:extLst>
                </a:gridCol>
                <a:gridCol w="5335207">
                  <a:extLst>
                    <a:ext uri="{9D8B030D-6E8A-4147-A177-3AD203B41FA5}">
                      <a16:colId xmlns:a16="http://schemas.microsoft.com/office/drawing/2014/main" val="197051380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Historic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What’s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174"/>
                  </a:ext>
                </a:extLst>
              </a:tr>
              <a:tr h="617016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 - focus has historically prioritised the decarbonisation of electricity due to lower abatement cost, decarbonising heat received less attention and support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need to reduce emissions from all sectors - biomethane is the lowest cost option to decarbonise many high temperature heat applications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2092"/>
                  </a:ext>
                </a:extLst>
              </a:tr>
              <a:tr h="6636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Historically advocacy primarily from AD technology sector or developers – not a compelling option to Government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Industry is now demanding a supply of biomethane fuel in order to achieve their decarbonisation targets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42275"/>
                  </a:ext>
                </a:extLst>
              </a:tr>
              <a:tr h="65127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regulatory pressure / Government appetite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EU has set aggressive targets for both decarbonisation of heat and the production of biomethane</a:t>
                      </a:r>
                    </a:p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Security of supply concerns has increased interest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28092"/>
                  </a:ext>
                </a:extLst>
              </a:tr>
              <a:tr h="76495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Cautious government approach due to nervousness of impacting </a:t>
                      </a:r>
                      <a:r>
                        <a:rPr lang="en-IE" sz="140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agri</a:t>
                      </a:r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-sector dynamics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Studies have shown that Ireland has additional, untapped feedstock capacity which can assist farm-level decarbonisation and also reduce nitrogen based fertiliser usage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428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Government unwilling to lock into long-term subsidies to incentivise investments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proposed Renewable Heat Obligation (RHO) scheme will provide long term support while placing no burden on Government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31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Developing an new energy sector, with the risk of unintended, negative consequences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There are now over 10,000 AD plants operating across Europe, with 80 operating in NI alone.   Can work if done right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00312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challenging sector to secure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Significant increase in capital chasing this sector – AD now considered a mainstream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65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2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80 Operational AD Plants in 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EECB6-4482-42A8-B070-79F88078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72" y="1053105"/>
            <a:ext cx="7367210" cy="46393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81B591-D84F-400A-8937-ED6C24287EC0}"/>
              </a:ext>
            </a:extLst>
          </p:cNvPr>
          <p:cNvSpPr txBox="1"/>
          <p:nvPr/>
        </p:nvSpPr>
        <p:spPr>
          <a:xfrm>
            <a:off x="2209762" y="5804895"/>
            <a:ext cx="7387120" cy="2882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50" b="1">
                <a:solidFill>
                  <a:schemeClr val="tx2"/>
                </a:solidFill>
              </a:rPr>
              <a:t>Source: Anaerobic Digestion in Northern Ireland Briefing Paper </a:t>
            </a:r>
          </a:p>
        </p:txBody>
      </p:sp>
    </p:spTree>
    <p:extLst>
      <p:ext uri="{BB962C8B-B14F-4D97-AF65-F5344CB8AC3E}">
        <p14:creationId xmlns:p14="http://schemas.microsoft.com/office/powerpoint/2010/main" val="417364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Increasing Grass Production without Increasing Emissions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3D4433-1DAD-4280-AD9D-3A7B1AF5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96252"/>
              </p:ext>
            </p:extLst>
          </p:nvPr>
        </p:nvGraphicFramePr>
        <p:xfrm>
          <a:off x="1061080" y="4184577"/>
          <a:ext cx="10069840" cy="1280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065">
                  <a:extLst>
                    <a:ext uri="{9D8B030D-6E8A-4147-A177-3AD203B41FA5}">
                      <a16:colId xmlns:a16="http://schemas.microsoft.com/office/drawing/2014/main" val="3004845825"/>
                    </a:ext>
                  </a:extLst>
                </a:gridCol>
                <a:gridCol w="1229182">
                  <a:extLst>
                    <a:ext uri="{9D8B030D-6E8A-4147-A177-3AD203B41FA5}">
                      <a16:colId xmlns:a16="http://schemas.microsoft.com/office/drawing/2014/main" val="2732032591"/>
                    </a:ext>
                  </a:extLst>
                </a:gridCol>
                <a:gridCol w="992801">
                  <a:extLst>
                    <a:ext uri="{9D8B030D-6E8A-4147-A177-3AD203B41FA5}">
                      <a16:colId xmlns:a16="http://schemas.microsoft.com/office/drawing/2014/main" val="648614159"/>
                    </a:ext>
                  </a:extLst>
                </a:gridCol>
                <a:gridCol w="992801">
                  <a:extLst>
                    <a:ext uri="{9D8B030D-6E8A-4147-A177-3AD203B41FA5}">
                      <a16:colId xmlns:a16="http://schemas.microsoft.com/office/drawing/2014/main" val="524218491"/>
                    </a:ext>
                  </a:extLst>
                </a:gridCol>
                <a:gridCol w="992801">
                  <a:extLst>
                    <a:ext uri="{9D8B030D-6E8A-4147-A177-3AD203B41FA5}">
                      <a16:colId xmlns:a16="http://schemas.microsoft.com/office/drawing/2014/main" val="3576720777"/>
                    </a:ext>
                  </a:extLst>
                </a:gridCol>
                <a:gridCol w="1071595">
                  <a:extLst>
                    <a:ext uri="{9D8B030D-6E8A-4147-A177-3AD203B41FA5}">
                      <a16:colId xmlns:a16="http://schemas.microsoft.com/office/drawing/2014/main" val="2918035996"/>
                    </a:ext>
                  </a:extLst>
                </a:gridCol>
                <a:gridCol w="1071595">
                  <a:extLst>
                    <a:ext uri="{9D8B030D-6E8A-4147-A177-3AD203B41FA5}">
                      <a16:colId xmlns:a16="http://schemas.microsoft.com/office/drawing/2014/main" val="2588364808"/>
                    </a:ext>
                  </a:extLst>
                </a:gridCol>
              </a:tblGrid>
              <a:tr h="635184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For the whole farm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Baseline year 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1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2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3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4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5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5380"/>
                  </a:ext>
                </a:extLst>
              </a:tr>
              <a:tr h="322842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n-GB" sz="1400" u="none" strike="noStrike">
                          <a:effectLst/>
                        </a:rPr>
                        <a:t>Total Grass DM utilised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194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337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340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343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343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346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353820474"/>
                  </a:ext>
                </a:extLst>
              </a:tr>
              <a:tr h="322842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n-GB" sz="1400" u="none" strike="noStrike">
                          <a:effectLst/>
                        </a:rPr>
                        <a:t>Carbon footprint tnsCO</a:t>
                      </a:r>
                      <a:r>
                        <a:rPr lang="en-GB" sz="1400" u="none" strike="noStrike" baseline="-25000">
                          <a:effectLst/>
                        </a:rPr>
                        <a:t>2</a:t>
                      </a:r>
                      <a:r>
                        <a:rPr lang="en-GB" sz="1400" u="none" strike="noStrike">
                          <a:effectLst/>
                        </a:rPr>
                        <a:t>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51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5562494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E39701-D0D6-41F5-8746-EF1A05B71E15}"/>
              </a:ext>
            </a:extLst>
          </p:cNvPr>
          <p:cNvSpPr txBox="1"/>
          <p:nvPr/>
        </p:nvSpPr>
        <p:spPr>
          <a:xfrm>
            <a:off x="989970" y="3845743"/>
            <a:ext cx="2165131" cy="33883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b="1">
                <a:solidFill>
                  <a:schemeClr val="tx2"/>
                </a:solidFill>
              </a:rPr>
              <a:t>Farm with no Cattle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2F6093-EB30-4E8C-9E87-A33D266F4C2E}"/>
              </a:ext>
            </a:extLst>
          </p:cNvPr>
          <p:cNvSpPr/>
          <p:nvPr/>
        </p:nvSpPr>
        <p:spPr>
          <a:xfrm>
            <a:off x="10320856" y="5203997"/>
            <a:ext cx="552261" cy="2614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04FD38-5047-469D-A85E-583480D8F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84489"/>
              </p:ext>
            </p:extLst>
          </p:nvPr>
        </p:nvGraphicFramePr>
        <p:xfrm>
          <a:off x="1061080" y="2252453"/>
          <a:ext cx="10069841" cy="1076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065">
                  <a:extLst>
                    <a:ext uri="{9D8B030D-6E8A-4147-A177-3AD203B41FA5}">
                      <a16:colId xmlns:a16="http://schemas.microsoft.com/office/drawing/2014/main" val="1241854688"/>
                    </a:ext>
                  </a:extLst>
                </a:gridCol>
                <a:gridCol w="1229183">
                  <a:extLst>
                    <a:ext uri="{9D8B030D-6E8A-4147-A177-3AD203B41FA5}">
                      <a16:colId xmlns:a16="http://schemas.microsoft.com/office/drawing/2014/main" val="796395075"/>
                    </a:ext>
                  </a:extLst>
                </a:gridCol>
                <a:gridCol w="992801">
                  <a:extLst>
                    <a:ext uri="{9D8B030D-6E8A-4147-A177-3AD203B41FA5}">
                      <a16:colId xmlns:a16="http://schemas.microsoft.com/office/drawing/2014/main" val="1888118808"/>
                    </a:ext>
                  </a:extLst>
                </a:gridCol>
                <a:gridCol w="992801">
                  <a:extLst>
                    <a:ext uri="{9D8B030D-6E8A-4147-A177-3AD203B41FA5}">
                      <a16:colId xmlns:a16="http://schemas.microsoft.com/office/drawing/2014/main" val="3036543728"/>
                    </a:ext>
                  </a:extLst>
                </a:gridCol>
                <a:gridCol w="992801">
                  <a:extLst>
                    <a:ext uri="{9D8B030D-6E8A-4147-A177-3AD203B41FA5}">
                      <a16:colId xmlns:a16="http://schemas.microsoft.com/office/drawing/2014/main" val="3771265074"/>
                    </a:ext>
                  </a:extLst>
                </a:gridCol>
                <a:gridCol w="1071595">
                  <a:extLst>
                    <a:ext uri="{9D8B030D-6E8A-4147-A177-3AD203B41FA5}">
                      <a16:colId xmlns:a16="http://schemas.microsoft.com/office/drawing/2014/main" val="1060651909"/>
                    </a:ext>
                  </a:extLst>
                </a:gridCol>
                <a:gridCol w="1071595">
                  <a:extLst>
                    <a:ext uri="{9D8B030D-6E8A-4147-A177-3AD203B41FA5}">
                      <a16:colId xmlns:a16="http://schemas.microsoft.com/office/drawing/2014/main" val="2762624475"/>
                    </a:ext>
                  </a:extLst>
                </a:gridCol>
              </a:tblGrid>
              <a:tr h="358682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For the whole farm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Baseline year 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1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2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3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4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5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>
                    <a:solidFill>
                      <a:srgbClr val="003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68964"/>
                  </a:ext>
                </a:extLst>
              </a:tr>
              <a:tr h="358682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n-GB" sz="1400" u="none" strike="noStrike">
                          <a:effectLst/>
                        </a:rPr>
                        <a:t>Total Grass DM utilised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194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349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351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355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360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1058968810"/>
                  </a:ext>
                </a:extLst>
              </a:tr>
              <a:tr h="358682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n-GB" sz="1400" u="none" strike="noStrike">
                          <a:effectLst/>
                        </a:rPr>
                        <a:t>Carbon footprint tnsCO</a:t>
                      </a:r>
                      <a:r>
                        <a:rPr lang="en-GB" sz="1400" u="none" strike="noStrike" baseline="-25000">
                          <a:effectLst/>
                        </a:rPr>
                        <a:t>2</a:t>
                      </a:r>
                      <a:r>
                        <a:rPr lang="en-GB" sz="1400" u="none" strike="noStrike">
                          <a:effectLst/>
                        </a:rPr>
                        <a:t>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98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110276979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D2CD062E-8208-4143-AF30-D9045F10AA5F}"/>
              </a:ext>
            </a:extLst>
          </p:cNvPr>
          <p:cNvSpPr/>
          <p:nvPr/>
        </p:nvSpPr>
        <p:spPr>
          <a:xfrm>
            <a:off x="10320855" y="3024573"/>
            <a:ext cx="552261" cy="2614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8E7A07-C865-4665-8C02-6450B20ABD24}"/>
              </a:ext>
            </a:extLst>
          </p:cNvPr>
          <p:cNvSpPr/>
          <p:nvPr/>
        </p:nvSpPr>
        <p:spPr>
          <a:xfrm>
            <a:off x="5132670" y="3024573"/>
            <a:ext cx="552261" cy="2614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97C5F7-C3A3-487E-8AC0-ED4BD5B93A9D}"/>
              </a:ext>
            </a:extLst>
          </p:cNvPr>
          <p:cNvSpPr/>
          <p:nvPr/>
        </p:nvSpPr>
        <p:spPr>
          <a:xfrm>
            <a:off x="5132669" y="5184947"/>
            <a:ext cx="552261" cy="2614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28EAA-3DD1-4E29-BFF3-39CED6E1B635}"/>
              </a:ext>
            </a:extLst>
          </p:cNvPr>
          <p:cNvSpPr txBox="1"/>
          <p:nvPr/>
        </p:nvSpPr>
        <p:spPr>
          <a:xfrm>
            <a:off x="989970" y="1902396"/>
            <a:ext cx="2165131" cy="33883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b="1">
                <a:solidFill>
                  <a:schemeClr val="tx2"/>
                </a:solidFill>
              </a:rPr>
              <a:t>Farm with Cattle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437C7-DD98-451F-9984-1D34810AE6F4}"/>
              </a:ext>
            </a:extLst>
          </p:cNvPr>
          <p:cNvSpPr txBox="1"/>
          <p:nvPr/>
        </p:nvSpPr>
        <p:spPr>
          <a:xfrm>
            <a:off x="922008" y="10169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800"/>
              <a:t>32 hectare farm with c.30 beef cattle</a:t>
            </a:r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FCAF8-063C-495C-A366-E52CB59570EC}"/>
              </a:ext>
            </a:extLst>
          </p:cNvPr>
          <p:cNvSpPr txBox="1"/>
          <p:nvPr/>
        </p:nvSpPr>
        <p:spPr>
          <a:xfrm>
            <a:off x="1061080" y="5745017"/>
            <a:ext cx="3584811" cy="2678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50" b="1" dirty="0">
                <a:solidFill>
                  <a:schemeClr val="tx2"/>
                </a:solidFill>
              </a:rPr>
              <a:t>Source: KPMG / Devenish Report 2022</a:t>
            </a:r>
          </a:p>
        </p:txBody>
      </p:sp>
    </p:spTree>
    <p:extLst>
      <p:ext uri="{BB962C8B-B14F-4D97-AF65-F5344CB8AC3E}">
        <p14:creationId xmlns:p14="http://schemas.microsoft.com/office/powerpoint/2010/main" val="92184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Making the case for biomethane in Ireland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C9DFF-0B6C-433E-9E09-36757CD25D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806" y="2331069"/>
            <a:ext cx="3565726" cy="2648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0C833-C8DA-431C-89B7-6C1C5EE83C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00" y="1616131"/>
            <a:ext cx="2825379" cy="3978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3BA49F-A99B-4962-933E-9F0F19849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559" y="1606968"/>
            <a:ext cx="2832648" cy="39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the time is right for Biomethane in Ireland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40C92-C663-4D09-BD69-12B4609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42211"/>
              </p:ext>
            </p:extLst>
          </p:nvPr>
        </p:nvGraphicFramePr>
        <p:xfrm>
          <a:off x="998400" y="1052184"/>
          <a:ext cx="10463287" cy="5377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28080">
                  <a:extLst>
                    <a:ext uri="{9D8B030D-6E8A-4147-A177-3AD203B41FA5}">
                      <a16:colId xmlns:a16="http://schemas.microsoft.com/office/drawing/2014/main" val="757457511"/>
                    </a:ext>
                  </a:extLst>
                </a:gridCol>
                <a:gridCol w="5335207">
                  <a:extLst>
                    <a:ext uri="{9D8B030D-6E8A-4147-A177-3AD203B41FA5}">
                      <a16:colId xmlns:a16="http://schemas.microsoft.com/office/drawing/2014/main" val="197051380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Historic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What’s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174"/>
                  </a:ext>
                </a:extLst>
              </a:tr>
              <a:tr h="617016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 - focus has historically prioritised the decarbonisation of electricity due to lower abatement cost, decarbonising heat received less attention and support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need to reduce emissions from all sectors - biomethane is the lowest cost option to decarbonise many high temperature heat applications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2092"/>
                  </a:ext>
                </a:extLst>
              </a:tr>
              <a:tr h="6636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Historically advocacy primarily from AD technology sector or developers – not a compelling option to Government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Industry is now demanding a supply of biomethane fuel in order to achieve their decarbonisation targets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42275"/>
                  </a:ext>
                </a:extLst>
              </a:tr>
              <a:tr h="65127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regulatory pressure / Government appetite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EU has set aggressive targets for both decarbonisation of heat and the production of biomethane</a:t>
                      </a:r>
                    </a:p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Security of supply concerns has increased interest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28092"/>
                  </a:ext>
                </a:extLst>
              </a:tr>
              <a:tr h="76495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Cautious government approach due to nervousness of impacting </a:t>
                      </a:r>
                      <a:r>
                        <a:rPr lang="en-IE" sz="140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agri</a:t>
                      </a:r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-sector dynamics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Studies have shown that Ireland has additional, untapped feedstock capacity which can assist farm-level decarbonisation and also reduce nitrogen based fertiliser usage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428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Government unwilling to lock into long-term subsidies to incentivise investments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proposed Renewable Heat Obligation (RHO) scheme will provide long term support while placing no burden on Government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31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Developing an new energy sector, with the risk of unintended, negative consequences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There are now over 10,000 AD plants operating across Europe, with 80 operating in NI alone.   Can work if done right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00312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A challenging sector to secure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Significant increase in capital chasing this sector – AD now considered a mainstream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65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70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B4FE-37D0-4D72-B8D7-B95B4B192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Biomethane Funding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24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91" y="447611"/>
            <a:ext cx="10195200" cy="533400"/>
          </a:xfrm>
        </p:spPr>
        <p:txBody>
          <a:bodyPr/>
          <a:lstStyle/>
          <a:p>
            <a:r>
              <a:rPr lang="en-IE"/>
              <a:t>Biomethane plant economics &amp; funding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5BD4-2AD2-4054-99D3-8B4278174A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98" y="1228939"/>
            <a:ext cx="6512674" cy="4648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20DF45-AB13-4B56-8D96-FDE37E1F92E4}"/>
              </a:ext>
            </a:extLst>
          </p:cNvPr>
          <p:cNvSpPr txBox="1"/>
          <p:nvPr/>
        </p:nvSpPr>
        <p:spPr>
          <a:xfrm>
            <a:off x="7713552" y="1747319"/>
            <a:ext cx="3929204" cy="7967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2"/>
                </a:solidFill>
              </a:rPr>
              <a:t>Scale: </a:t>
            </a:r>
            <a:r>
              <a:rPr lang="en-IE">
                <a:solidFill>
                  <a:schemeClr val="tx2"/>
                </a:solidFill>
              </a:rPr>
              <a:t>20 GWh+ Plant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2"/>
                </a:solidFill>
              </a:rPr>
              <a:t>Capex: </a:t>
            </a:r>
            <a:r>
              <a:rPr lang="en-IE">
                <a:solidFill>
                  <a:schemeClr val="tx2"/>
                </a:solidFill>
              </a:rPr>
              <a:t>€6m - €8m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2"/>
                </a:solidFill>
              </a:rPr>
              <a:t>Investment Return: </a:t>
            </a:r>
            <a:r>
              <a:rPr lang="en-IE">
                <a:solidFill>
                  <a:schemeClr val="tx2"/>
                </a:solidFill>
              </a:rPr>
              <a:t>8%+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2"/>
                </a:solidFill>
              </a:rPr>
              <a:t>Biomethane Support: </a:t>
            </a:r>
            <a:r>
              <a:rPr lang="en-IE">
                <a:solidFill>
                  <a:schemeClr val="tx2"/>
                </a:solidFill>
              </a:rPr>
              <a:t>€ 9c/kWh+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  <a:p>
            <a:pPr algn="l">
              <a:spcAft>
                <a:spcPts val="600"/>
              </a:spcAft>
            </a:pPr>
            <a:endParaRPr lang="en-IE" b="1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b="1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E652D-C1CA-4383-8BE3-DDCD9EE72E8A}"/>
              </a:ext>
            </a:extLst>
          </p:cNvPr>
          <p:cNvSpPr/>
          <p:nvPr/>
        </p:nvSpPr>
        <p:spPr>
          <a:xfrm>
            <a:off x="844491" y="2292234"/>
            <a:ext cx="241070" cy="71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B0CC-12FF-4476-ADD1-A2185CF674B4}"/>
              </a:ext>
            </a:extLst>
          </p:cNvPr>
          <p:cNvSpPr txBox="1"/>
          <p:nvPr/>
        </p:nvSpPr>
        <p:spPr>
          <a:xfrm rot="16200000">
            <a:off x="342621" y="2733745"/>
            <a:ext cx="1082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/>
              <a:t>€ c/kWh</a:t>
            </a:r>
          </a:p>
        </p:txBody>
      </p:sp>
    </p:spTree>
    <p:extLst>
      <p:ext uri="{BB962C8B-B14F-4D97-AF65-F5344CB8AC3E}">
        <p14:creationId xmlns:p14="http://schemas.microsoft.com/office/powerpoint/2010/main" val="301393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D56B-08AE-41A4-81E3-384FEBE3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Green Finance is in Vogue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053FA5-2769-4A24-9EA6-4978A64D9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189124"/>
              </p:ext>
            </p:extLst>
          </p:nvPr>
        </p:nvGraphicFramePr>
        <p:xfrm>
          <a:off x="1065229" y="1461369"/>
          <a:ext cx="9596485" cy="422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0FD67D-BDAF-4686-A7A5-5C985614FFBB}"/>
              </a:ext>
            </a:extLst>
          </p:cNvPr>
          <p:cNvSpPr txBox="1"/>
          <p:nvPr/>
        </p:nvSpPr>
        <p:spPr>
          <a:xfrm>
            <a:off x="1065229" y="1073864"/>
            <a:ext cx="10451952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200" b="1">
                <a:solidFill>
                  <a:schemeClr val="tx2"/>
                </a:solidFill>
              </a:rPr>
              <a:t>Total Global Sustainable Assets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CC0FC-E2B6-4D89-851F-57919D6054DC}"/>
              </a:ext>
            </a:extLst>
          </p:cNvPr>
          <p:cNvSpPr txBox="1"/>
          <p:nvPr/>
        </p:nvSpPr>
        <p:spPr>
          <a:xfrm>
            <a:off x="998400" y="581860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879B-D482-4287-B9C6-D9C4B311ABA3}"/>
              </a:ext>
            </a:extLst>
          </p:cNvPr>
          <p:cNvSpPr txBox="1"/>
          <p:nvPr/>
        </p:nvSpPr>
        <p:spPr>
          <a:xfrm>
            <a:off x="998400" y="5876925"/>
            <a:ext cx="10204450" cy="315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100" b="1">
                <a:solidFill>
                  <a:schemeClr val="tx2"/>
                </a:solidFill>
              </a:rPr>
              <a:t>Source:  Global Sustainable Investment Alliance. Studies include 2012-2020.  2025 Forecast from joint research of GSAI and Bloomberg. </a:t>
            </a:r>
          </a:p>
        </p:txBody>
      </p:sp>
    </p:spTree>
    <p:extLst>
      <p:ext uri="{BB962C8B-B14F-4D97-AF65-F5344CB8AC3E}">
        <p14:creationId xmlns:p14="http://schemas.microsoft.com/office/powerpoint/2010/main" val="3234850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6912-765A-4389-8E6F-7DA72E71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447174"/>
            <a:ext cx="10340845" cy="533400"/>
          </a:xfrm>
        </p:spPr>
        <p:txBody>
          <a:bodyPr/>
          <a:lstStyle/>
          <a:p>
            <a:r>
              <a:rPr lang="en-IE"/>
              <a:t>Global investment in low carbon tech/renewables is growing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98D18-D5DD-4556-9129-E4DE6F9F5840}"/>
              </a:ext>
            </a:extLst>
          </p:cNvPr>
          <p:cNvSpPr/>
          <p:nvPr/>
        </p:nvSpPr>
        <p:spPr>
          <a:xfrm>
            <a:off x="4818580" y="1280012"/>
            <a:ext cx="3010328" cy="41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5F4AA-4B5F-4156-94D3-7B2B5AD7DBE4}"/>
              </a:ext>
            </a:extLst>
          </p:cNvPr>
          <p:cNvSpPr txBox="1"/>
          <p:nvPr/>
        </p:nvSpPr>
        <p:spPr>
          <a:xfrm>
            <a:off x="995362" y="5876925"/>
            <a:ext cx="6373368" cy="31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200" b="1">
                <a:solidFill>
                  <a:schemeClr val="tx2"/>
                </a:solidFill>
              </a:rPr>
              <a:t>Source: IEA World Energy Investment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F244C0-B675-476C-BE9E-AD15AFF2AE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57277"/>
              </p:ext>
            </p:extLst>
          </p:nvPr>
        </p:nvGraphicFramePr>
        <p:xfrm>
          <a:off x="995362" y="1314169"/>
          <a:ext cx="10638450" cy="426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493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7C44779-FF06-472E-AFD4-CD12E18AE6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7C44779-FF06-472E-AFD4-CD12E18AE6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67591A-27BA-4668-91D5-7732EC5F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04" y="436243"/>
            <a:ext cx="10195200" cy="533400"/>
          </a:xfrm>
        </p:spPr>
        <p:txBody>
          <a:bodyPr vert="horz"/>
          <a:lstStyle/>
          <a:p>
            <a:r>
              <a:rPr lang="en-IE"/>
              <a:t>With vast flows of Private Equity capital…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E7FEA-7FC0-406C-A9F5-A17647DB6AA7}"/>
              </a:ext>
            </a:extLst>
          </p:cNvPr>
          <p:cNvSpPr txBox="1"/>
          <p:nvPr/>
        </p:nvSpPr>
        <p:spPr>
          <a:xfrm>
            <a:off x="542924" y="5915977"/>
            <a:ext cx="11002127" cy="200002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700" i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3DAFE5-9DE3-4BE8-8C14-9775D658A605}"/>
              </a:ext>
            </a:extLst>
          </p:cNvPr>
          <p:cNvSpPr/>
          <p:nvPr/>
        </p:nvSpPr>
        <p:spPr>
          <a:xfrm>
            <a:off x="542924" y="1494086"/>
            <a:ext cx="10756226" cy="4427210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7947A0-CCD5-469D-88C5-1285554E442C}"/>
              </a:ext>
            </a:extLst>
          </p:cNvPr>
          <p:cNvSpPr/>
          <p:nvPr/>
        </p:nvSpPr>
        <p:spPr>
          <a:xfrm>
            <a:off x="757040" y="4556700"/>
            <a:ext cx="10190336" cy="1246909"/>
          </a:xfrm>
          <a:prstGeom prst="roundRect">
            <a:avLst>
              <a:gd name="adj" fmla="val 4671"/>
            </a:avLst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endParaRPr lang="en-US" sz="1200" b="1" baseline="300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EB2628-C749-4CA6-AAF3-7A248A325E6D}"/>
              </a:ext>
            </a:extLst>
          </p:cNvPr>
          <p:cNvSpPr/>
          <p:nvPr/>
        </p:nvSpPr>
        <p:spPr>
          <a:xfrm>
            <a:off x="542924" y="1174554"/>
            <a:ext cx="10756226" cy="274320"/>
          </a:xfrm>
          <a:prstGeom prst="rect">
            <a:avLst/>
          </a:prstGeom>
          <a:solidFill>
            <a:srgbClr val="00338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Infra / Private Equity Funds &amp; Asset Managers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8BE66-4710-4EE1-9B3D-F65066DE7AF1}"/>
              </a:ext>
            </a:extLst>
          </p:cNvPr>
          <p:cNvSpPr/>
          <p:nvPr/>
        </p:nvSpPr>
        <p:spPr>
          <a:xfrm>
            <a:off x="759500" y="2108473"/>
            <a:ext cx="10245111" cy="1963317"/>
          </a:xfrm>
          <a:prstGeom prst="roundRect">
            <a:avLst>
              <a:gd name="adj" fmla="val 4671"/>
            </a:avLst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Global Low-Carbon Investments by VC / PE Firms</a:t>
            </a:r>
            <a:r>
              <a:rPr lang="en-US" sz="1200" b="1" baseline="3000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623C5E-AA69-4D0E-95F4-E3843B554AEB}"/>
              </a:ext>
            </a:extLst>
          </p:cNvPr>
          <p:cNvGraphicFramePr/>
          <p:nvPr/>
        </p:nvGraphicFramePr>
        <p:xfrm>
          <a:off x="489960" y="2385682"/>
          <a:ext cx="10349489" cy="153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Rectangle 47">
            <a:extLst>
              <a:ext uri="{FF2B5EF4-FFF2-40B4-BE49-F238E27FC236}">
                <a16:creationId xmlns:a16="http://schemas.microsoft.com/office/drawing/2014/main" id="{BCEE93BF-0263-41C2-A278-E21E56F7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39" y="2555649"/>
            <a:ext cx="534391" cy="979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$ in billions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99A08D-66C7-4E09-9B49-80EB8C856231}"/>
              </a:ext>
            </a:extLst>
          </p:cNvPr>
          <p:cNvSpPr txBox="1"/>
          <p:nvPr/>
        </p:nvSpPr>
        <p:spPr>
          <a:xfrm>
            <a:off x="757040" y="1658454"/>
            <a:ext cx="10128886" cy="47500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100"/>
              <a:t>Globally, VC and growth PE funding into the Low-Carbon sector </a:t>
            </a:r>
            <a:r>
              <a:rPr lang="en-GB" sz="1100" b="1">
                <a:solidFill>
                  <a:srgbClr val="6D2077"/>
                </a:solidFill>
              </a:rPr>
              <a:t>exceeded $35 billion</a:t>
            </a:r>
            <a:r>
              <a:rPr lang="en-GB" sz="1100"/>
              <a:t> in 2021, making it the best year ever for Low-Carbon investments</a:t>
            </a:r>
          </a:p>
          <a:p>
            <a:pPr>
              <a:spcAft>
                <a:spcPts val="300"/>
              </a:spcAft>
            </a:pPr>
            <a:endParaRPr lang="en-GB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400B9-A353-498C-B3A6-26E337E0D9ED}"/>
              </a:ext>
            </a:extLst>
          </p:cNvPr>
          <p:cNvSpPr txBox="1"/>
          <p:nvPr/>
        </p:nvSpPr>
        <p:spPr>
          <a:xfrm>
            <a:off x="597652" y="4166195"/>
            <a:ext cx="7272332" cy="352573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100"/>
              <a:t>PE giants globally have mobilized trillions of dollars to fight climate change and make Low-Carbon investments</a:t>
            </a:r>
          </a:p>
          <a:p>
            <a:pPr>
              <a:spcAft>
                <a:spcPts val="300"/>
              </a:spcAft>
            </a:pPr>
            <a:endParaRPr lang="en-GB" sz="9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4D9DA9E-05E0-4F66-956B-DE65086BD4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27" y="4717965"/>
            <a:ext cx="1147907" cy="2787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3A983A-2FAD-4293-B7B4-0290A94E01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078" y="4599559"/>
            <a:ext cx="1060542" cy="4587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945BFF-30C6-49C4-970A-2FF35A93DF4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7905" y="4658621"/>
            <a:ext cx="1281491" cy="3406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FC0145-DD74-4D5A-94E8-CCB7C3D97DE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430" y="4681939"/>
            <a:ext cx="1377060" cy="294013"/>
          </a:xfrm>
          <a:prstGeom prst="rect">
            <a:avLst/>
          </a:prstGeom>
        </p:spPr>
      </p:pic>
      <p:pic>
        <p:nvPicPr>
          <p:cNvPr id="33" name="Picture 16">
            <a:extLst>
              <a:ext uri="{FF2B5EF4-FFF2-40B4-BE49-F238E27FC236}">
                <a16:creationId xmlns:a16="http://schemas.microsoft.com/office/drawing/2014/main" id="{44C6B8C8-C4B7-499D-A2D0-079BC99FE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71" b="27871"/>
          <a:stretch/>
        </p:blipFill>
        <p:spPr bwMode="auto">
          <a:xfrm>
            <a:off x="1512175" y="5242015"/>
            <a:ext cx="1045638" cy="2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C6892A-C795-4D5C-98BC-544A278B29A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078" y="5142614"/>
            <a:ext cx="1239839" cy="4200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E028B0-550C-4A68-9E6F-1EE901EA896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2671" y="5179532"/>
            <a:ext cx="1030971" cy="3874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C336DA-EF3F-438D-AE50-3CB4B981D05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91" y="5159508"/>
            <a:ext cx="1132034" cy="347205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E48AFF4-C218-45E1-A490-130D3A32F800}"/>
              </a:ext>
            </a:extLst>
          </p:cNvPr>
          <p:cNvSpPr/>
          <p:nvPr/>
        </p:nvSpPr>
        <p:spPr>
          <a:xfrm rot="16200000">
            <a:off x="865755" y="5527714"/>
            <a:ext cx="245357" cy="245683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9 w 565444"/>
              <a:gd name="connsiteY12" fmla="*/ 382985 h 676134"/>
              <a:gd name="connsiteX13" fmla="*/ 483130 w 565444"/>
              <a:gd name="connsiteY13" fmla="*/ 374057 h 676134"/>
              <a:gd name="connsiteX14" fmla="*/ 474202 w 565444"/>
              <a:gd name="connsiteY14" fmla="*/ 370359 h 676134"/>
              <a:gd name="connsiteX15" fmla="*/ 91243 w 565444"/>
              <a:gd name="connsiteY15" fmla="*/ 370358 h 676134"/>
              <a:gd name="connsiteX16" fmla="*/ 78616 w 565444"/>
              <a:gd name="connsiteY16" fmla="*/ 382985 h 676134"/>
              <a:gd name="connsiteX17" fmla="*/ 78615 w 565444"/>
              <a:gd name="connsiteY17" fmla="*/ 382985 h 676134"/>
              <a:gd name="connsiteX18" fmla="*/ 91242 w 565444"/>
              <a:gd name="connsiteY18" fmla="*/ 395612 h 676134"/>
              <a:gd name="connsiteX19" fmla="*/ 474202 w 565444"/>
              <a:gd name="connsiteY19" fmla="*/ 395612 h 676134"/>
              <a:gd name="connsiteX20" fmla="*/ 483130 w 565444"/>
              <a:gd name="connsiteY20" fmla="*/ 391914 h 676134"/>
              <a:gd name="connsiteX21" fmla="*/ 486829 w 565444"/>
              <a:gd name="connsiteY21" fmla="*/ 329550 h 676134"/>
              <a:gd name="connsiteX22" fmla="*/ 483130 w 565444"/>
              <a:gd name="connsiteY22" fmla="*/ 320622 h 676134"/>
              <a:gd name="connsiteX23" fmla="*/ 474202 w 565444"/>
              <a:gd name="connsiteY23" fmla="*/ 316924 h 676134"/>
              <a:gd name="connsiteX24" fmla="*/ 91243 w 565444"/>
              <a:gd name="connsiteY24" fmla="*/ 316923 h 676134"/>
              <a:gd name="connsiteX25" fmla="*/ 78616 w 565444"/>
              <a:gd name="connsiteY25" fmla="*/ 329550 h 676134"/>
              <a:gd name="connsiteX26" fmla="*/ 78615 w 565444"/>
              <a:gd name="connsiteY26" fmla="*/ 329550 h 676134"/>
              <a:gd name="connsiteX27" fmla="*/ 91242 w 565444"/>
              <a:gd name="connsiteY27" fmla="*/ 342177 h 676134"/>
              <a:gd name="connsiteX28" fmla="*/ 474202 w 565444"/>
              <a:gd name="connsiteY28" fmla="*/ 342177 h 676134"/>
              <a:gd name="connsiteX29" fmla="*/ 483130 w 565444"/>
              <a:gd name="connsiteY29" fmla="*/ 338479 h 676134"/>
              <a:gd name="connsiteX30" fmla="*/ 486829 w 565444"/>
              <a:gd name="connsiteY30" fmla="*/ 276115 h 676134"/>
              <a:gd name="connsiteX31" fmla="*/ 483130 w 565444"/>
              <a:gd name="connsiteY31" fmla="*/ 267187 h 676134"/>
              <a:gd name="connsiteX32" fmla="*/ 474202 w 565444"/>
              <a:gd name="connsiteY32" fmla="*/ 263489 h 676134"/>
              <a:gd name="connsiteX33" fmla="*/ 91243 w 565444"/>
              <a:gd name="connsiteY33" fmla="*/ 263488 h 676134"/>
              <a:gd name="connsiteX34" fmla="*/ 78616 w 565444"/>
              <a:gd name="connsiteY34" fmla="*/ 276115 h 676134"/>
              <a:gd name="connsiteX35" fmla="*/ 78615 w 565444"/>
              <a:gd name="connsiteY35" fmla="*/ 276115 h 676134"/>
              <a:gd name="connsiteX36" fmla="*/ 91242 w 565444"/>
              <a:gd name="connsiteY36" fmla="*/ 288742 h 676134"/>
              <a:gd name="connsiteX37" fmla="*/ 474202 w 565444"/>
              <a:gd name="connsiteY37" fmla="*/ 288742 h 676134"/>
              <a:gd name="connsiteX38" fmla="*/ 483130 w 565444"/>
              <a:gd name="connsiteY38" fmla="*/ 285044 h 676134"/>
              <a:gd name="connsiteX39" fmla="*/ 565444 w 565444"/>
              <a:gd name="connsiteY39" fmla="*/ 194687 h 676134"/>
              <a:gd name="connsiteX40" fmla="*/ 546230 w 565444"/>
              <a:gd name="connsiteY40" fmla="*/ 213901 h 676134"/>
              <a:gd name="connsiteX41" fmla="*/ 525276 w 565444"/>
              <a:gd name="connsiteY41" fmla="*/ 213901 h 676134"/>
              <a:gd name="connsiteX42" fmla="*/ 508899 w 565444"/>
              <a:gd name="connsiteY42" fmla="*/ 524387 h 676134"/>
              <a:gd name="connsiteX43" fmla="*/ 378242 w 565444"/>
              <a:gd name="connsiteY43" fmla="*/ 676134 h 676134"/>
              <a:gd name="connsiteX44" fmla="*/ 184454 w 565444"/>
              <a:gd name="connsiteY44" fmla="*/ 676134 h 676134"/>
              <a:gd name="connsiteX45" fmla="*/ 53798 w 565444"/>
              <a:gd name="connsiteY45" fmla="*/ 524387 h 676134"/>
              <a:gd name="connsiteX46" fmla="*/ 37421 w 565444"/>
              <a:gd name="connsiteY46" fmla="*/ 213901 h 676134"/>
              <a:gd name="connsiteX47" fmla="*/ 19214 w 565444"/>
              <a:gd name="connsiteY47" fmla="*/ 213901 h 676134"/>
              <a:gd name="connsiteX48" fmla="*/ 0 w 565444"/>
              <a:gd name="connsiteY48" fmla="*/ 194687 h 676134"/>
              <a:gd name="connsiteX49" fmla="*/ 19214 w 565444"/>
              <a:gd name="connsiteY49" fmla="*/ 175473 h 676134"/>
              <a:gd name="connsiteX50" fmla="*/ 546230 w 565444"/>
              <a:gd name="connsiteY50" fmla="*/ 175473 h 676134"/>
              <a:gd name="connsiteX51" fmla="*/ 565444 w 565444"/>
              <a:gd name="connsiteY51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9" y="382985"/>
                </a:moveTo>
                <a:lnTo>
                  <a:pt x="483130" y="374057"/>
                </a:lnTo>
                <a:cubicBezTo>
                  <a:pt x="480845" y="371772"/>
                  <a:pt x="477689" y="370359"/>
                  <a:pt x="474202" y="370359"/>
                </a:cubicBezTo>
                <a:lnTo>
                  <a:pt x="91243" y="370358"/>
                </a:lnTo>
                <a:cubicBezTo>
                  <a:pt x="84269" y="370358"/>
                  <a:pt x="78616" y="376011"/>
                  <a:pt x="78616" y="382985"/>
                </a:cubicBezTo>
                <a:lnTo>
                  <a:pt x="78615" y="382985"/>
                </a:lnTo>
                <a:cubicBezTo>
                  <a:pt x="78615" y="389959"/>
                  <a:pt x="84268" y="395612"/>
                  <a:pt x="91242" y="395612"/>
                </a:cubicBezTo>
                <a:lnTo>
                  <a:pt x="474202" y="395612"/>
                </a:lnTo>
                <a:cubicBezTo>
                  <a:pt x="477689" y="395612"/>
                  <a:pt x="480845" y="394199"/>
                  <a:pt x="483130" y="391914"/>
                </a:cubicBezTo>
                <a:close/>
                <a:moveTo>
                  <a:pt x="486829" y="329550"/>
                </a:moveTo>
                <a:lnTo>
                  <a:pt x="483130" y="320622"/>
                </a:lnTo>
                <a:cubicBezTo>
                  <a:pt x="480845" y="318337"/>
                  <a:pt x="477689" y="316924"/>
                  <a:pt x="474202" y="316924"/>
                </a:cubicBezTo>
                <a:lnTo>
                  <a:pt x="91243" y="316923"/>
                </a:lnTo>
                <a:cubicBezTo>
                  <a:pt x="84269" y="316923"/>
                  <a:pt x="78616" y="322576"/>
                  <a:pt x="78616" y="329550"/>
                </a:cubicBezTo>
                <a:lnTo>
                  <a:pt x="78615" y="329550"/>
                </a:lnTo>
                <a:cubicBezTo>
                  <a:pt x="78615" y="336524"/>
                  <a:pt x="84268" y="342177"/>
                  <a:pt x="91242" y="342177"/>
                </a:cubicBezTo>
                <a:lnTo>
                  <a:pt x="474202" y="342177"/>
                </a:lnTo>
                <a:cubicBezTo>
                  <a:pt x="477689" y="342177"/>
                  <a:pt x="480845" y="340764"/>
                  <a:pt x="483130" y="338479"/>
                </a:cubicBezTo>
                <a:close/>
                <a:moveTo>
                  <a:pt x="486829" y="276115"/>
                </a:moveTo>
                <a:lnTo>
                  <a:pt x="483130" y="267187"/>
                </a:lnTo>
                <a:cubicBezTo>
                  <a:pt x="480845" y="264902"/>
                  <a:pt x="477689" y="263489"/>
                  <a:pt x="474202" y="263489"/>
                </a:cubicBezTo>
                <a:lnTo>
                  <a:pt x="91243" y="263488"/>
                </a:lnTo>
                <a:cubicBezTo>
                  <a:pt x="84269" y="263488"/>
                  <a:pt x="78616" y="269141"/>
                  <a:pt x="78616" y="276115"/>
                </a:cubicBezTo>
                <a:lnTo>
                  <a:pt x="78615" y="276115"/>
                </a:lnTo>
                <a:cubicBezTo>
                  <a:pt x="78615" y="283089"/>
                  <a:pt x="84268" y="288742"/>
                  <a:pt x="91242" y="288742"/>
                </a:cubicBezTo>
                <a:lnTo>
                  <a:pt x="474202" y="288742"/>
                </a:lnTo>
                <a:cubicBezTo>
                  <a:pt x="477689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2" y="676134"/>
                </a:cubicBezTo>
                <a:lnTo>
                  <a:pt x="184454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Bent 37">
            <a:extLst>
              <a:ext uri="{FF2B5EF4-FFF2-40B4-BE49-F238E27FC236}">
                <a16:creationId xmlns:a16="http://schemas.microsoft.com/office/drawing/2014/main" id="{19B20542-03A0-4110-9887-FA2F0D562279}"/>
              </a:ext>
            </a:extLst>
          </p:cNvPr>
          <p:cNvSpPr/>
          <p:nvPr/>
        </p:nvSpPr>
        <p:spPr>
          <a:xfrm flipH="1" flipV="1">
            <a:off x="1111273" y="5354383"/>
            <a:ext cx="9156676" cy="346984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344DD36-0FA0-4BD4-846C-8C7C098E13B6}"/>
              </a:ext>
            </a:extLst>
          </p:cNvPr>
          <p:cNvSpPr/>
          <p:nvPr/>
        </p:nvSpPr>
        <p:spPr>
          <a:xfrm flipH="1">
            <a:off x="9899967" y="4617237"/>
            <a:ext cx="677083" cy="79349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A43F04-D3D8-482B-BEA3-86B22288F67E}"/>
              </a:ext>
            </a:extLst>
          </p:cNvPr>
          <p:cNvSpPr txBox="1"/>
          <p:nvPr/>
        </p:nvSpPr>
        <p:spPr>
          <a:xfrm>
            <a:off x="542148" y="5991714"/>
            <a:ext cx="10245111" cy="31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200" b="1">
                <a:solidFill>
                  <a:schemeClr val="tx2"/>
                </a:solidFill>
              </a:rPr>
              <a:t>Sources: 1) Pitchbook (PE funding includes only growth and expansion funding); 2) Climate Bonds Initiative.</a:t>
            </a:r>
          </a:p>
        </p:txBody>
      </p:sp>
    </p:spTree>
    <p:extLst>
      <p:ext uri="{BB962C8B-B14F-4D97-AF65-F5344CB8AC3E}">
        <p14:creationId xmlns:p14="http://schemas.microsoft.com/office/powerpoint/2010/main" val="311159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7C44779-FF06-472E-AFD4-CD12E18AE6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7C44779-FF06-472E-AFD4-CD12E18AE6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67591A-27BA-4668-91D5-7732EC5F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44" y="480982"/>
            <a:ext cx="11124856" cy="533400"/>
          </a:xfrm>
        </p:spPr>
        <p:txBody>
          <a:bodyPr vert="horz"/>
          <a:lstStyle/>
          <a:p>
            <a:r>
              <a:rPr lang="en-IE"/>
              <a:t>Corporates are providing funding to support their supply chains…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8E9656-D9E6-49DB-BC01-F04D097F9192}"/>
              </a:ext>
            </a:extLst>
          </p:cNvPr>
          <p:cNvGrpSpPr/>
          <p:nvPr/>
        </p:nvGrpSpPr>
        <p:grpSpPr>
          <a:xfrm>
            <a:off x="664612" y="1210687"/>
            <a:ext cx="10862777" cy="4576177"/>
            <a:chOff x="664612" y="1374342"/>
            <a:chExt cx="10862777" cy="457617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AAEBE2E-F7CE-4521-8455-1607DE4215FF}"/>
                </a:ext>
              </a:extLst>
            </p:cNvPr>
            <p:cNvSpPr/>
            <p:nvPr/>
          </p:nvSpPr>
          <p:spPr>
            <a:xfrm>
              <a:off x="664612" y="1374342"/>
              <a:ext cx="5361711" cy="2213605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>
                  <a:solidFill>
                    <a:srgbClr val="002060"/>
                  </a:solidFill>
                </a:rPr>
                <a:t>Energy</a:t>
              </a:r>
              <a:endParaRPr lang="en-GB" sz="900" b="1">
                <a:solidFill>
                  <a:srgbClr val="00206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C37F8F-15B1-4F42-9133-386610C4FAFB}"/>
                </a:ext>
              </a:extLst>
            </p:cNvPr>
            <p:cNvSpPr/>
            <p:nvPr/>
          </p:nvSpPr>
          <p:spPr>
            <a:xfrm>
              <a:off x="664612" y="3705980"/>
              <a:ext cx="5361711" cy="2213605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>
                  <a:solidFill>
                    <a:srgbClr val="002060"/>
                  </a:solidFill>
                </a:rPr>
                <a:t>Agriculture and Industrial</a:t>
              </a:r>
              <a:endParaRPr lang="en-GB" sz="900" b="1">
                <a:solidFill>
                  <a:srgbClr val="00206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CE615BC-B878-40F3-8EC6-4136F816124A}"/>
                </a:ext>
              </a:extLst>
            </p:cNvPr>
            <p:cNvSpPr/>
            <p:nvPr/>
          </p:nvSpPr>
          <p:spPr>
            <a:xfrm>
              <a:off x="6165678" y="1374342"/>
              <a:ext cx="5361711" cy="2213605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>
                  <a:solidFill>
                    <a:srgbClr val="002060"/>
                  </a:solidFill>
                </a:rPr>
                <a:t>Transportation and Supply Chain</a:t>
              </a:r>
              <a:endParaRPr lang="en-GB" sz="900" b="1">
                <a:solidFill>
                  <a:srgbClr val="00206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D2D1E4-059B-465D-9ED2-C80FB37BC296}"/>
                </a:ext>
              </a:extLst>
            </p:cNvPr>
            <p:cNvSpPr/>
            <p:nvPr/>
          </p:nvSpPr>
          <p:spPr>
            <a:xfrm>
              <a:off x="6165678" y="3705980"/>
              <a:ext cx="5361711" cy="2213605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>
                  <a:solidFill>
                    <a:srgbClr val="002060"/>
                  </a:solidFill>
                </a:rPr>
                <a:t>Consumer and Technology</a:t>
              </a:r>
              <a:endParaRPr lang="en-GB" sz="900" b="1">
                <a:solidFill>
                  <a:srgbClr val="002060"/>
                </a:solidFill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6AEB9AA-ABCE-474A-B740-68317FB62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243" y="1698242"/>
              <a:ext cx="1474643" cy="4953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1722399-AB22-4564-9108-0BA00CB2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5487" y="1731570"/>
              <a:ext cx="584083" cy="575556"/>
            </a:xfrm>
            <a:prstGeom prst="rect">
              <a:avLst/>
            </a:prstGeom>
          </p:spPr>
        </p:pic>
        <p:pic>
          <p:nvPicPr>
            <p:cNvPr id="48" name="Picture 5">
              <a:extLst>
                <a:ext uri="{FF2B5EF4-FFF2-40B4-BE49-F238E27FC236}">
                  <a16:creationId xmlns:a16="http://schemas.microsoft.com/office/drawing/2014/main" id="{3B5A5450-71D9-4158-8F81-157EEC5CA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596" y="1826238"/>
              <a:ext cx="1328737" cy="31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081E845-F8F3-4E5F-BF55-EB63E3EE7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5482" y="2746983"/>
              <a:ext cx="1066164" cy="35288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975122A-2062-480A-BCFA-A767EBD67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8285" y="2760014"/>
              <a:ext cx="1047750" cy="326821"/>
            </a:xfrm>
            <a:prstGeom prst="rect">
              <a:avLst/>
            </a:prstGeom>
          </p:spPr>
        </p:pic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id="{8B9CF40A-C25D-4024-AFD6-C6AE79F12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12" y="2772519"/>
              <a:ext cx="412963" cy="30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Placeholder 13">
              <a:extLst>
                <a:ext uri="{FF2B5EF4-FFF2-40B4-BE49-F238E27FC236}">
                  <a16:creationId xmlns:a16="http://schemas.microsoft.com/office/drawing/2014/main" id="{DC9AFE0D-EC23-4DBD-BA57-6AD61F14EA34}"/>
                </a:ext>
              </a:extLst>
            </p:cNvPr>
            <p:cNvSpPr txBox="1">
              <a:spLocks/>
            </p:cNvSpPr>
            <p:nvPr/>
          </p:nvSpPr>
          <p:spPr>
            <a:xfrm>
              <a:off x="685725" y="1399729"/>
              <a:ext cx="5318835" cy="27432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txBody>
            <a:bodyPr vert="horz" lIns="54000" tIns="54000" rIns="54000" bIns="54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8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32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864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152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296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/>
                <a:t>Energy</a:t>
              </a:r>
            </a:p>
          </p:txBody>
        </p:sp>
        <p:sp>
          <p:nvSpPr>
            <p:cNvPr id="53" name="Text Placeholder 13">
              <a:extLst>
                <a:ext uri="{FF2B5EF4-FFF2-40B4-BE49-F238E27FC236}">
                  <a16:creationId xmlns:a16="http://schemas.microsoft.com/office/drawing/2014/main" id="{090452F7-BE6F-4E51-A3A5-EB6EA5F8EF18}"/>
                </a:ext>
              </a:extLst>
            </p:cNvPr>
            <p:cNvSpPr txBox="1">
              <a:spLocks/>
            </p:cNvSpPr>
            <p:nvPr/>
          </p:nvSpPr>
          <p:spPr>
            <a:xfrm>
              <a:off x="685725" y="3736739"/>
              <a:ext cx="5321808" cy="27432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txBody>
            <a:bodyPr vert="horz" lIns="54000" tIns="54000" rIns="54000" bIns="54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8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32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864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152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296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/>
                <a:t>Agriculture and Industrial</a:t>
              </a:r>
            </a:p>
          </p:txBody>
        </p:sp>
        <p:sp>
          <p:nvSpPr>
            <p:cNvPr id="54" name="Text Placeholder 13">
              <a:extLst>
                <a:ext uri="{FF2B5EF4-FFF2-40B4-BE49-F238E27FC236}">
                  <a16:creationId xmlns:a16="http://schemas.microsoft.com/office/drawing/2014/main" id="{720D5976-86C6-4C4D-9486-8DDF430FA8C8}"/>
                </a:ext>
              </a:extLst>
            </p:cNvPr>
            <p:cNvSpPr txBox="1">
              <a:spLocks/>
            </p:cNvSpPr>
            <p:nvPr/>
          </p:nvSpPr>
          <p:spPr>
            <a:xfrm>
              <a:off x="6186791" y="1399729"/>
              <a:ext cx="5321808" cy="27432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txBody>
            <a:bodyPr vert="horz" lIns="54000" tIns="54000" rIns="54000" bIns="54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8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32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864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152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296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/>
                <a:t>Transportation and Supply Chain</a:t>
              </a:r>
              <a:endParaRPr lang="en-GB" sz="900" b="1"/>
            </a:p>
          </p:txBody>
        </p:sp>
        <p:sp>
          <p:nvSpPr>
            <p:cNvPr id="55" name="Text Placeholder 13">
              <a:extLst>
                <a:ext uri="{FF2B5EF4-FFF2-40B4-BE49-F238E27FC236}">
                  <a16:creationId xmlns:a16="http://schemas.microsoft.com/office/drawing/2014/main" id="{6E08AB36-5FB5-452A-9C82-EC7DF2F122AF}"/>
                </a:ext>
              </a:extLst>
            </p:cNvPr>
            <p:cNvSpPr txBox="1">
              <a:spLocks/>
            </p:cNvSpPr>
            <p:nvPr/>
          </p:nvSpPr>
          <p:spPr>
            <a:xfrm>
              <a:off x="6186791" y="3736739"/>
              <a:ext cx="5321808" cy="27432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txBody>
            <a:bodyPr vert="horz" lIns="54000" tIns="54000" rIns="54000" bIns="54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5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88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32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720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864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152000" indent="-288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296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407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Consumer and Technology</a:t>
              </a:r>
              <a:endParaRPr kumimoji="0" lang="en-GB" sz="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975EC18-D426-44A4-B972-DC3DF605C4D8}"/>
                </a:ext>
              </a:extLst>
            </p:cNvPr>
            <p:cNvSpPr txBox="1"/>
            <p:nvPr/>
          </p:nvSpPr>
          <p:spPr>
            <a:xfrm>
              <a:off x="1000761" y="2241928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To increase investment in Low-Carbon energy from $500M per year to $5B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AC817CE-B1E7-4D0C-BA20-338AC722B565}"/>
                </a:ext>
              </a:extLst>
            </p:cNvPr>
            <p:cNvSpPr txBox="1"/>
            <p:nvPr/>
          </p:nvSpPr>
          <p:spPr>
            <a:xfrm>
              <a:off x="2608145" y="2241928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Expects to invest &gt;$10B between 2021 to 2028 in Low-Carbon intensity projects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E171EB-C343-4373-9F80-532403AB43C2}"/>
                </a:ext>
              </a:extLst>
            </p:cNvPr>
            <p:cNvSpPr txBox="1"/>
            <p:nvPr/>
          </p:nvSpPr>
          <p:spPr>
            <a:xfrm>
              <a:off x="4290596" y="2241928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Invests up to $10M in energy technology companies through its venture arm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9E0D3C-F532-4AEE-91FD-F70DD1847819}"/>
                </a:ext>
              </a:extLst>
            </p:cNvPr>
            <p:cNvSpPr txBox="1"/>
            <p:nvPr/>
          </p:nvSpPr>
          <p:spPr>
            <a:xfrm>
              <a:off x="1000761" y="3108927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Eni invests in decarbonization projects and startups through its corporate venture arm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67CA08D-D26A-4BC4-AFF9-513F50549356}"/>
                </a:ext>
              </a:extLst>
            </p:cNvPr>
            <p:cNvSpPr txBox="1"/>
            <p:nvPr/>
          </p:nvSpPr>
          <p:spPr>
            <a:xfrm>
              <a:off x="2570534" y="3108927"/>
              <a:ext cx="1549864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a $1.4B fund in Nov-21 to fund energy transition start-ups and scale-ups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C025B79-38BD-4E94-B331-EA3C5849EB73}"/>
                </a:ext>
              </a:extLst>
            </p:cNvPr>
            <p:cNvSpPr txBox="1"/>
            <p:nvPr/>
          </p:nvSpPr>
          <p:spPr>
            <a:xfrm>
              <a:off x="4188777" y="3108927"/>
              <a:ext cx="1678281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a dedicated $400M energy transition fund in Oct-19 to invest in Low-Carbon technologies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60E78C-0EF1-4176-8617-94E64DF1B3FE}"/>
                </a:ext>
              </a:extLst>
            </p:cNvPr>
            <p:cNvSpPr txBox="1"/>
            <p:nvPr/>
          </p:nvSpPr>
          <p:spPr>
            <a:xfrm>
              <a:off x="947574" y="4588220"/>
              <a:ext cx="1581017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Has invested $300M already in </a:t>
              </a:r>
              <a:r>
                <a:rPr lang="en-US" sz="800" err="1">
                  <a:solidFill>
                    <a:schemeClr val="tx2"/>
                  </a:solidFill>
                </a:rPr>
                <a:t>agritech</a:t>
              </a:r>
              <a:r>
                <a:rPr lang="en-US" sz="800">
                  <a:solidFill>
                    <a:schemeClr val="tx2"/>
                  </a:solidFill>
                </a:rPr>
                <a:t>-related technologies; plans to invest $250M more in the next decade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2D02AE-0259-4BB7-8588-0E1C85D66BC8}"/>
                </a:ext>
              </a:extLst>
            </p:cNvPr>
            <p:cNvSpPr txBox="1"/>
            <p:nvPr/>
          </p:nvSpPr>
          <p:spPr>
            <a:xfrm>
              <a:off x="2501773" y="4588220"/>
              <a:ext cx="1581016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Venture arm of BHP, investing in decarbonization and sustainable resource extraction strategies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EE52292-4802-4C8C-92F5-2944F9E3BBD1}"/>
                </a:ext>
              </a:extLst>
            </p:cNvPr>
            <p:cNvSpPr txBox="1"/>
            <p:nvPr/>
          </p:nvSpPr>
          <p:spPr>
            <a:xfrm>
              <a:off x="4290596" y="4588220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Venture arm of Caterpillar, investing in energy solutions, digital products, robotics, and advanced materials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1096526-04C0-414C-8F0F-8EB854914CE9}"/>
                </a:ext>
              </a:extLst>
            </p:cNvPr>
            <p:cNvSpPr txBox="1"/>
            <p:nvPr/>
          </p:nvSpPr>
          <p:spPr>
            <a:xfrm>
              <a:off x="847318" y="5455219"/>
              <a:ext cx="1781529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To invest $60M annually under its Future in Action program designed to reduce its carbon footprint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39FE20D-9146-47C0-BCF4-3E8E76A8A788}"/>
                </a:ext>
              </a:extLst>
            </p:cNvPr>
            <p:cNvSpPr txBox="1"/>
            <p:nvPr/>
          </p:nvSpPr>
          <p:spPr>
            <a:xfrm>
              <a:off x="2463521" y="5455219"/>
              <a:ext cx="1763890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Venture arm of Sumitomo – has invested &gt;$200M in technologies disrupting the green industrial sector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570F6E-51E1-4284-8BCC-C3C9CB7D8CE2}"/>
                </a:ext>
              </a:extLst>
            </p:cNvPr>
            <p:cNvSpPr txBox="1"/>
            <p:nvPr/>
          </p:nvSpPr>
          <p:spPr>
            <a:xfrm>
              <a:off x="4171910" y="5455219"/>
              <a:ext cx="1712015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ArcelorMittal venture arm launched in Mar-21 to invest $100M in net zero carbon steelmaking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FECBAD-678F-4A11-9A4B-41D950923D4A}"/>
                </a:ext>
              </a:extLst>
            </p:cNvPr>
            <p:cNvSpPr txBox="1"/>
            <p:nvPr/>
          </p:nvSpPr>
          <p:spPr>
            <a:xfrm>
              <a:off x="6495991" y="2241928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a $150M initial fund in 2015 to invest in mobility technologies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BF1291-F2B1-4D12-9613-17019B76629B}"/>
                </a:ext>
              </a:extLst>
            </p:cNvPr>
            <p:cNvSpPr txBox="1"/>
            <p:nvPr/>
          </p:nvSpPr>
          <p:spPr>
            <a:xfrm>
              <a:off x="7999038" y="2241928"/>
              <a:ext cx="1645212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Combined capital of $900M in two funds to invest in sustainable transportation technologies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1B8BF45-F65E-45F9-BDAF-1A9410E1CA8A}"/>
                </a:ext>
              </a:extLst>
            </p:cNvPr>
            <p:cNvSpPr txBox="1"/>
            <p:nvPr/>
          </p:nvSpPr>
          <p:spPr>
            <a:xfrm>
              <a:off x="9700541" y="2241928"/>
              <a:ext cx="1645212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Venture arm of JetBlue, investing in early-stage startups catering to sustainable transportation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93F0969-7E08-4D42-B462-713AC25902E1}"/>
                </a:ext>
              </a:extLst>
            </p:cNvPr>
            <p:cNvSpPr txBox="1"/>
            <p:nvPr/>
          </p:nvSpPr>
          <p:spPr>
            <a:xfrm>
              <a:off x="6266928" y="3108927"/>
              <a:ext cx="1729134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Maersk Growth is the VC arm of A. P. Moller – Maersk with the mission to decarbonize supply chains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9776B67-78DB-450E-8936-1DDFFDC3C928}"/>
                </a:ext>
              </a:extLst>
            </p:cNvPr>
            <p:cNvSpPr txBox="1"/>
            <p:nvPr/>
          </p:nvSpPr>
          <p:spPr>
            <a:xfrm>
              <a:off x="7949932" y="3108927"/>
              <a:ext cx="1783347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Alliance Ventures in 2018 to invest up to $1B in five years in EV and sustainable mobility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5FD5BF-78D9-41F3-8F78-E4C691F0A177}"/>
                </a:ext>
              </a:extLst>
            </p:cNvPr>
            <p:cNvSpPr txBox="1"/>
            <p:nvPr/>
          </p:nvSpPr>
          <p:spPr>
            <a:xfrm>
              <a:off x="9686026" y="3108927"/>
              <a:ext cx="1676262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a $350M fund to invest in decarbonization projects and start-ups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A68E53-3E05-452E-8479-8868256B63EA}"/>
                </a:ext>
              </a:extLst>
            </p:cNvPr>
            <p:cNvSpPr txBox="1"/>
            <p:nvPr/>
          </p:nvSpPr>
          <p:spPr>
            <a:xfrm>
              <a:off x="6495991" y="4588220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the $200M Restore Fund in Apr-21 to fund carbon removal technologies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FAD3F36-C8BA-4860-8AF4-ECFF91072C58}"/>
                </a:ext>
              </a:extLst>
            </p:cNvPr>
            <p:cNvSpPr txBox="1"/>
            <p:nvPr/>
          </p:nvSpPr>
          <p:spPr>
            <a:xfrm>
              <a:off x="8103375" y="4588220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The Climate Pledge Fund to invest an initial $2B in Low-Carbon solutions providers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B64BDBE-7455-4DBC-913D-268B72C639BF}"/>
                </a:ext>
              </a:extLst>
            </p:cNvPr>
            <p:cNvSpPr txBox="1"/>
            <p:nvPr/>
          </p:nvSpPr>
          <p:spPr>
            <a:xfrm>
              <a:off x="9785826" y="4588220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Plans to spend €1B on climate programs over the next five years to reduce greenhouse gas emissions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0AA84C-AF55-43FB-A3A8-4DCEA8F77DE9}"/>
                </a:ext>
              </a:extLst>
            </p:cNvPr>
            <p:cNvSpPr txBox="1"/>
            <p:nvPr/>
          </p:nvSpPr>
          <p:spPr>
            <a:xfrm>
              <a:off x="6495991" y="5455219"/>
              <a:ext cx="1474643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Invests in climate innovation solutions through its $1B Climate Innovation Fund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63036B0-E24C-4C0D-84A8-7F3C670919AE}"/>
                </a:ext>
              </a:extLst>
            </p:cNvPr>
            <p:cNvSpPr txBox="1"/>
            <p:nvPr/>
          </p:nvSpPr>
          <p:spPr>
            <a:xfrm>
              <a:off x="8065764" y="5455219"/>
              <a:ext cx="1549864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In 2021, announced $300M in grants to technologies involved in reforestation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DA464E9-3232-47A2-A293-FBCC7929D5CD}"/>
                </a:ext>
              </a:extLst>
            </p:cNvPr>
            <p:cNvSpPr txBox="1"/>
            <p:nvPr/>
          </p:nvSpPr>
          <p:spPr>
            <a:xfrm>
              <a:off x="9568128" y="5455219"/>
              <a:ext cx="1910039" cy="495300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800">
                  <a:solidFill>
                    <a:schemeClr val="tx2"/>
                  </a:solidFill>
                </a:rPr>
                <a:t>Launched a €1B Climate &amp; Nature Fund to invest in landscape restoration, reforestation, and carbon sequestration </a:t>
              </a:r>
            </a:p>
          </p:txBody>
        </p:sp>
        <p:pic>
          <p:nvPicPr>
            <p:cNvPr id="80" name="Picture 12">
              <a:extLst>
                <a:ext uri="{FF2B5EF4-FFF2-40B4-BE49-F238E27FC236}">
                  <a16:creationId xmlns:a16="http://schemas.microsoft.com/office/drawing/2014/main" id="{87F45228-0F2F-4A84-BC2E-E991DFD7E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171" y="1603753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5">
              <a:extLst>
                <a:ext uri="{FF2B5EF4-FFF2-40B4-BE49-F238E27FC236}">
                  <a16:creationId xmlns:a16="http://schemas.microsoft.com/office/drawing/2014/main" id="{B2750AD0-7547-4929-A8DD-D3228F7C4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5764" y="1963567"/>
              <a:ext cx="1698368" cy="23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E97598B-9D6B-4474-B2C7-F7446432C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0821" y="1947742"/>
              <a:ext cx="939130" cy="30931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9E0E790-03BB-4848-9E5D-23D297591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5937" y="2807798"/>
              <a:ext cx="1011115" cy="28575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7F974166-50E4-4645-A9C8-18872775B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5128" y="2731036"/>
              <a:ext cx="510412" cy="42481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BCC979C-7CB6-4E3C-830B-191C1953B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6667" y="2628606"/>
              <a:ext cx="1162624" cy="548715"/>
            </a:xfrm>
            <a:prstGeom prst="rect">
              <a:avLst/>
            </a:prstGeom>
          </p:spPr>
        </p:pic>
        <p:pic>
          <p:nvPicPr>
            <p:cNvPr id="86" name="Picture 22">
              <a:extLst>
                <a:ext uri="{FF2B5EF4-FFF2-40B4-BE49-F238E27FC236}">
                  <a16:creationId xmlns:a16="http://schemas.microsoft.com/office/drawing/2014/main" id="{D4A2740A-F4FF-4047-9AA3-28DF7B3D0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307" y="4173727"/>
              <a:ext cx="717550" cy="35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F91F63C-79DB-42DA-BD93-77533E497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7877" y="4229308"/>
              <a:ext cx="599301" cy="29399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883A01B-056B-4910-9F5C-4E370727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198" y="4262036"/>
              <a:ext cx="992639" cy="22797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8047426-08C2-4E15-B96E-FDDC020B6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2883" y="5170832"/>
              <a:ext cx="861436" cy="30868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82F583B-A8B9-426F-9FDB-F8D2C5C6F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9160" y="5169950"/>
              <a:ext cx="960713" cy="309563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8370CBE9-1BBD-4DB3-BFE8-650D4C333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4885" y="5201553"/>
              <a:ext cx="644615" cy="23098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C897C6F0-6685-49B4-8881-BB54E7329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5116" y="4113547"/>
              <a:ext cx="498475" cy="50591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33EBB74-5A37-418F-80B0-0A5D0FDB6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26965" y="4191143"/>
              <a:ext cx="982028" cy="38323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FE00684-0480-435C-869F-F4C4D9862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6515" y="4203383"/>
              <a:ext cx="708495" cy="322898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404BB54-49E0-4F71-9A34-3EB097FDD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8864" y="5075149"/>
              <a:ext cx="404813" cy="409576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6CE8E32-3195-436E-9B2A-2CC6AF54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61665" y="5143569"/>
              <a:ext cx="792102" cy="346954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C1E1DADD-6774-4596-907D-27AA9C0CB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4341" y="5161535"/>
              <a:ext cx="339275" cy="32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1015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6912-765A-4389-8E6F-7DA72E71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Biomethane Funding Options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15A900-C173-4764-ABD2-D25874E12EF1}"/>
              </a:ext>
            </a:extLst>
          </p:cNvPr>
          <p:cNvSpPr/>
          <p:nvPr/>
        </p:nvSpPr>
        <p:spPr>
          <a:xfrm>
            <a:off x="1745972" y="4032324"/>
            <a:ext cx="2778598" cy="781673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E" sz="2000" b="1">
                <a:solidFill>
                  <a:schemeClr val="bg1"/>
                </a:solidFill>
              </a:rPr>
              <a:t>Debt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DAF962-F3C4-41FC-BC99-2EBBA5C96510}"/>
              </a:ext>
            </a:extLst>
          </p:cNvPr>
          <p:cNvSpPr/>
          <p:nvPr/>
        </p:nvSpPr>
        <p:spPr>
          <a:xfrm>
            <a:off x="4739897" y="4033940"/>
            <a:ext cx="2778598" cy="781673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E" sz="2000" b="1">
                <a:solidFill>
                  <a:schemeClr val="bg1"/>
                </a:solidFill>
              </a:rPr>
              <a:t>Equity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0D4E42-D2FC-4FE4-83A4-342FC79D9D4C}"/>
              </a:ext>
            </a:extLst>
          </p:cNvPr>
          <p:cNvSpPr/>
          <p:nvPr/>
        </p:nvSpPr>
        <p:spPr>
          <a:xfrm>
            <a:off x="7733822" y="4044208"/>
            <a:ext cx="2778598" cy="781673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E" sz="2000" b="1">
                <a:solidFill>
                  <a:schemeClr val="bg1"/>
                </a:solidFill>
              </a:rPr>
              <a:t>Grant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8ACF9D-5073-42EF-924E-8D8FF6D3BD85}"/>
              </a:ext>
            </a:extLst>
          </p:cNvPr>
          <p:cNvSpPr/>
          <p:nvPr/>
        </p:nvSpPr>
        <p:spPr>
          <a:xfrm>
            <a:off x="2979199" y="5150215"/>
            <a:ext cx="5944810" cy="43662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E" sz="2000" b="1">
                <a:solidFill>
                  <a:schemeClr val="bg1"/>
                </a:solidFill>
              </a:rPr>
              <a:t>Energy Route-To-Market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716B2A-2A7C-43F7-982B-26A6F4BB8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822" y="1714526"/>
            <a:ext cx="2229116" cy="120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2"/>
            </a:solidFill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77B440-0AF7-42F7-8A33-D4F5AA891008}"/>
              </a:ext>
            </a:extLst>
          </p:cNvPr>
          <p:cNvSpPr txBox="1"/>
          <p:nvPr/>
        </p:nvSpPr>
        <p:spPr>
          <a:xfrm>
            <a:off x="1426616" y="2932410"/>
            <a:ext cx="1663390" cy="19504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IE" sz="1100" b="1">
                <a:solidFill>
                  <a:schemeClr val="tx2"/>
                </a:solidFill>
              </a:rPr>
              <a:t>NI 0.5MW AD Plant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CA352-7098-4C13-B13A-781FEDAE942D}"/>
              </a:ext>
            </a:extLst>
          </p:cNvPr>
          <p:cNvSpPr txBox="1"/>
          <p:nvPr/>
        </p:nvSpPr>
        <p:spPr>
          <a:xfrm>
            <a:off x="3520363" y="1781681"/>
            <a:ext cx="2778598" cy="91993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171450" indent="-171450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IE" sz="1200"/>
              <a:t>500kW on-farm AD plant</a:t>
            </a:r>
          </a:p>
          <a:p>
            <a:pPr marL="171450" indent="-171450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IE" sz="1200"/>
              <a:t>c.£3m development cost</a:t>
            </a:r>
          </a:p>
          <a:p>
            <a:pPr marL="171450" indent="-171450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IE" sz="1200"/>
              <a:t>Funded by various UK infrastructure funds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B8B986-5D50-4AED-B10C-E52C12E7656C}"/>
              </a:ext>
            </a:extLst>
          </p:cNvPr>
          <p:cNvSpPr/>
          <p:nvPr/>
        </p:nvSpPr>
        <p:spPr>
          <a:xfrm>
            <a:off x="998400" y="1096372"/>
            <a:ext cx="5203026" cy="4179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E" sz="1500" b="1">
                <a:solidFill>
                  <a:schemeClr val="bg1"/>
                </a:solidFill>
              </a:rPr>
              <a:t>Farm-Scale Plants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0B9B59C3-32FC-42F4-866C-588902E7AB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003" y="1706196"/>
            <a:ext cx="2244550" cy="114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2"/>
            </a:solidFill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D710AC-4F8D-4C37-A96B-24440493F00C}"/>
              </a:ext>
            </a:extLst>
          </p:cNvPr>
          <p:cNvSpPr txBox="1"/>
          <p:nvPr/>
        </p:nvSpPr>
        <p:spPr>
          <a:xfrm>
            <a:off x="8982979" y="1667658"/>
            <a:ext cx="2778598" cy="91993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171450" indent="-171450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IE" sz="1200"/>
              <a:t>World’s first 100% poultry litter AD plant</a:t>
            </a:r>
          </a:p>
          <a:p>
            <a:pPr marL="171450" indent="-171450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IE" sz="1200"/>
              <a:t>c.£20m development cost</a:t>
            </a:r>
          </a:p>
          <a:p>
            <a:pPr marL="171450" indent="-171450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en-IE" sz="1200"/>
              <a:t>Funded by infrastructure fund, alongside </a:t>
            </a:r>
            <a:r>
              <a:rPr lang="en-IE" sz="1200" err="1"/>
              <a:t>InvestNI</a:t>
            </a:r>
            <a:endParaRPr lang="en-IE" sz="1200"/>
          </a:p>
          <a:p>
            <a:pPr marL="171450" indent="-171450">
              <a:spcAft>
                <a:spcPts val="600"/>
              </a:spcAft>
              <a:buClr>
                <a:srgbClr val="00338D"/>
              </a:buClr>
              <a:buFont typeface="Wingdings" panose="05000000000000000000" pitchFamily="2" charset="2"/>
              <a:buChar char="§"/>
            </a:pPr>
            <a:endParaRPr lang="en-IE" sz="10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A48D8D-4741-4B21-BA6F-B9CEC882FD47}"/>
              </a:ext>
            </a:extLst>
          </p:cNvPr>
          <p:cNvSpPr/>
          <p:nvPr/>
        </p:nvSpPr>
        <p:spPr>
          <a:xfrm>
            <a:off x="6599975" y="1098450"/>
            <a:ext cx="5060673" cy="4179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E" sz="1500" b="1">
                <a:solidFill>
                  <a:schemeClr val="bg1"/>
                </a:solidFill>
              </a:rPr>
              <a:t>Industrial-Scale Plants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6C596-97CB-4167-B15C-B605156CC8A9}"/>
              </a:ext>
            </a:extLst>
          </p:cNvPr>
          <p:cNvSpPr txBox="1"/>
          <p:nvPr/>
        </p:nvSpPr>
        <p:spPr>
          <a:xfrm>
            <a:off x="7028873" y="2847357"/>
            <a:ext cx="1663390" cy="19504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IE" sz="1100" b="1">
                <a:solidFill>
                  <a:schemeClr val="tx2"/>
                </a:solidFill>
              </a:rPr>
              <a:t>NI 3.0 MW AD Plant</a:t>
            </a:r>
          </a:p>
        </p:txBody>
      </p:sp>
    </p:spTree>
    <p:extLst>
      <p:ext uri="{BB962C8B-B14F-4D97-AF65-F5344CB8AC3E}">
        <p14:creationId xmlns:p14="http://schemas.microsoft.com/office/powerpoint/2010/main" val="3956318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7E3E-8573-4681-8872-7E8F73AC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Conclusions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81E598-5191-4750-8D65-DCEEFBD601A5}"/>
              </a:ext>
            </a:extLst>
          </p:cNvPr>
          <p:cNvSpPr/>
          <p:nvPr/>
        </p:nvSpPr>
        <p:spPr>
          <a:xfrm>
            <a:off x="919289" y="997565"/>
            <a:ext cx="99358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0000"/>
                </a:solidFill>
                <a:latin typeface="Arial" panose="020B0604020202020204" pitchFamily="34" charset="0"/>
              </a:rPr>
              <a:t>Biomethane is an essential component of </a:t>
            </a:r>
            <a:r>
              <a:rPr lang="en-I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RoI’s</a:t>
            </a:r>
            <a:r>
              <a:rPr lang="en-IE" sz="1600" dirty="0">
                <a:solidFill>
                  <a:srgbClr val="000000"/>
                </a:solidFill>
                <a:latin typeface="Arial" panose="020B0604020202020204" pitchFamily="34" charset="0"/>
              </a:rPr>
              <a:t> decarbonisation pathway, with strong demand from industry;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0000"/>
                </a:solidFill>
                <a:latin typeface="Arial" panose="020B0604020202020204" pitchFamily="34" charset="0"/>
              </a:rPr>
              <a:t>Biomethane has the potential to decarbonise some of the hardest to abate carbon emitting processes at the lowest cost;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0000"/>
                </a:solidFill>
                <a:latin typeface="Arial" panose="020B0604020202020204" pitchFamily="34" charset="0"/>
              </a:rPr>
              <a:t>Policy, demand &amp; environmental factors are now aligning – few structural barriers remain;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0000"/>
                </a:solidFill>
                <a:latin typeface="Arial" panose="020B0604020202020204" pitchFamily="34" charset="0"/>
              </a:rPr>
              <a:t>Using a grass-based agricultural system, Ireland has the potential to be a major player in biomethane production, using on-farm anaerobic digestion, alongside waste fed plants;</a:t>
            </a:r>
          </a:p>
          <a:p>
            <a:endParaRPr lang="en-I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600" dirty="0">
                <a:solidFill>
                  <a:srgbClr val="000000"/>
                </a:solidFill>
                <a:latin typeface="Arial" panose="020B0604020202020204" pitchFamily="34" charset="0"/>
              </a:rPr>
              <a:t>There is a wall of capital ready to fund the roll-out of the industry, however the sector will not develop without active policy support from the Government (incl. permitting processes) and a structured approach to asset development.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E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5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08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431800"/>
            <a:ext cx="10747484" cy="533400"/>
          </a:xfrm>
        </p:spPr>
        <p:txBody>
          <a:bodyPr/>
          <a:lstStyle/>
          <a:p>
            <a:r>
              <a:rPr lang="en-IE"/>
              <a:t>Rapid growth is needed to achieve Ireland’s biomethane ambition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88364-F82C-4BD8-B64F-1F1B86F560BE}"/>
              </a:ext>
            </a:extLst>
          </p:cNvPr>
          <p:cNvSpPr txBox="1"/>
          <p:nvPr/>
        </p:nvSpPr>
        <p:spPr>
          <a:xfrm>
            <a:off x="3995952" y="1330325"/>
            <a:ext cx="4200095" cy="23083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IE" b="1"/>
              <a:t>125 x 20 GWh Plants (2.5 TWh)</a:t>
            </a:r>
          </a:p>
        </p:txBody>
      </p:sp>
      <p:graphicFrame>
        <p:nvGraphicFramePr>
          <p:cNvPr id="7" name="Chart1">
            <a:extLst>
              <a:ext uri="{FF2B5EF4-FFF2-40B4-BE49-F238E27FC236}">
                <a16:creationId xmlns:a16="http://schemas.microsoft.com/office/drawing/2014/main" id="{7832FD9C-8F05-4688-A4E1-736DDE103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38087"/>
              </p:ext>
            </p:extLst>
          </p:nvPr>
        </p:nvGraphicFramePr>
        <p:xfrm>
          <a:off x="1070919" y="1561156"/>
          <a:ext cx="10066638" cy="453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504F3F-9CBF-44E8-ACDD-D1C969537F1C}"/>
              </a:ext>
            </a:extLst>
          </p:cNvPr>
          <p:cNvSpPr txBox="1"/>
          <p:nvPr/>
        </p:nvSpPr>
        <p:spPr>
          <a:xfrm>
            <a:off x="1839710" y="5991225"/>
            <a:ext cx="7387120" cy="2882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50" b="1" dirty="0">
                <a:solidFill>
                  <a:schemeClr val="tx2"/>
                </a:solidFill>
              </a:rPr>
              <a:t>Source: Project Clover</a:t>
            </a:r>
          </a:p>
        </p:txBody>
      </p:sp>
    </p:spTree>
    <p:extLst>
      <p:ext uri="{BB962C8B-B14F-4D97-AF65-F5344CB8AC3E}">
        <p14:creationId xmlns:p14="http://schemas.microsoft.com/office/powerpoint/2010/main" val="4966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the time is right for biomethane in Ireland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40C92-C663-4D09-BD69-12B4609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93229"/>
              </p:ext>
            </p:extLst>
          </p:nvPr>
        </p:nvGraphicFramePr>
        <p:xfrm>
          <a:off x="998400" y="1052184"/>
          <a:ext cx="10463287" cy="5377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28080">
                  <a:extLst>
                    <a:ext uri="{9D8B030D-6E8A-4147-A177-3AD203B41FA5}">
                      <a16:colId xmlns:a16="http://schemas.microsoft.com/office/drawing/2014/main" val="757457511"/>
                    </a:ext>
                  </a:extLst>
                </a:gridCol>
                <a:gridCol w="5335207">
                  <a:extLst>
                    <a:ext uri="{9D8B030D-6E8A-4147-A177-3AD203B41FA5}">
                      <a16:colId xmlns:a16="http://schemas.microsoft.com/office/drawing/2014/main" val="197051380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Historic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What’s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174"/>
                  </a:ext>
                </a:extLst>
              </a:tr>
              <a:tr h="617016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Economics - focus has historically prioritised the decarbonisation of electricity due to lower abatement cost, decarbonising heat received less attention and support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The need to reduce emissions from all sectors - biomethane is the lowest cost option to decarbonise many high temperature heat applications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2092"/>
                  </a:ext>
                </a:extLst>
              </a:tr>
              <a:tr h="6636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Historically advocacy primarily from AD technology sector or developers – not a compelling option to Government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Industry is now demanding a supply of biomethane fuel in order to achieve their decarbonisation targets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42275"/>
                  </a:ext>
                </a:extLst>
              </a:tr>
              <a:tr h="65127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regulatory pressure / Government appetite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EU has set aggressive targets for both decarbonisation of heat and the production of biomethane</a:t>
                      </a:r>
                    </a:p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Security of supply concerns has increased interest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28092"/>
                  </a:ext>
                </a:extLst>
              </a:tr>
              <a:tr h="76495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Cautious government approach due to nervousness of impacting agri-sector dynamics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Studies have shown that Ireland has additional, untapped feedstock capacity which can assist farm-level decarbonisation and also reduce nitrogen based fertiliser usage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428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Government unwilling to lock into long-term subsidies to incentivise investments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proposed Renewable Heat Obligation (RHO) scheme will provide long term support while placing no burden on Government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31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Developing an new energy sector, with the risk of unintended, negative consequences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There are now over 10,000 AD plants operating across Europe, with 80 operating in NI alone.   Can work if done right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00312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challenging sector to secure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Significant increase in capital chasing this sector – AD now considered a mainstream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65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77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Biomethane is an expensive option for renewable electricity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2A47D1-319C-419C-90FC-BC186E2BD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98990"/>
              </p:ext>
            </p:extLst>
          </p:nvPr>
        </p:nvGraphicFramePr>
        <p:xfrm>
          <a:off x="1087958" y="1489484"/>
          <a:ext cx="10016084" cy="450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96718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431800"/>
            <a:ext cx="10888800" cy="533400"/>
          </a:xfrm>
        </p:spPr>
        <p:txBody>
          <a:bodyPr/>
          <a:lstStyle/>
          <a:p>
            <a:r>
              <a:rPr lang="en-IE"/>
              <a:t>Biomethane can be the cheapest option to decarbonise heat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1B591-D84F-400A-8937-ED6C24287EC0}"/>
              </a:ext>
            </a:extLst>
          </p:cNvPr>
          <p:cNvSpPr txBox="1"/>
          <p:nvPr/>
        </p:nvSpPr>
        <p:spPr>
          <a:xfrm>
            <a:off x="1884845" y="5876925"/>
            <a:ext cx="7387120" cy="2882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50" b="1">
                <a:solidFill>
                  <a:schemeClr val="tx2"/>
                </a:solidFill>
              </a:rPr>
              <a:t>Source: KPMG Analysis, 2020 costs in Ireland</a:t>
            </a:r>
          </a:p>
        </p:txBody>
      </p:sp>
      <p:graphicFrame>
        <p:nvGraphicFramePr>
          <p:cNvPr id="6" name="Chart1">
            <a:extLst>
              <a:ext uri="{FF2B5EF4-FFF2-40B4-BE49-F238E27FC236}">
                <a16:creationId xmlns:a16="http://schemas.microsoft.com/office/drawing/2014/main" id="{A13C0343-B340-4051-A00D-0EECE9493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99190"/>
              </p:ext>
            </p:extLst>
          </p:nvPr>
        </p:nvGraphicFramePr>
        <p:xfrm>
          <a:off x="925988" y="1303876"/>
          <a:ext cx="10340024" cy="425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31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99AB-C65C-47A9-A713-C930FD06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Recently biomethane has become cheaper than fossil gas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91785F-4D8A-4DCE-8655-AC530A7C3966}"/>
              </a:ext>
            </a:extLst>
          </p:cNvPr>
          <p:cNvGrpSpPr/>
          <p:nvPr/>
        </p:nvGrpSpPr>
        <p:grpSpPr>
          <a:xfrm>
            <a:off x="475488" y="1160981"/>
            <a:ext cx="10718112" cy="4931594"/>
            <a:chOff x="998400" y="1160981"/>
            <a:chExt cx="10195200" cy="4931594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15AB7FDF-441A-4651-9B17-01C2D6BA749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8576439"/>
                </p:ext>
              </p:extLst>
            </p:nvPr>
          </p:nvGraphicFramePr>
          <p:xfrm>
            <a:off x="998400" y="1160981"/>
            <a:ext cx="10195200" cy="493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BBF50-D331-49AD-B69C-E36A65047536}"/>
                </a:ext>
              </a:extLst>
            </p:cNvPr>
            <p:cNvSpPr/>
            <p:nvPr/>
          </p:nvSpPr>
          <p:spPr>
            <a:xfrm>
              <a:off x="2424701" y="3236360"/>
              <a:ext cx="8404261" cy="431514"/>
            </a:xfrm>
            <a:prstGeom prst="rect">
              <a:avLst/>
            </a:prstGeom>
            <a:solidFill>
              <a:srgbClr val="43B0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IE" sz="1500" err="1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48AC5A-22B5-4FD8-B49D-E589ABF31467}"/>
                </a:ext>
              </a:extLst>
            </p:cNvPr>
            <p:cNvSpPr txBox="1"/>
            <p:nvPr/>
          </p:nvSpPr>
          <p:spPr>
            <a:xfrm>
              <a:off x="7172538" y="5423896"/>
              <a:ext cx="2455523" cy="53340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IE" sz="1000"/>
                <a:t>Biomethane price range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9D941C-05E4-4AE0-A892-F46C12972B8E}"/>
                </a:ext>
              </a:extLst>
            </p:cNvPr>
            <p:cNvSpPr/>
            <p:nvPr/>
          </p:nvSpPr>
          <p:spPr>
            <a:xfrm>
              <a:off x="6661865" y="5423896"/>
              <a:ext cx="422953" cy="176373"/>
            </a:xfrm>
            <a:prstGeom prst="rect">
              <a:avLst/>
            </a:prstGeom>
            <a:solidFill>
              <a:srgbClr val="43B0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IE" sz="1500" err="1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CDAB8CD-C105-4BC4-B700-788FE0C78C63}"/>
              </a:ext>
            </a:extLst>
          </p:cNvPr>
          <p:cNvSpPr txBox="1"/>
          <p:nvPr/>
        </p:nvSpPr>
        <p:spPr>
          <a:xfrm>
            <a:off x="1883663" y="5936408"/>
            <a:ext cx="6373368" cy="31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00" b="1">
                <a:solidFill>
                  <a:schemeClr val="tx2"/>
                </a:solidFill>
              </a:rPr>
              <a:t>Source: Intercontinental Exchange, KPMG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F53A5-4881-4F7A-8797-98AFD596A8AD}"/>
              </a:ext>
            </a:extLst>
          </p:cNvPr>
          <p:cNvSpPr txBox="1"/>
          <p:nvPr/>
        </p:nvSpPr>
        <p:spPr>
          <a:xfrm>
            <a:off x="5101122" y="5459103"/>
            <a:ext cx="903929" cy="266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IE" sz="1000"/>
              <a:t>NBP € c/kWh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F84A8-EFBD-43FA-8C22-4ED569321785}"/>
              </a:ext>
            </a:extLst>
          </p:cNvPr>
          <p:cNvSpPr/>
          <p:nvPr/>
        </p:nvSpPr>
        <p:spPr>
          <a:xfrm>
            <a:off x="4610366" y="5499664"/>
            <a:ext cx="444646" cy="637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E" sz="15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4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Why the time is right for Biomethane in Ireland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40C92-C663-4D09-BD69-12B460934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87236"/>
              </p:ext>
            </p:extLst>
          </p:nvPr>
        </p:nvGraphicFramePr>
        <p:xfrm>
          <a:off x="998400" y="1052184"/>
          <a:ext cx="10463287" cy="5377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28080">
                  <a:extLst>
                    <a:ext uri="{9D8B030D-6E8A-4147-A177-3AD203B41FA5}">
                      <a16:colId xmlns:a16="http://schemas.microsoft.com/office/drawing/2014/main" val="757457511"/>
                    </a:ext>
                  </a:extLst>
                </a:gridCol>
                <a:gridCol w="5335207">
                  <a:extLst>
                    <a:ext uri="{9D8B030D-6E8A-4147-A177-3AD203B41FA5}">
                      <a16:colId xmlns:a16="http://schemas.microsoft.com/office/drawing/2014/main" val="197051380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Historic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>
                          <a:solidFill>
                            <a:schemeClr val="tx2"/>
                          </a:solidFill>
                        </a:rPr>
                        <a:t>What’s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11174"/>
                  </a:ext>
                </a:extLst>
              </a:tr>
              <a:tr h="617016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 - focus has historically prioritised the decarbonisation of electricity due to lower abatement cost, decarbonising heat received less attention and support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need to reduce emissions from all sectors - biomethane is the lowest cost option to decarbonise many high temperature heat applications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062092"/>
                  </a:ext>
                </a:extLst>
              </a:tr>
              <a:tr h="6636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Historically advocacy primarily from AD technology sector or developers – not a compelling option to Government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tx1"/>
                          </a:solidFill>
                        </a:rPr>
                        <a:t>Industry is now demanding a supply of biomethane fuel in order to achieve their decarbonisation targets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42275"/>
                  </a:ext>
                </a:extLst>
              </a:tr>
              <a:tr h="65127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Limited regulatory pressure / Government appetite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EU has set aggressive targets for both decarbonisation of heat and the production of biomethane</a:t>
                      </a:r>
                    </a:p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Security of supply concerns has increased interest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28092"/>
                  </a:ext>
                </a:extLst>
              </a:tr>
              <a:tr h="764958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Cautious government approach due to nervousness of impacting agri-sector dynamics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Studies have shown that Ireland has additional, untapped feedstock capacity which can assist farm-level decarbonisation and also reduce nitrogen based fertiliser usage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1428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Government unwilling to lock into long-term subsidies to incentivise investments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 proposed Renewable Heat Obligation (RHO) scheme will provide long term support while placing no burden on Government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0313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Developing an new energy sector, with the risk of unintended, negative consequences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There are now over 10,000 AD plants operating across Europe, with 80 operating in NI alone.   Can work if done right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00312"/>
                  </a:ext>
                </a:extLst>
              </a:tr>
              <a:tr h="714791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 challenging sector to secure funding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Significant increase in capital chasing this sector – AD now considered a mainstream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465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20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49B47-D2D9-4C54-82D8-585AB55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Industrial Demand for Biomethane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21A50-067A-41A1-B448-7A592C85B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133" y="2334225"/>
            <a:ext cx="1514237" cy="659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D85A0-49F4-4625-A182-A32D09B64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" r="713"/>
          <a:stretch/>
        </p:blipFill>
        <p:spPr>
          <a:xfrm>
            <a:off x="1225555" y="4084802"/>
            <a:ext cx="1223962" cy="677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9A1E0-2A3E-4627-B9B3-E02FF8A57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666" y="4034655"/>
            <a:ext cx="1254991" cy="777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C07279-A75E-466A-A1FC-62606D2A4D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"/>
          <a:stretch/>
        </p:blipFill>
        <p:spPr>
          <a:xfrm>
            <a:off x="1206380" y="3298347"/>
            <a:ext cx="1280905" cy="416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79752-2776-4900-976B-A6247185B3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692" y="4084802"/>
            <a:ext cx="1043413" cy="626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A29B85-F8CF-4D94-A3EC-D3DE98D71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157" y="3256849"/>
            <a:ext cx="1202563" cy="549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19652-B5E3-4028-AF68-915E32965FB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782" y="2384161"/>
            <a:ext cx="1152054" cy="560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292CB8-9177-4CF0-8577-B2DA825731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773" y="2247724"/>
            <a:ext cx="1558021" cy="832904"/>
          </a:xfrm>
          <a:prstGeom prst="rect">
            <a:avLst/>
          </a:prstGeom>
        </p:spPr>
      </p:pic>
      <p:pic>
        <p:nvPicPr>
          <p:cNvPr id="12290" name="Picture 2" descr="Flynn's Tomatoes | Dublin">
            <a:extLst>
              <a:ext uri="{FF2B5EF4-FFF2-40B4-BE49-F238E27FC236}">
                <a16:creationId xmlns:a16="http://schemas.microsoft.com/office/drawing/2014/main" id="{763D147B-E587-4DE3-931B-9F72A350F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41" b="29080"/>
          <a:stretch/>
        </p:blipFill>
        <p:spPr bwMode="auto">
          <a:xfrm>
            <a:off x="7668692" y="3278724"/>
            <a:ext cx="1099853" cy="5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uJo Burger Joint (@BuJoBurgerJoint) / Twitter">
            <a:extLst>
              <a:ext uri="{FF2B5EF4-FFF2-40B4-BE49-F238E27FC236}">
                <a16:creationId xmlns:a16="http://schemas.microsoft.com/office/drawing/2014/main" id="{F326FC65-52B5-4327-BDF5-7531FA21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111" y1="56889" x2="39111" y2="56889"/>
                        <a14:foregroundMark x1="38222" y1="53778" x2="38222" y2="53778"/>
                        <a14:foregroundMark x1="64889" y1="58667" x2="64889" y2="58667"/>
                        <a14:foregroundMark x1="66222" y1="62667" x2="36444" y2="5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1468" y="3822243"/>
            <a:ext cx="1202564" cy="12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C119C2B4-A529-4C94-BA9A-EDEF414D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863" y="3429000"/>
            <a:ext cx="1267464" cy="2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What's Happening - Tesco Ireland">
            <a:extLst>
              <a:ext uri="{FF2B5EF4-FFF2-40B4-BE49-F238E27FC236}">
                <a16:creationId xmlns:a16="http://schemas.microsoft.com/office/drawing/2014/main" id="{4BC7D95D-4E1B-4A12-A18F-19D82F1C8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4143" y="4208961"/>
            <a:ext cx="1227280" cy="3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urivo Co-operative Society Limited | LinkedIn">
            <a:extLst>
              <a:ext uri="{FF2B5EF4-FFF2-40B4-BE49-F238E27FC236}">
                <a16:creationId xmlns:a16="http://schemas.microsoft.com/office/drawing/2014/main" id="{D143709B-CDFA-4973-B24D-346AE57C3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5911" y="2479982"/>
            <a:ext cx="1525414" cy="4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CE8A-F766-432E-9F56-F2FB786373F7}"/>
              </a:ext>
            </a:extLst>
          </p:cNvPr>
          <p:cNvSpPr/>
          <p:nvPr/>
        </p:nvSpPr>
        <p:spPr>
          <a:xfrm>
            <a:off x="1005279" y="1340431"/>
            <a:ext cx="1701700" cy="4546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144000" rIns="54610" bIns="54610" rtlCol="0" anchor="t" anchorCtr="0"/>
          <a:lstStyle/>
          <a:p>
            <a:pPr algn="ctr"/>
            <a:r>
              <a:rPr lang="en-IE" b="1">
                <a:solidFill>
                  <a:schemeClr val="tx1"/>
                </a:solidFill>
              </a:rPr>
              <a:t>Dairy</a:t>
            </a:r>
            <a:endParaRPr lang="en-IE" sz="1500" b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E9354-B86C-4E0F-9811-BD34031B66AB}"/>
              </a:ext>
            </a:extLst>
          </p:cNvPr>
          <p:cNvSpPr/>
          <p:nvPr/>
        </p:nvSpPr>
        <p:spPr>
          <a:xfrm>
            <a:off x="3126934" y="1340431"/>
            <a:ext cx="1701700" cy="4546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144000" rIns="54610" bIns="54610" rtlCol="0" anchor="t" anchorCtr="0"/>
          <a:lstStyle/>
          <a:p>
            <a:pPr algn="ctr"/>
            <a:r>
              <a:rPr lang="en-IE" b="1">
                <a:solidFill>
                  <a:schemeClr val="tx1"/>
                </a:solidFill>
              </a:rPr>
              <a:t>Beverages</a:t>
            </a:r>
            <a:endParaRPr lang="en-IE" sz="1500" b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E45A4B-6F4C-46F4-A7FA-F07BD8CBAF1C}"/>
              </a:ext>
            </a:extLst>
          </p:cNvPr>
          <p:cNvSpPr/>
          <p:nvPr/>
        </p:nvSpPr>
        <p:spPr>
          <a:xfrm>
            <a:off x="5248589" y="1340431"/>
            <a:ext cx="1701700" cy="4546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144000" rIns="54610" bIns="54610" rtlCol="0" anchor="t" anchorCtr="0"/>
          <a:lstStyle/>
          <a:p>
            <a:pPr algn="ctr"/>
            <a:r>
              <a:rPr lang="en-IE" b="1">
                <a:solidFill>
                  <a:schemeClr val="tx1"/>
                </a:solidFill>
              </a:rPr>
              <a:t>Nutrition</a:t>
            </a:r>
            <a:endParaRPr lang="en-IE" sz="1500" b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DF2CA4-04F3-4891-9A8E-02FEC5156D34}"/>
              </a:ext>
            </a:extLst>
          </p:cNvPr>
          <p:cNvSpPr/>
          <p:nvPr/>
        </p:nvSpPr>
        <p:spPr>
          <a:xfrm>
            <a:off x="7370244" y="1340431"/>
            <a:ext cx="1701700" cy="452651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144000" rIns="54610" bIns="54610" rtlCol="0" anchor="t" anchorCtr="0"/>
          <a:lstStyle/>
          <a:p>
            <a:pPr algn="ctr"/>
            <a:r>
              <a:rPr lang="en-IE" b="1">
                <a:solidFill>
                  <a:schemeClr val="tx1"/>
                </a:solidFill>
              </a:rPr>
              <a:t>Agriculture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20F4A-E68B-4EE6-B03C-4960931471E6}"/>
              </a:ext>
            </a:extLst>
          </p:cNvPr>
          <p:cNvSpPr/>
          <p:nvPr/>
        </p:nvSpPr>
        <p:spPr>
          <a:xfrm>
            <a:off x="9491900" y="1330325"/>
            <a:ext cx="1701700" cy="4546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144000" rIns="54610" bIns="54610" rtlCol="0" anchor="t" anchorCtr="0"/>
          <a:lstStyle/>
          <a:p>
            <a:pPr algn="ctr"/>
            <a:r>
              <a:rPr lang="en-IE" b="1">
                <a:solidFill>
                  <a:schemeClr val="tx1"/>
                </a:solidFill>
              </a:rPr>
              <a:t>Others</a:t>
            </a:r>
            <a:endParaRPr lang="en-IE" sz="1500" b="1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44FFE2-F54F-4E3B-8BBF-ED30180D80C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227" y="2370050"/>
            <a:ext cx="1293047" cy="5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26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5.30a"/>
  <p:tag name="TYPE" val="ScreenWide"/>
  <p:tag name="KEYWORD" val="SCREENWIDE"/>
  <p:tag name="TEMPLATEVERSION" val="17/07/2017 11:56: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ppt/theme/theme2.xml><?xml version="1.0" encoding="utf-8"?>
<a:theme xmlns:a="http://schemas.openxmlformats.org/drawingml/2006/main" name="1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54978B57-5385-4442-8ABE-D0E7D9BCDD82}" vid="{AB9C9FD2-0B8F-4D8E-AD5B-A03025396FEC}"/>
    </a:ext>
  </a:extLst>
</a:theme>
</file>

<file path=ppt/theme/theme3.xml><?xml version="1.0" encoding="utf-8"?>
<a:theme xmlns:a="http://schemas.openxmlformats.org/drawingml/2006/main" name="2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KPMG Global Brand Refresh_Widescreen-Revised_v10</Template>
  <TotalTime>2</TotalTime>
  <Words>3097</Words>
  <Application>Microsoft Macintosh PowerPoint</Application>
  <PresentationFormat>Widescreen</PresentationFormat>
  <Paragraphs>371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KPMG Bold</vt:lpstr>
      <vt:lpstr>Calibri</vt:lpstr>
      <vt:lpstr>Arial</vt:lpstr>
      <vt:lpstr>Wingdings</vt:lpstr>
      <vt:lpstr>KPMG Widescreen [16:9] Feb 2022</vt:lpstr>
      <vt:lpstr>1_KPMG Widescreen [16:9] Feb 2022</vt:lpstr>
      <vt:lpstr>2_KPMG Widescreen [16:9] Feb 2022</vt:lpstr>
      <vt:lpstr>think-cell Slide</vt:lpstr>
      <vt:lpstr>Funding AD Biomethane Development</vt:lpstr>
      <vt:lpstr>Making the case for biomethane in Ireland</vt:lpstr>
      <vt:lpstr>Rapid growth is needed to achieve Ireland’s biomethane ambition</vt:lpstr>
      <vt:lpstr>Why the time is right for biomethane in Ireland</vt:lpstr>
      <vt:lpstr>Biomethane is an expensive option for renewable electricity</vt:lpstr>
      <vt:lpstr>Biomethane can be the cheapest option to decarbonise heat</vt:lpstr>
      <vt:lpstr>Recently biomethane has become cheaper than fossil gas</vt:lpstr>
      <vt:lpstr>Why the time is right for Biomethane in Ireland</vt:lpstr>
      <vt:lpstr>Industrial Demand for Biomethane</vt:lpstr>
      <vt:lpstr>Why the time is right for Biomethane in Ireland</vt:lpstr>
      <vt:lpstr>Biomethane production has been growing steadily in Europe</vt:lpstr>
      <vt:lpstr>RePowerEU set ambitious targets for biomethane production</vt:lpstr>
      <vt:lpstr>Why the time is right for Biomethane in Ireland</vt:lpstr>
      <vt:lpstr>Experience from Northern Ireland’s agri-sector</vt:lpstr>
      <vt:lpstr>Why the time is right for Biomethane in Ireland</vt:lpstr>
      <vt:lpstr>Renewable Heat Obligation  (RHO) to be introduced by 2024</vt:lpstr>
      <vt:lpstr>Why the time is right for Biomethane in Ireland</vt:lpstr>
      <vt:lpstr>80 Operational AD Plants in NI</vt:lpstr>
      <vt:lpstr>Increasing Grass Production without Increasing Emissions</vt:lpstr>
      <vt:lpstr>Why the time is right for Biomethane in Ireland</vt:lpstr>
      <vt:lpstr>Biomethane Funding</vt:lpstr>
      <vt:lpstr>Biomethane plant economics &amp; funding</vt:lpstr>
      <vt:lpstr>Green Finance is in Vogue</vt:lpstr>
      <vt:lpstr>Global investment in low carbon tech/renewables is growing</vt:lpstr>
      <vt:lpstr>With vast flows of Private Equity capital…</vt:lpstr>
      <vt:lpstr>Corporates are providing funding to support their supply chains…</vt:lpstr>
      <vt:lpstr>Biomethane Funding Options</vt:lpstr>
      <vt:lpstr>Conclusions</vt:lpstr>
      <vt:lpstr>PowerPoint Presentation</vt:lpstr>
    </vt:vector>
  </TitlesOfParts>
  <Company>KPMG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screen template</dc:title>
  <dc:creator>Philip Connolly</dc:creator>
  <cp:lastModifiedBy>Microsoft Office User</cp:lastModifiedBy>
  <cp:revision>4</cp:revision>
  <dcterms:created xsi:type="dcterms:W3CDTF">2022-03-14T16:42:38Z</dcterms:created>
  <dcterms:modified xsi:type="dcterms:W3CDTF">2022-11-15T10:41:42Z</dcterms:modified>
  <cp:category>KPMG Public</cp:category>
</cp:coreProperties>
</file>