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12" r:id="rId5"/>
    <p:sldId id="341" r:id="rId6"/>
    <p:sldId id="345" r:id="rId7"/>
    <p:sldId id="2394" r:id="rId8"/>
    <p:sldId id="351" r:id="rId9"/>
    <p:sldId id="349" r:id="rId10"/>
    <p:sldId id="353" r:id="rId11"/>
    <p:sldId id="287" r:id="rId12"/>
    <p:sldId id="354" r:id="rId13"/>
    <p:sldId id="355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0D563C-CAA1-4708-AF97-E4D993DE3E8F}" name="Darren Carty" initials="DC" userId="S::darren@sustainableflightsolutions.com::e6bdbe54-cb4d-4042-a0fb-ce2914566442" providerId="AD"/>
  <p188:author id="{F1C8214E-5205-E4CE-A035-4989E0E2ED0A}" name="agnes" initials="a" userId="agn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3" autoAdjust="0"/>
    <p:restoredTop sz="93077"/>
  </p:normalViewPr>
  <p:slideViewPr>
    <p:cSldViewPr snapToGrid="0">
      <p:cViewPr varScale="1">
        <p:scale>
          <a:sx n="59" d="100"/>
          <a:sy n="59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AF798-5CE8-4FEB-8774-F09AF08263D9}" type="doc">
      <dgm:prSet loTypeId="urn:microsoft.com/office/officeart/2008/layout/Lined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F9CAD4A-AA0A-4699-AF67-00D8A4463219}">
      <dgm:prSet custT="1"/>
      <dgm:spPr/>
      <dgm:t>
        <a:bodyPr/>
        <a:lstStyle/>
        <a:p>
          <a:r>
            <a:rPr lang="en-IE" sz="3200" dirty="0"/>
            <a:t>SFS Ireland &amp; SkyNRG – Project Introduction</a:t>
          </a:r>
          <a:endParaRPr lang="en-US" sz="3200" dirty="0"/>
        </a:p>
      </dgm:t>
    </dgm:pt>
    <dgm:pt modelId="{B938B590-1A2B-44C7-AEBA-E2896CED78BC}" type="parTrans" cxnId="{582432A9-704F-477A-8EF0-BD014E4549B8}">
      <dgm:prSet/>
      <dgm:spPr/>
      <dgm:t>
        <a:bodyPr/>
        <a:lstStyle/>
        <a:p>
          <a:endParaRPr lang="en-US"/>
        </a:p>
      </dgm:t>
    </dgm:pt>
    <dgm:pt modelId="{66721DF8-8D84-45AB-9F3B-C5E2BDE7C302}" type="sibTrans" cxnId="{582432A9-704F-477A-8EF0-BD014E4549B8}">
      <dgm:prSet/>
      <dgm:spPr/>
      <dgm:t>
        <a:bodyPr/>
        <a:lstStyle/>
        <a:p>
          <a:endParaRPr lang="en-US"/>
        </a:p>
      </dgm:t>
    </dgm:pt>
    <dgm:pt modelId="{013F9ED5-E81C-4071-BBD6-4FB7056DD697}">
      <dgm:prSet custT="1"/>
      <dgm:spPr/>
      <dgm:t>
        <a:bodyPr/>
        <a:lstStyle/>
        <a:p>
          <a:r>
            <a:rPr lang="en-IE" sz="3200" dirty="0"/>
            <a:t>Future Fuels</a:t>
          </a:r>
          <a:endParaRPr lang="en-US" sz="3200" dirty="0"/>
        </a:p>
      </dgm:t>
    </dgm:pt>
    <dgm:pt modelId="{3480C178-3F7C-4D5F-A8A7-33793DE6C8E5}" type="parTrans" cxnId="{BDE9BD77-8043-4152-8B7F-B64B806D6A02}">
      <dgm:prSet/>
      <dgm:spPr/>
      <dgm:t>
        <a:bodyPr/>
        <a:lstStyle/>
        <a:p>
          <a:endParaRPr lang="en-US"/>
        </a:p>
      </dgm:t>
    </dgm:pt>
    <dgm:pt modelId="{ECBD5849-F619-482A-92BE-C0654E886B19}" type="sibTrans" cxnId="{BDE9BD77-8043-4152-8B7F-B64B806D6A02}">
      <dgm:prSet/>
      <dgm:spPr/>
      <dgm:t>
        <a:bodyPr/>
        <a:lstStyle/>
        <a:p>
          <a:endParaRPr lang="en-US"/>
        </a:p>
      </dgm:t>
    </dgm:pt>
    <dgm:pt modelId="{37FE0B27-BA0A-432F-8811-D09391E28C10}">
      <dgm:prSet custT="1"/>
      <dgm:spPr/>
      <dgm:t>
        <a:bodyPr/>
        <a:lstStyle/>
        <a:p>
          <a:r>
            <a:rPr lang="en-IE" sz="3200" dirty="0"/>
            <a:t>What is SAF </a:t>
          </a:r>
          <a:endParaRPr lang="en-US" sz="3200" dirty="0"/>
        </a:p>
      </dgm:t>
    </dgm:pt>
    <dgm:pt modelId="{1E318898-DA99-4705-A74E-0B3C3DDD1F31}" type="parTrans" cxnId="{B21FA184-B4EC-443C-8EE4-89007FA37135}">
      <dgm:prSet/>
      <dgm:spPr/>
      <dgm:t>
        <a:bodyPr/>
        <a:lstStyle/>
        <a:p>
          <a:endParaRPr lang="en-US"/>
        </a:p>
      </dgm:t>
    </dgm:pt>
    <dgm:pt modelId="{8D3B9C4B-AB7A-4F2E-A08C-D93123837275}" type="sibTrans" cxnId="{B21FA184-B4EC-443C-8EE4-89007FA37135}">
      <dgm:prSet/>
      <dgm:spPr/>
      <dgm:t>
        <a:bodyPr/>
        <a:lstStyle/>
        <a:p>
          <a:endParaRPr lang="en-US"/>
        </a:p>
      </dgm:t>
    </dgm:pt>
    <dgm:pt modelId="{25868311-CCDB-4A37-A5A3-4B2D89F336E2}">
      <dgm:prSet custT="1"/>
      <dgm:spPr/>
      <dgm:t>
        <a:bodyPr/>
        <a:lstStyle/>
        <a:p>
          <a:r>
            <a:rPr lang="en-IE" sz="3200" dirty="0"/>
            <a:t>Biogas as a Feedstock?</a:t>
          </a:r>
          <a:endParaRPr lang="en-US" sz="3200" dirty="0"/>
        </a:p>
      </dgm:t>
    </dgm:pt>
    <dgm:pt modelId="{4020CE10-1FBB-4B10-9F30-0E19DE39ADE8}" type="parTrans" cxnId="{B4F9D232-642A-475A-B7D7-32DA9FAD62BB}">
      <dgm:prSet/>
      <dgm:spPr/>
      <dgm:t>
        <a:bodyPr/>
        <a:lstStyle/>
        <a:p>
          <a:endParaRPr lang="en-US"/>
        </a:p>
      </dgm:t>
    </dgm:pt>
    <dgm:pt modelId="{D4052BF8-1565-42B2-AFA4-D53ABE9051C5}" type="sibTrans" cxnId="{B4F9D232-642A-475A-B7D7-32DA9FAD62BB}">
      <dgm:prSet/>
      <dgm:spPr/>
      <dgm:t>
        <a:bodyPr/>
        <a:lstStyle/>
        <a:p>
          <a:endParaRPr lang="en-US"/>
        </a:p>
      </dgm:t>
    </dgm:pt>
    <dgm:pt modelId="{3D530988-62B5-42A8-89C5-DD817692BFF0}">
      <dgm:prSet custT="1"/>
      <dgm:spPr/>
      <dgm:t>
        <a:bodyPr/>
        <a:lstStyle/>
        <a:p>
          <a:r>
            <a:rPr lang="en-IE" sz="3200" dirty="0"/>
            <a:t>Opportunities for Ireland  </a:t>
          </a:r>
          <a:endParaRPr lang="en-US" sz="3200" dirty="0"/>
        </a:p>
      </dgm:t>
    </dgm:pt>
    <dgm:pt modelId="{9029E7F5-C27F-4C18-8C95-DA1199DB1788}" type="parTrans" cxnId="{D77C55E5-A4D2-4969-BA62-6BC705D2685E}">
      <dgm:prSet/>
      <dgm:spPr/>
      <dgm:t>
        <a:bodyPr/>
        <a:lstStyle/>
        <a:p>
          <a:endParaRPr lang="en-US"/>
        </a:p>
      </dgm:t>
    </dgm:pt>
    <dgm:pt modelId="{6ACB45E9-5855-486F-A8A6-32CCDCFF6AEC}" type="sibTrans" cxnId="{D77C55E5-A4D2-4969-BA62-6BC705D2685E}">
      <dgm:prSet/>
      <dgm:spPr/>
      <dgm:t>
        <a:bodyPr/>
        <a:lstStyle/>
        <a:p>
          <a:endParaRPr lang="en-US"/>
        </a:p>
      </dgm:t>
    </dgm:pt>
    <dgm:pt modelId="{805DAE9A-856E-C047-B38A-8B41A04AC2F7}" type="pres">
      <dgm:prSet presAssocID="{CCCAF798-5CE8-4FEB-8774-F09AF08263D9}" presName="vert0" presStyleCnt="0">
        <dgm:presLayoutVars>
          <dgm:dir/>
          <dgm:animOne val="branch"/>
          <dgm:animLvl val="lvl"/>
        </dgm:presLayoutVars>
      </dgm:prSet>
      <dgm:spPr/>
    </dgm:pt>
    <dgm:pt modelId="{20B92745-EAAA-9F46-B8B2-FCB261D3F570}" type="pres">
      <dgm:prSet presAssocID="{5F9CAD4A-AA0A-4699-AF67-00D8A4463219}" presName="thickLine" presStyleLbl="alignNode1" presStyleIdx="0" presStyleCnt="5"/>
      <dgm:spPr/>
    </dgm:pt>
    <dgm:pt modelId="{CA53F57A-7847-5445-B84D-0704EADC7327}" type="pres">
      <dgm:prSet presAssocID="{5F9CAD4A-AA0A-4699-AF67-00D8A4463219}" presName="horz1" presStyleCnt="0"/>
      <dgm:spPr/>
    </dgm:pt>
    <dgm:pt modelId="{FCB2B862-D508-584C-8500-3F8617E2739A}" type="pres">
      <dgm:prSet presAssocID="{5F9CAD4A-AA0A-4699-AF67-00D8A4463219}" presName="tx1" presStyleLbl="revTx" presStyleIdx="0" presStyleCnt="5"/>
      <dgm:spPr/>
    </dgm:pt>
    <dgm:pt modelId="{8D0ABFDB-5244-5A46-ABD6-3F1BE67A050E}" type="pres">
      <dgm:prSet presAssocID="{5F9CAD4A-AA0A-4699-AF67-00D8A4463219}" presName="vert1" presStyleCnt="0"/>
      <dgm:spPr/>
    </dgm:pt>
    <dgm:pt modelId="{6206B794-DA40-AF44-9F05-FD702D73ABC1}" type="pres">
      <dgm:prSet presAssocID="{013F9ED5-E81C-4071-BBD6-4FB7056DD697}" presName="thickLine" presStyleLbl="alignNode1" presStyleIdx="1" presStyleCnt="5"/>
      <dgm:spPr/>
    </dgm:pt>
    <dgm:pt modelId="{23181C7E-01A8-E64A-94F9-8A2A230BE761}" type="pres">
      <dgm:prSet presAssocID="{013F9ED5-E81C-4071-BBD6-4FB7056DD697}" presName="horz1" presStyleCnt="0"/>
      <dgm:spPr/>
    </dgm:pt>
    <dgm:pt modelId="{1A39FFF3-E3E4-774A-9645-EFBE7612A271}" type="pres">
      <dgm:prSet presAssocID="{013F9ED5-E81C-4071-BBD6-4FB7056DD697}" presName="tx1" presStyleLbl="revTx" presStyleIdx="1" presStyleCnt="5"/>
      <dgm:spPr/>
    </dgm:pt>
    <dgm:pt modelId="{21572EBC-27A6-E44F-B702-6B68BBA38274}" type="pres">
      <dgm:prSet presAssocID="{013F9ED5-E81C-4071-BBD6-4FB7056DD697}" presName="vert1" presStyleCnt="0"/>
      <dgm:spPr/>
    </dgm:pt>
    <dgm:pt modelId="{1FC7470B-7232-8343-9F3A-4A44FA103C9A}" type="pres">
      <dgm:prSet presAssocID="{37FE0B27-BA0A-432F-8811-D09391E28C10}" presName="thickLine" presStyleLbl="alignNode1" presStyleIdx="2" presStyleCnt="5"/>
      <dgm:spPr/>
    </dgm:pt>
    <dgm:pt modelId="{D27D8F3D-6394-0E4B-A771-423274A1B815}" type="pres">
      <dgm:prSet presAssocID="{37FE0B27-BA0A-432F-8811-D09391E28C10}" presName="horz1" presStyleCnt="0"/>
      <dgm:spPr/>
    </dgm:pt>
    <dgm:pt modelId="{1B5167DE-7393-D345-BE08-9A1C6EFE1714}" type="pres">
      <dgm:prSet presAssocID="{37FE0B27-BA0A-432F-8811-D09391E28C10}" presName="tx1" presStyleLbl="revTx" presStyleIdx="2" presStyleCnt="5"/>
      <dgm:spPr/>
    </dgm:pt>
    <dgm:pt modelId="{C3A353BE-F2D3-D741-9843-763F0FAA1A07}" type="pres">
      <dgm:prSet presAssocID="{37FE0B27-BA0A-432F-8811-D09391E28C10}" presName="vert1" presStyleCnt="0"/>
      <dgm:spPr/>
    </dgm:pt>
    <dgm:pt modelId="{BD1ED61E-4DB3-B043-BF6D-11483CAD61DA}" type="pres">
      <dgm:prSet presAssocID="{25868311-CCDB-4A37-A5A3-4B2D89F336E2}" presName="thickLine" presStyleLbl="alignNode1" presStyleIdx="3" presStyleCnt="5"/>
      <dgm:spPr/>
    </dgm:pt>
    <dgm:pt modelId="{D3B82F0A-9C9A-F54D-857D-F513E1F48B25}" type="pres">
      <dgm:prSet presAssocID="{25868311-CCDB-4A37-A5A3-4B2D89F336E2}" presName="horz1" presStyleCnt="0"/>
      <dgm:spPr/>
    </dgm:pt>
    <dgm:pt modelId="{37232F4D-01C7-7C47-86B7-319D14C28768}" type="pres">
      <dgm:prSet presAssocID="{25868311-CCDB-4A37-A5A3-4B2D89F336E2}" presName="tx1" presStyleLbl="revTx" presStyleIdx="3" presStyleCnt="5"/>
      <dgm:spPr/>
    </dgm:pt>
    <dgm:pt modelId="{CACD3194-89D1-A542-9E8B-7FDF5B104C93}" type="pres">
      <dgm:prSet presAssocID="{25868311-CCDB-4A37-A5A3-4B2D89F336E2}" presName="vert1" presStyleCnt="0"/>
      <dgm:spPr/>
    </dgm:pt>
    <dgm:pt modelId="{70CA23B3-A19C-2F4F-8E3B-29A49D5D2AF8}" type="pres">
      <dgm:prSet presAssocID="{3D530988-62B5-42A8-89C5-DD817692BFF0}" presName="thickLine" presStyleLbl="alignNode1" presStyleIdx="4" presStyleCnt="5"/>
      <dgm:spPr/>
    </dgm:pt>
    <dgm:pt modelId="{9904700C-A302-F242-B538-7E318E8990C2}" type="pres">
      <dgm:prSet presAssocID="{3D530988-62B5-42A8-89C5-DD817692BFF0}" presName="horz1" presStyleCnt="0"/>
      <dgm:spPr/>
    </dgm:pt>
    <dgm:pt modelId="{3A5FACD5-0655-574A-AEA7-77EEF95EB269}" type="pres">
      <dgm:prSet presAssocID="{3D530988-62B5-42A8-89C5-DD817692BFF0}" presName="tx1" presStyleLbl="revTx" presStyleIdx="4" presStyleCnt="5"/>
      <dgm:spPr/>
    </dgm:pt>
    <dgm:pt modelId="{6D8D95BC-7CC7-154E-A37A-1600A926DEB7}" type="pres">
      <dgm:prSet presAssocID="{3D530988-62B5-42A8-89C5-DD817692BFF0}" presName="vert1" presStyleCnt="0"/>
      <dgm:spPr/>
    </dgm:pt>
  </dgm:ptLst>
  <dgm:cxnLst>
    <dgm:cxn modelId="{65C77700-B996-3349-8989-7764D2E3DFF4}" type="presOf" srcId="{CCCAF798-5CE8-4FEB-8774-F09AF08263D9}" destId="{805DAE9A-856E-C047-B38A-8B41A04AC2F7}" srcOrd="0" destOrd="0" presId="urn:microsoft.com/office/officeart/2008/layout/LinedList"/>
    <dgm:cxn modelId="{B4F9D232-642A-475A-B7D7-32DA9FAD62BB}" srcId="{CCCAF798-5CE8-4FEB-8774-F09AF08263D9}" destId="{25868311-CCDB-4A37-A5A3-4B2D89F336E2}" srcOrd="3" destOrd="0" parTransId="{4020CE10-1FBB-4B10-9F30-0E19DE39ADE8}" sibTransId="{D4052BF8-1565-42B2-AFA4-D53ABE9051C5}"/>
    <dgm:cxn modelId="{76E4B94D-1874-AA40-8FF7-97F7044E76A0}" type="presOf" srcId="{37FE0B27-BA0A-432F-8811-D09391E28C10}" destId="{1B5167DE-7393-D345-BE08-9A1C6EFE1714}" srcOrd="0" destOrd="0" presId="urn:microsoft.com/office/officeart/2008/layout/LinedList"/>
    <dgm:cxn modelId="{BDE9BD77-8043-4152-8B7F-B64B806D6A02}" srcId="{CCCAF798-5CE8-4FEB-8774-F09AF08263D9}" destId="{013F9ED5-E81C-4071-BBD6-4FB7056DD697}" srcOrd="1" destOrd="0" parTransId="{3480C178-3F7C-4D5F-A8A7-33793DE6C8E5}" sibTransId="{ECBD5849-F619-482A-92BE-C0654E886B19}"/>
    <dgm:cxn modelId="{7B74F783-CACD-CD4E-A2BD-0E4711BDE99E}" type="presOf" srcId="{3D530988-62B5-42A8-89C5-DD817692BFF0}" destId="{3A5FACD5-0655-574A-AEA7-77EEF95EB269}" srcOrd="0" destOrd="0" presId="urn:microsoft.com/office/officeart/2008/layout/LinedList"/>
    <dgm:cxn modelId="{B21FA184-B4EC-443C-8EE4-89007FA37135}" srcId="{CCCAF798-5CE8-4FEB-8774-F09AF08263D9}" destId="{37FE0B27-BA0A-432F-8811-D09391E28C10}" srcOrd="2" destOrd="0" parTransId="{1E318898-DA99-4705-A74E-0B3C3DDD1F31}" sibTransId="{8D3B9C4B-AB7A-4F2E-A08C-D93123837275}"/>
    <dgm:cxn modelId="{6663349A-B7E4-DE44-8AF1-6459D408E77D}" type="presOf" srcId="{013F9ED5-E81C-4071-BBD6-4FB7056DD697}" destId="{1A39FFF3-E3E4-774A-9645-EFBE7612A271}" srcOrd="0" destOrd="0" presId="urn:microsoft.com/office/officeart/2008/layout/LinedList"/>
    <dgm:cxn modelId="{44F7F6A5-84CE-3140-9545-04F30BB41C48}" type="presOf" srcId="{25868311-CCDB-4A37-A5A3-4B2D89F336E2}" destId="{37232F4D-01C7-7C47-86B7-319D14C28768}" srcOrd="0" destOrd="0" presId="urn:microsoft.com/office/officeart/2008/layout/LinedList"/>
    <dgm:cxn modelId="{3DB2D4A7-6011-D04D-850D-1A653C701445}" type="presOf" srcId="{5F9CAD4A-AA0A-4699-AF67-00D8A4463219}" destId="{FCB2B862-D508-584C-8500-3F8617E2739A}" srcOrd="0" destOrd="0" presId="urn:microsoft.com/office/officeart/2008/layout/LinedList"/>
    <dgm:cxn modelId="{582432A9-704F-477A-8EF0-BD014E4549B8}" srcId="{CCCAF798-5CE8-4FEB-8774-F09AF08263D9}" destId="{5F9CAD4A-AA0A-4699-AF67-00D8A4463219}" srcOrd="0" destOrd="0" parTransId="{B938B590-1A2B-44C7-AEBA-E2896CED78BC}" sibTransId="{66721DF8-8D84-45AB-9F3B-C5E2BDE7C302}"/>
    <dgm:cxn modelId="{D77C55E5-A4D2-4969-BA62-6BC705D2685E}" srcId="{CCCAF798-5CE8-4FEB-8774-F09AF08263D9}" destId="{3D530988-62B5-42A8-89C5-DD817692BFF0}" srcOrd="4" destOrd="0" parTransId="{9029E7F5-C27F-4C18-8C95-DA1199DB1788}" sibTransId="{6ACB45E9-5855-486F-A8A6-32CCDCFF6AEC}"/>
    <dgm:cxn modelId="{B39D3916-F765-A942-810D-13565F350580}" type="presParOf" srcId="{805DAE9A-856E-C047-B38A-8B41A04AC2F7}" destId="{20B92745-EAAA-9F46-B8B2-FCB261D3F570}" srcOrd="0" destOrd="0" presId="urn:microsoft.com/office/officeart/2008/layout/LinedList"/>
    <dgm:cxn modelId="{CF5D24F8-8E4C-3A45-9668-E45890E1FBBD}" type="presParOf" srcId="{805DAE9A-856E-C047-B38A-8B41A04AC2F7}" destId="{CA53F57A-7847-5445-B84D-0704EADC7327}" srcOrd="1" destOrd="0" presId="urn:microsoft.com/office/officeart/2008/layout/LinedList"/>
    <dgm:cxn modelId="{2D8A4F12-F77B-A747-B1F3-38B8F91E03B9}" type="presParOf" srcId="{CA53F57A-7847-5445-B84D-0704EADC7327}" destId="{FCB2B862-D508-584C-8500-3F8617E2739A}" srcOrd="0" destOrd="0" presId="urn:microsoft.com/office/officeart/2008/layout/LinedList"/>
    <dgm:cxn modelId="{3E1DA20F-D204-F446-AA0A-53BC82707106}" type="presParOf" srcId="{CA53F57A-7847-5445-B84D-0704EADC7327}" destId="{8D0ABFDB-5244-5A46-ABD6-3F1BE67A050E}" srcOrd="1" destOrd="0" presId="urn:microsoft.com/office/officeart/2008/layout/LinedList"/>
    <dgm:cxn modelId="{7851389C-D1DA-AD4A-9307-43FEB052DC04}" type="presParOf" srcId="{805DAE9A-856E-C047-B38A-8B41A04AC2F7}" destId="{6206B794-DA40-AF44-9F05-FD702D73ABC1}" srcOrd="2" destOrd="0" presId="urn:microsoft.com/office/officeart/2008/layout/LinedList"/>
    <dgm:cxn modelId="{3AECDFFA-4F86-9741-9E97-F68A9E789B5E}" type="presParOf" srcId="{805DAE9A-856E-C047-B38A-8B41A04AC2F7}" destId="{23181C7E-01A8-E64A-94F9-8A2A230BE761}" srcOrd="3" destOrd="0" presId="urn:microsoft.com/office/officeart/2008/layout/LinedList"/>
    <dgm:cxn modelId="{A9B13D42-E068-AD44-BC44-910FF176765A}" type="presParOf" srcId="{23181C7E-01A8-E64A-94F9-8A2A230BE761}" destId="{1A39FFF3-E3E4-774A-9645-EFBE7612A271}" srcOrd="0" destOrd="0" presId="urn:microsoft.com/office/officeart/2008/layout/LinedList"/>
    <dgm:cxn modelId="{B854E92D-DFBC-6848-A236-8243285FA384}" type="presParOf" srcId="{23181C7E-01A8-E64A-94F9-8A2A230BE761}" destId="{21572EBC-27A6-E44F-B702-6B68BBA38274}" srcOrd="1" destOrd="0" presId="urn:microsoft.com/office/officeart/2008/layout/LinedList"/>
    <dgm:cxn modelId="{4088B1DB-3BAF-6246-89E4-B17AC44F5D40}" type="presParOf" srcId="{805DAE9A-856E-C047-B38A-8B41A04AC2F7}" destId="{1FC7470B-7232-8343-9F3A-4A44FA103C9A}" srcOrd="4" destOrd="0" presId="urn:microsoft.com/office/officeart/2008/layout/LinedList"/>
    <dgm:cxn modelId="{C2A3417E-83A5-ED43-8296-EC2282508CBD}" type="presParOf" srcId="{805DAE9A-856E-C047-B38A-8B41A04AC2F7}" destId="{D27D8F3D-6394-0E4B-A771-423274A1B815}" srcOrd="5" destOrd="0" presId="urn:microsoft.com/office/officeart/2008/layout/LinedList"/>
    <dgm:cxn modelId="{F40A14D6-81E3-3548-B0D8-CAFB4415E234}" type="presParOf" srcId="{D27D8F3D-6394-0E4B-A771-423274A1B815}" destId="{1B5167DE-7393-D345-BE08-9A1C6EFE1714}" srcOrd="0" destOrd="0" presId="urn:microsoft.com/office/officeart/2008/layout/LinedList"/>
    <dgm:cxn modelId="{02FCCB0A-F822-BB4D-9BD7-16FDA647EF1B}" type="presParOf" srcId="{D27D8F3D-6394-0E4B-A771-423274A1B815}" destId="{C3A353BE-F2D3-D741-9843-763F0FAA1A07}" srcOrd="1" destOrd="0" presId="urn:microsoft.com/office/officeart/2008/layout/LinedList"/>
    <dgm:cxn modelId="{A30DBD43-DCE7-8847-A3AD-BBB5AE7E3C2C}" type="presParOf" srcId="{805DAE9A-856E-C047-B38A-8B41A04AC2F7}" destId="{BD1ED61E-4DB3-B043-BF6D-11483CAD61DA}" srcOrd="6" destOrd="0" presId="urn:microsoft.com/office/officeart/2008/layout/LinedList"/>
    <dgm:cxn modelId="{27DEC693-8535-EF43-9129-8611BB51488C}" type="presParOf" srcId="{805DAE9A-856E-C047-B38A-8B41A04AC2F7}" destId="{D3B82F0A-9C9A-F54D-857D-F513E1F48B25}" srcOrd="7" destOrd="0" presId="urn:microsoft.com/office/officeart/2008/layout/LinedList"/>
    <dgm:cxn modelId="{82F43121-A96D-1F4B-A996-43FCA6810D88}" type="presParOf" srcId="{D3B82F0A-9C9A-F54D-857D-F513E1F48B25}" destId="{37232F4D-01C7-7C47-86B7-319D14C28768}" srcOrd="0" destOrd="0" presId="urn:microsoft.com/office/officeart/2008/layout/LinedList"/>
    <dgm:cxn modelId="{CCA43979-2B3A-3644-9A01-E96C09CF1023}" type="presParOf" srcId="{D3B82F0A-9C9A-F54D-857D-F513E1F48B25}" destId="{CACD3194-89D1-A542-9E8B-7FDF5B104C93}" srcOrd="1" destOrd="0" presId="urn:microsoft.com/office/officeart/2008/layout/LinedList"/>
    <dgm:cxn modelId="{7373B4DE-86F3-7349-898F-273563EB2DE1}" type="presParOf" srcId="{805DAE9A-856E-C047-B38A-8B41A04AC2F7}" destId="{70CA23B3-A19C-2F4F-8E3B-29A49D5D2AF8}" srcOrd="8" destOrd="0" presId="urn:microsoft.com/office/officeart/2008/layout/LinedList"/>
    <dgm:cxn modelId="{C0B85EA1-DDAE-9D4D-8850-0F065D686F4F}" type="presParOf" srcId="{805DAE9A-856E-C047-B38A-8B41A04AC2F7}" destId="{9904700C-A302-F242-B538-7E318E8990C2}" srcOrd="9" destOrd="0" presId="urn:microsoft.com/office/officeart/2008/layout/LinedList"/>
    <dgm:cxn modelId="{C9337AE1-1BDD-5D45-AC64-CC9B13DDEE19}" type="presParOf" srcId="{9904700C-A302-F242-B538-7E318E8990C2}" destId="{3A5FACD5-0655-574A-AEA7-77EEF95EB269}" srcOrd="0" destOrd="0" presId="urn:microsoft.com/office/officeart/2008/layout/LinedList"/>
    <dgm:cxn modelId="{3CE1E970-1320-4847-92D0-AE567D414A45}" type="presParOf" srcId="{9904700C-A302-F242-B538-7E318E8990C2}" destId="{6D8D95BC-7CC7-154E-A37A-1600A926DE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92745-EAAA-9F46-B8B2-FCB261D3F570}">
      <dsp:nvSpPr>
        <dsp:cNvPr id="0" name=""/>
        <dsp:cNvSpPr/>
      </dsp:nvSpPr>
      <dsp:spPr>
        <a:xfrm>
          <a:off x="0" y="476"/>
          <a:ext cx="9823068" cy="0"/>
        </a:xfrm>
        <a:prstGeom prst="lin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2B862-D508-584C-8500-3F8617E2739A}">
      <dsp:nvSpPr>
        <dsp:cNvPr id="0" name=""/>
        <dsp:cNvSpPr/>
      </dsp:nvSpPr>
      <dsp:spPr>
        <a:xfrm>
          <a:off x="0" y="476"/>
          <a:ext cx="9823068" cy="78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SFS Ireland &amp; SkyNRG – Project Introduction</a:t>
          </a:r>
          <a:endParaRPr lang="en-US" sz="3200" kern="1200" dirty="0"/>
        </a:p>
      </dsp:txBody>
      <dsp:txXfrm>
        <a:off x="0" y="476"/>
        <a:ext cx="9823068" cy="780510"/>
      </dsp:txXfrm>
    </dsp:sp>
    <dsp:sp modelId="{6206B794-DA40-AF44-9F05-FD702D73ABC1}">
      <dsp:nvSpPr>
        <dsp:cNvPr id="0" name=""/>
        <dsp:cNvSpPr/>
      </dsp:nvSpPr>
      <dsp:spPr>
        <a:xfrm>
          <a:off x="0" y="780986"/>
          <a:ext cx="9823068" cy="0"/>
        </a:xfrm>
        <a:prstGeom prst="line">
          <a:avLst/>
        </a:prstGeom>
        <a:solidFill>
          <a:schemeClr val="accent6">
            <a:shade val="80000"/>
            <a:hueOff val="80320"/>
            <a:satOff val="-3227"/>
            <a:lumOff val="6907"/>
            <a:alphaOff val="0"/>
          </a:schemeClr>
        </a:solidFill>
        <a:ln w="12700" cap="flat" cmpd="sng" algn="ctr">
          <a:solidFill>
            <a:schemeClr val="accent6">
              <a:shade val="80000"/>
              <a:hueOff val="80320"/>
              <a:satOff val="-3227"/>
              <a:lumOff val="69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9FFF3-E3E4-774A-9645-EFBE7612A271}">
      <dsp:nvSpPr>
        <dsp:cNvPr id="0" name=""/>
        <dsp:cNvSpPr/>
      </dsp:nvSpPr>
      <dsp:spPr>
        <a:xfrm>
          <a:off x="0" y="780986"/>
          <a:ext cx="9823068" cy="78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Future Fuels</a:t>
          </a:r>
          <a:endParaRPr lang="en-US" sz="3200" kern="1200" dirty="0"/>
        </a:p>
      </dsp:txBody>
      <dsp:txXfrm>
        <a:off x="0" y="780986"/>
        <a:ext cx="9823068" cy="780510"/>
      </dsp:txXfrm>
    </dsp:sp>
    <dsp:sp modelId="{1FC7470B-7232-8343-9F3A-4A44FA103C9A}">
      <dsp:nvSpPr>
        <dsp:cNvPr id="0" name=""/>
        <dsp:cNvSpPr/>
      </dsp:nvSpPr>
      <dsp:spPr>
        <a:xfrm>
          <a:off x="0" y="1561496"/>
          <a:ext cx="9823068" cy="0"/>
        </a:xfrm>
        <a:prstGeom prst="line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167DE-7393-D345-BE08-9A1C6EFE1714}">
      <dsp:nvSpPr>
        <dsp:cNvPr id="0" name=""/>
        <dsp:cNvSpPr/>
      </dsp:nvSpPr>
      <dsp:spPr>
        <a:xfrm>
          <a:off x="0" y="1561496"/>
          <a:ext cx="9823068" cy="78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What is SAF </a:t>
          </a:r>
          <a:endParaRPr lang="en-US" sz="3200" kern="1200" dirty="0"/>
        </a:p>
      </dsp:txBody>
      <dsp:txXfrm>
        <a:off x="0" y="1561496"/>
        <a:ext cx="9823068" cy="780510"/>
      </dsp:txXfrm>
    </dsp:sp>
    <dsp:sp modelId="{BD1ED61E-4DB3-B043-BF6D-11483CAD61DA}">
      <dsp:nvSpPr>
        <dsp:cNvPr id="0" name=""/>
        <dsp:cNvSpPr/>
      </dsp:nvSpPr>
      <dsp:spPr>
        <a:xfrm>
          <a:off x="0" y="2342007"/>
          <a:ext cx="9823068" cy="0"/>
        </a:xfrm>
        <a:prstGeom prst="line">
          <a:avLst/>
        </a:prstGeom>
        <a:solidFill>
          <a:schemeClr val="accent6">
            <a:shade val="80000"/>
            <a:hueOff val="240960"/>
            <a:satOff val="-9682"/>
            <a:lumOff val="20721"/>
            <a:alphaOff val="0"/>
          </a:schemeClr>
        </a:solidFill>
        <a:ln w="12700" cap="flat" cmpd="sng" algn="ctr">
          <a:solidFill>
            <a:schemeClr val="accent6">
              <a:shade val="80000"/>
              <a:hueOff val="240960"/>
              <a:satOff val="-9682"/>
              <a:lumOff val="207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32F4D-01C7-7C47-86B7-319D14C28768}">
      <dsp:nvSpPr>
        <dsp:cNvPr id="0" name=""/>
        <dsp:cNvSpPr/>
      </dsp:nvSpPr>
      <dsp:spPr>
        <a:xfrm>
          <a:off x="0" y="2342007"/>
          <a:ext cx="9823068" cy="78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Biogas as a Feedstock?</a:t>
          </a:r>
          <a:endParaRPr lang="en-US" sz="3200" kern="1200" dirty="0"/>
        </a:p>
      </dsp:txBody>
      <dsp:txXfrm>
        <a:off x="0" y="2342007"/>
        <a:ext cx="9823068" cy="780510"/>
      </dsp:txXfrm>
    </dsp:sp>
    <dsp:sp modelId="{70CA23B3-A19C-2F4F-8E3B-29A49D5D2AF8}">
      <dsp:nvSpPr>
        <dsp:cNvPr id="0" name=""/>
        <dsp:cNvSpPr/>
      </dsp:nvSpPr>
      <dsp:spPr>
        <a:xfrm>
          <a:off x="0" y="3122517"/>
          <a:ext cx="9823068" cy="0"/>
        </a:xfrm>
        <a:prstGeom prst="line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FACD5-0655-574A-AEA7-77EEF95EB269}">
      <dsp:nvSpPr>
        <dsp:cNvPr id="0" name=""/>
        <dsp:cNvSpPr/>
      </dsp:nvSpPr>
      <dsp:spPr>
        <a:xfrm>
          <a:off x="0" y="3122517"/>
          <a:ext cx="9823068" cy="78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Opportunities for Ireland  </a:t>
          </a:r>
          <a:endParaRPr lang="en-US" sz="3200" kern="1200" dirty="0"/>
        </a:p>
      </dsp:txBody>
      <dsp:txXfrm>
        <a:off x="0" y="3122517"/>
        <a:ext cx="9823068" cy="780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34985-9ED3-44E5-9659-C419A644E139}" type="datetimeFigureOut">
              <a:rPr lang="en-IE" smtClean="0"/>
              <a:t>15/11/2022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4D9E5-13B7-4766-8B6A-E27D4B3222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023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7C5C8-8D9A-4A8A-B64F-E35DFD6ABAC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04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baseline="0">
                <a:solidFill>
                  <a:srgbClr val="000000"/>
                </a:solidFill>
              </a:rPr>
              <a:t>However, as things stand, there is no SAF industry in Ireland. Nor is there a roadmap to start one. </a:t>
            </a:r>
            <a:r>
              <a:rPr lang="en-GB" sz="1200" b="1" i="0" u="none" strike="noStrike" baseline="0">
                <a:solidFill>
                  <a:srgbClr val="000000"/>
                </a:solidFill>
              </a:rPr>
              <a:t>The commercial and economic threat of doing nothing is real</a:t>
            </a:r>
            <a:r>
              <a:rPr lang="en-GB" sz="1200" b="0" i="0" u="none" strike="noStrike" baseline="0">
                <a:solidFill>
                  <a:srgbClr val="000000"/>
                </a:solidFill>
              </a:rPr>
              <a:t>. Meaningful action and stakeholder engagement are necessary to ensure aviation recovers towards a new, sustainable future. </a:t>
            </a:r>
            <a:endParaRPr lang="en-GB" sz="1200"/>
          </a:p>
          <a:p>
            <a:r>
              <a:rPr lang="en-IE"/>
              <a:t>Source: </a:t>
            </a:r>
            <a: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HSBC report, with data taken from ATAG’s “Waypoint 2050” report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DE8BB-1FB6-4403-B112-F1849D0382A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890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7C5C8-8D9A-4A8A-B64F-E35DFD6ABAC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54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4D9E5-13B7-4766-8B6A-E27D4B32229E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179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7C5C8-8D9A-4A8A-B64F-E35DFD6ABAC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44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4499-DB14-4048-B26A-D4E525138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0BBCB-CBA8-6B48-8866-12531C5C7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62348-0B98-9147-AA26-D1E72C6E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E30A-EB9C-C84A-AA36-5833FC02D9A2}" type="datetime1">
              <a:rPr lang="en-IE" smtClean="0"/>
              <a:t>15/11/2022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8DD0-1AA7-604C-BBC8-73EC88CF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B1FED-8DC6-5C4B-BA43-7463CBA4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0197-5C20-4D2F-8C80-2AA6A8D677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461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FB8A-3C47-3947-8D8A-CC45F779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2C37B-2B49-1843-A6E1-DEE048F6E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9C8F5-3196-D742-84F6-0BFB44BF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BE8C-64BC-BC42-9772-51F3DAD5083C}" type="datetime1">
              <a:rPr lang="en-IE" smtClean="0"/>
              <a:t>15/11/2022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0A256-7B92-DE41-B64F-5F68D3CC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873A9-436C-D347-B1A7-ABA4FA99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0197-5C20-4D2F-8C80-2AA6A8D677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542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1DEE0-682E-3A4F-930C-8D722A5F3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FE680-A841-8F49-A899-D64E71A3B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34C3B-8F24-6542-93DA-C8D09B42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618-DE85-024E-B8E9-9F53D8AA842B}" type="datetime1">
              <a:rPr lang="en-IE" smtClean="0"/>
              <a:t>15/11/2022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40391-0C68-0849-B2EB-5A34B939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5A8A6-7CAE-CE4F-A7CC-DC140284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0197-5C20-4D2F-8C80-2AA6A8D677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312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ACD4DF-9CAC-4FF7-E002-2821BD2B83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1802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ACD4DF-9CAC-4FF7-E002-2821BD2B83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22DAFD2-D634-440C-A36F-68B9ED6EF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48" y="790829"/>
            <a:ext cx="11522075" cy="324128"/>
          </a:xfrm>
        </p:spPr>
        <p:txBody>
          <a:bodyPr vert="horz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GB" sz="2800" b="1" i="1" kern="1200" cap="all" spc="10" baseline="0" dirty="0">
                <a:solidFill>
                  <a:schemeClr val="accent1"/>
                </a:solidFill>
                <a:latin typeface="Söhne Schmal Extrafett Kursiv" panose="02060A06060206060203" pitchFamily="18" charset="77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6DE0-9B8B-4688-8B7A-2B7AF447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2C37-6518-4C46-A924-AEC985BB8BD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3D2EA4-F8DA-411F-89FA-0F2FB53453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748" y="1819276"/>
            <a:ext cx="11522075" cy="4407358"/>
          </a:xfrm>
        </p:spPr>
        <p:txBody>
          <a:bodyPr numCol="1" spcCol="18000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8ECC42F-5C76-8879-3EB1-C8BB3EE4F8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5748" y="6468885"/>
            <a:ext cx="11354752" cy="153888"/>
          </a:xfrm>
        </p:spPr>
        <p:txBody>
          <a:bodyPr wrap="square">
            <a:spAutoFit/>
          </a:bodyPr>
          <a:lstStyle>
            <a:lvl1pPr marL="266700" indent="-266700"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1. Insert numbered footnotes or sources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768038-2DB4-A765-602D-D4485F8FE8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748" y="110363"/>
            <a:ext cx="3600000" cy="240835"/>
          </a:xfrm>
        </p:spPr>
        <p:txBody>
          <a:bodyPr>
            <a:spAutoFit/>
          </a:bodyPr>
          <a:lstStyle>
            <a:lvl1pPr>
              <a:lnSpc>
                <a:spcPct val="75000"/>
              </a:lnSpc>
              <a:defRPr sz="2000" cap="all" spc="-30" baseline="0">
                <a:latin typeface="Sohne Buch" panose="020B0503030202060203"/>
              </a:defRPr>
            </a:lvl1pPr>
            <a:lvl2pPr>
              <a:lnSpc>
                <a:spcPct val="75000"/>
              </a:lnSpc>
              <a:defRPr sz="2800" cap="all" spc="-30" baseline="0">
                <a:latin typeface="+mj-lt"/>
              </a:defRPr>
            </a:lvl2pPr>
            <a:lvl3pPr>
              <a:lnSpc>
                <a:spcPct val="75000"/>
              </a:lnSpc>
              <a:defRPr sz="2800" cap="all" spc="-30" baseline="0">
                <a:latin typeface="+mj-lt"/>
              </a:defRPr>
            </a:lvl3pPr>
            <a:lvl4pPr>
              <a:lnSpc>
                <a:spcPct val="75000"/>
              </a:lnSpc>
              <a:defRPr sz="2800" cap="all" spc="-30" baseline="0">
                <a:latin typeface="+mj-lt"/>
              </a:defRPr>
            </a:lvl4pPr>
            <a:lvl5pPr>
              <a:lnSpc>
                <a:spcPct val="75000"/>
              </a:lnSpc>
              <a:defRPr sz="2800" cap="all" spc="-30" baseline="0">
                <a:latin typeface="+mj-lt"/>
              </a:defRPr>
            </a:lvl5pPr>
          </a:lstStyle>
          <a:p>
            <a:pPr lvl="0"/>
            <a:r>
              <a:rPr lang="en-US"/>
              <a:t>Chapter 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6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36AF-FDAE-9B41-807F-1E188353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38A5-3BFF-6D4C-9D1B-A958F487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06190-0E6A-2C44-8D83-2B1B3CA9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14D-FE73-2B4D-9739-D95F730B0308}" type="datetime1">
              <a:rPr lang="en-IE" smtClean="0"/>
              <a:t>15/11/2022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F5A0F-8193-3F4E-9142-9BF03123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6389F-B908-0847-8821-5D6ED03D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0197-5C20-4D2F-8C80-2AA6A8D677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452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A13DD-94BB-204E-B915-27569979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83A51-A976-1341-8CA6-AB660995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C778E-D11F-4C49-BDF3-49F55DA6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3185-F3FF-2E4F-BEDB-4B3F67C425B3}" type="datetime1">
              <a:rPr lang="en-IE" smtClean="0"/>
              <a:t>15/11/2022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5C247-BF06-D344-AD66-C45DD624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FAB4B-3FF2-A440-AEC3-4DBDF189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0197-5C20-4D2F-8C80-2AA6A8D677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195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4C29-8A79-2F45-82CD-F179FBBB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01A38-8FDF-E548-8C20-007EF12C1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A8EA0-18EC-0B49-ADE0-F5D71AA73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B55F2-6FBE-154D-BEC5-BDCA8917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153D-7F37-E949-AE79-9954506A3179}" type="datetime1">
              <a:rPr lang="en-IE" smtClean="0"/>
              <a:t>15/11/2022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5D989-65CB-7742-BC32-114F5759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CE2CC-EFF5-7E4F-85D8-A96FA7B1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0197-5C20-4D2F-8C80-2AA6A8D677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397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2FBBD-C8F2-414B-B616-5426EA97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B06BA-0586-D941-A4BE-6BB28D2A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455F1-6311-FC4B-9C6A-815DB0899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A5640-51F3-4542-8CD2-6E3D72C8C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10D6B-0DCE-3A49-AEA8-18E4D64C6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1C9FC8-4C14-8543-ACA4-2E64DA736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E7DF-5EFE-6044-B58B-9BB6BD0F8B5E}" type="datetime1">
              <a:rPr lang="en-IE" smtClean="0"/>
              <a:t>15/11/2022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9FCCA-9926-3A46-94D7-A3D54E2D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737A1-A410-1144-9528-47876386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0197-5C20-4D2F-8C80-2AA6A8D677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527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6C2E-1FA0-7D4F-A2F2-573A79CF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E604F-D6D8-3046-A03C-6D6D1A25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2649-0826-0645-92DE-F1AAE5838EBA}" type="datetime1">
              <a:rPr lang="en-IE" smtClean="0"/>
              <a:t>15/11/2022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AA511-8622-5B47-AFBE-60D0327D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DC45C-A9A0-494D-92C2-9E85DF9A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0197-5C20-4D2F-8C80-2AA6A8D677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2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E5B3E-F4FD-3B42-AF0E-F9A033DC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7458-476E-E44C-BE9F-032B8D237D3A}" type="datetime1">
              <a:rPr lang="en-IE" smtClean="0"/>
              <a:t>15/11/2022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E08B2-E445-844C-9FD9-E548C594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E2ED9-84B3-9D43-838D-8A4C6207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0197-5C20-4D2F-8C80-2AA6A8D677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394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9F9A3-AA29-D84E-A480-5F97F1CD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9200-AD2F-4041-91DC-22C6FAFD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AF8A5-EACB-2741-B969-2454048AD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CC317-FB2A-A448-96D9-CED2357B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17D-F8A3-CD48-9C8E-A54EF2FC30B4}" type="datetime1">
              <a:rPr lang="en-IE" smtClean="0"/>
              <a:t>15/11/2022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67427-25D0-AB49-A533-7ED75E15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A6125-1D19-114D-A544-7325F178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0197-5C20-4D2F-8C80-2AA6A8D677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332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95F1-F634-4043-A619-EABD1DAC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3923A-56E0-1747-B97F-5E9C79892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62C36-D15C-4644-8D2A-ACE5ABF15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593B5-9A56-114A-ABEE-74666A98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3BFC-E28E-CD49-819B-775205898339}" type="datetime1">
              <a:rPr lang="en-IE" smtClean="0"/>
              <a:t>15/11/2022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35BCD-D82F-C743-92F6-22091C84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B3468-8B6E-EE4D-9DCC-36AEFE6A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0197-5C20-4D2F-8C80-2AA6A8D677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522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124CE5-AE47-4A48-B9C9-C02C05AB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286C-D6B1-B243-BCE5-A336D528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1F098-8D0E-2545-BD42-A20E1344E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28A2-F240-9248-9AA7-58623D3CF897}" type="datetime1">
              <a:rPr lang="en-IE" smtClean="0"/>
              <a:t>15/11/2022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B112E-AE46-D946-98DB-8755BB3B4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F47DF-3D5A-C247-BEAA-39AD11183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30197-5C20-4D2F-8C80-2AA6A8D677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711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sv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6EEE30E-E2E5-E855-9BF7-27B4DEE56960}"/>
              </a:ext>
            </a:extLst>
          </p:cNvPr>
          <p:cNvSpPr txBox="1">
            <a:spLocks/>
          </p:cNvSpPr>
          <p:nvPr/>
        </p:nvSpPr>
        <p:spPr>
          <a:xfrm>
            <a:off x="2768676" y="791983"/>
            <a:ext cx="7169982" cy="47870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None/>
              <a:defRPr/>
            </a:pPr>
            <a:r>
              <a:rPr kumimoji="0" lang="en-GB" sz="4600" b="1" i="0" u="none" strike="noStrike" kern="1200" cap="none" spc="0" normalizeH="0" baseline="0" noProof="0" dirty="0">
                <a:ln>
                  <a:noFill/>
                </a:ln>
                <a:solidFill>
                  <a:srgbClr val="327074"/>
                </a:solidFill>
                <a:effectLst/>
                <a:uLnTx/>
                <a:uFillTx/>
                <a:latin typeface="Calibri"/>
                <a:cs typeface="Calibri"/>
              </a:rPr>
              <a:t>Sustainable Aviation Fuel</a:t>
            </a:r>
            <a:endParaRPr lang="en-GB" sz="4000" b="1" dirty="0">
              <a:solidFill>
                <a:srgbClr val="327074"/>
              </a:solidFill>
              <a:latin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4300" dirty="0">
              <a:latin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4300" dirty="0">
              <a:latin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4300" dirty="0">
              <a:latin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300" dirty="0">
                <a:latin typeface="Calibri"/>
                <a:cs typeface="Calibri"/>
              </a:rPr>
              <a:t>RGFI</a:t>
            </a:r>
            <a:endParaRPr lang="en-GB" sz="4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GB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November 2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022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Clontarf Castle, Dublin , Ireland.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C8B9F5C-00D5-C42F-20EB-84F40292E6C3}"/>
              </a:ext>
            </a:extLst>
          </p:cNvPr>
          <p:cNvSpPr/>
          <p:nvPr/>
        </p:nvSpPr>
        <p:spPr>
          <a:xfrm rot="5400000">
            <a:off x="-650106" y="650106"/>
            <a:ext cx="3518909" cy="2218697"/>
          </a:xfrm>
          <a:prstGeom prst="rtTriangle">
            <a:avLst/>
          </a:prstGeom>
          <a:pattFill prst="ltVert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0F2023-FBD1-F348-9399-6C40CA333D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714" y="2147615"/>
            <a:ext cx="4005521" cy="1003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06E27F-3E60-CAD9-951A-BC5700798F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7" y="6207659"/>
            <a:ext cx="403761" cy="566899"/>
          </a:xfrm>
          <a:prstGeom prst="rect">
            <a:avLst/>
          </a:prstGeom>
          <a:effectLst/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FEFCB1B-E9E2-4D80-C101-B997B55705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791" y="6370988"/>
            <a:ext cx="2855936" cy="4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8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665EE8-E0E2-5EF9-620C-910091171961}"/>
              </a:ext>
            </a:extLst>
          </p:cNvPr>
          <p:cNvSpPr txBox="1"/>
          <p:nvPr/>
        </p:nvSpPr>
        <p:spPr>
          <a:xfrm>
            <a:off x="1417302" y="809822"/>
            <a:ext cx="72694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400" dirty="0"/>
          </a:p>
          <a:p>
            <a:r>
              <a:rPr lang="en-IE" sz="2400" b="1" dirty="0"/>
              <a:t>Opportunities for the Biogas Industry: </a:t>
            </a:r>
          </a:p>
          <a:p>
            <a:endParaRPr lang="en-IE" b="1" dirty="0"/>
          </a:p>
          <a:p>
            <a:pPr marL="342900" indent="-342900">
              <a:buAutoNum type="arabicPeriod"/>
            </a:pPr>
            <a:r>
              <a:rPr lang="en-IE" dirty="0"/>
              <a:t>Demand security: Longer Biogas Off-take contracts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IE" dirty="0"/>
              <a:t>Long-term demand security through EU mandates for SAF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IE" dirty="0"/>
              <a:t>Biogas Demand for a 100kt SAF Plant is significant: </a:t>
            </a:r>
            <a:r>
              <a:rPr lang="en-IE" b="1" dirty="0">
                <a:solidFill>
                  <a:srgbClr val="327074"/>
                </a:solidFill>
              </a:rPr>
              <a:t>200 Million M</a:t>
            </a:r>
            <a:r>
              <a:rPr lang="en-IE" b="1" baseline="30000" dirty="0">
                <a:solidFill>
                  <a:srgbClr val="327074"/>
                </a:solidFill>
              </a:rPr>
              <a:t>3</a:t>
            </a:r>
            <a:endParaRPr lang="en-IE" b="1" dirty="0">
              <a:solidFill>
                <a:srgbClr val="327074"/>
              </a:solidFill>
            </a:endParaRPr>
          </a:p>
          <a:p>
            <a:r>
              <a:rPr lang="en-IE" dirty="0"/>
              <a:t>2. Regional Employment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IE" dirty="0"/>
              <a:t>A new domestic industry with huge growth potential will offer significant economic opportunities for rural communities</a:t>
            </a:r>
          </a:p>
          <a:p>
            <a:pPr lvl="1"/>
            <a:r>
              <a:rPr lang="en-IE" dirty="0"/>
              <a:t> </a:t>
            </a:r>
            <a:endParaRPr lang="en-IE" sz="2000" dirty="0"/>
          </a:p>
          <a:p>
            <a:r>
              <a:rPr lang="en-IE" sz="2000" b="1" dirty="0"/>
              <a:t>	</a:t>
            </a:r>
            <a:r>
              <a:rPr lang="en-IE" sz="2400" b="1" dirty="0"/>
              <a:t>Opportunities for Ireland:</a:t>
            </a:r>
          </a:p>
          <a:p>
            <a:r>
              <a:rPr lang="en-IE" b="1" dirty="0"/>
              <a:t> </a:t>
            </a:r>
          </a:p>
          <a:p>
            <a:r>
              <a:rPr lang="en-IE" sz="2000" b="1" dirty="0">
                <a:solidFill>
                  <a:srgbClr val="327074"/>
                </a:solidFill>
              </a:rPr>
              <a:t>A SAF Manufacturing Industry must deliver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sz="2000" b="1" dirty="0">
                <a:solidFill>
                  <a:srgbClr val="327074"/>
                </a:solidFill>
              </a:rPr>
              <a:t>Sustainable economic growth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sz="2000" b="1" dirty="0">
                <a:solidFill>
                  <a:srgbClr val="327074"/>
                </a:solidFill>
              </a:rPr>
              <a:t>Circular Bio-Economy player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sz="2000" b="1" dirty="0">
                <a:solidFill>
                  <a:srgbClr val="327074"/>
                </a:solidFill>
              </a:rPr>
              <a:t>No Displacement effects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sz="2000" b="1" dirty="0">
                <a:solidFill>
                  <a:srgbClr val="327074"/>
                </a:solidFill>
              </a:rPr>
              <a:t>Regional Development </a:t>
            </a:r>
          </a:p>
          <a:p>
            <a:endParaRPr lang="en-IE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5C5FD69-3EB4-80B2-EC79-2CD458A8F124}"/>
              </a:ext>
            </a:extLst>
          </p:cNvPr>
          <p:cNvSpPr/>
          <p:nvPr/>
        </p:nvSpPr>
        <p:spPr>
          <a:xfrm rot="5400000">
            <a:off x="-650106" y="650106"/>
            <a:ext cx="3518909" cy="2218697"/>
          </a:xfrm>
          <a:prstGeom prst="rtTriangle">
            <a:avLst/>
          </a:prstGeom>
          <a:pattFill prst="ltVert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reland - Wikipedia">
            <a:extLst>
              <a:ext uri="{FF2B5EF4-FFF2-40B4-BE49-F238E27FC236}">
                <a16:creationId xmlns:a16="http://schemas.microsoft.com/office/drawing/2014/main" id="{925CB38F-2A53-05ED-8B8C-394E0BBC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3692" y="377385"/>
            <a:ext cx="4659778" cy="641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15F909-94AE-D291-5A0B-86EDC451382F}"/>
              </a:ext>
            </a:extLst>
          </p:cNvPr>
          <p:cNvSpPr txBox="1"/>
          <p:nvPr/>
        </p:nvSpPr>
        <p:spPr>
          <a:xfrm>
            <a:off x="9246999" y="3299932"/>
            <a:ext cx="1882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>
                <a:solidFill>
                  <a:schemeClr val="bg1"/>
                </a:solidFill>
              </a:rPr>
              <a:t>Secure  Affordable </a:t>
            </a:r>
          </a:p>
          <a:p>
            <a:pPr algn="just"/>
            <a:r>
              <a:rPr lang="en-IE" sz="2400" b="1" dirty="0">
                <a:solidFill>
                  <a:schemeClr val="bg1"/>
                </a:solidFill>
              </a:rPr>
              <a:t>Low Carbon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7BF7D-46CA-501A-EADB-D1C6F1F4F9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7" y="6207659"/>
            <a:ext cx="403761" cy="566899"/>
          </a:xfrm>
          <a:prstGeom prst="rect">
            <a:avLst/>
          </a:prstGeom>
          <a:effectLst/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2444635-5C75-AA36-783B-6F70BAE00F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791" y="6370988"/>
            <a:ext cx="2855936" cy="45006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74D693E-0D49-9896-5D79-14753732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84"/>
            <a:ext cx="10515600" cy="1325563"/>
          </a:xfrm>
        </p:spPr>
        <p:txBody>
          <a:bodyPr/>
          <a:lstStyle/>
          <a:p>
            <a:pPr algn="ctr"/>
            <a:r>
              <a:rPr lang="en-IE" b="1" dirty="0">
                <a:solidFill>
                  <a:srgbClr val="327074"/>
                </a:solidFill>
                <a:latin typeface="+mn-lt"/>
              </a:rPr>
              <a:t>Opportunities for Ireland</a:t>
            </a:r>
            <a:endParaRPr lang="en-IE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Graphic 3" descr="Tree With Roots outline">
            <a:extLst>
              <a:ext uri="{FF2B5EF4-FFF2-40B4-BE49-F238E27FC236}">
                <a16:creationId xmlns:a16="http://schemas.microsoft.com/office/drawing/2014/main" id="{D00736B6-2511-05A7-850F-0D6F014632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5978" y="5187351"/>
            <a:ext cx="1005016" cy="1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9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47C35C-AC4A-6046-AD70-0A46D91CF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3047" y="0"/>
            <a:ext cx="966964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ubtitle 4">
            <a:extLst>
              <a:ext uri="{FF2B5EF4-FFF2-40B4-BE49-F238E27FC236}">
                <a16:creationId xmlns:a16="http://schemas.microsoft.com/office/drawing/2014/main" id="{6E379440-5F8D-0241-86ED-0D832C2BC753}"/>
              </a:ext>
            </a:extLst>
          </p:cNvPr>
          <p:cNvSpPr txBox="1">
            <a:spLocks/>
          </p:cNvSpPr>
          <p:nvPr/>
        </p:nvSpPr>
        <p:spPr>
          <a:xfrm>
            <a:off x="7076468" y="1539521"/>
            <a:ext cx="5037037" cy="260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2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270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2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us anytime at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2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info@sustainableflightsolutions.com</a:t>
            </a:r>
            <a:endParaRPr kumimoji="0" lang="en-IE" sz="3600" b="1" i="0" u="none" strike="noStrike" kern="1200" cap="none" spc="0" normalizeH="0" baseline="0" noProof="0" dirty="0">
              <a:ln>
                <a:noFill/>
              </a:ln>
              <a:solidFill>
                <a:srgbClr val="3270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84B4934-5B07-421D-03E6-EB20BE0A11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791" y="6370988"/>
            <a:ext cx="2855936" cy="450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8B0CD6-BB55-33C7-4A42-057C55808F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791" y="641605"/>
            <a:ext cx="546025" cy="7666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063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3F3E-075C-469C-89FD-AC5020A6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84"/>
            <a:ext cx="10515600" cy="1325563"/>
          </a:xfrm>
        </p:spPr>
        <p:txBody>
          <a:bodyPr/>
          <a:lstStyle/>
          <a:p>
            <a:pPr algn="ctr"/>
            <a:r>
              <a:rPr lang="en-IE" b="1" dirty="0">
                <a:solidFill>
                  <a:srgbClr val="327074"/>
                </a:solidFill>
                <a:latin typeface="+mn-lt"/>
              </a:rPr>
              <a:t>Content</a:t>
            </a:r>
            <a:r>
              <a:rPr lang="en-IE" b="1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5B3D0AF-868F-F633-543D-15788F995707}"/>
              </a:ext>
            </a:extLst>
          </p:cNvPr>
          <p:cNvSpPr/>
          <p:nvPr/>
        </p:nvSpPr>
        <p:spPr>
          <a:xfrm rot="5400000">
            <a:off x="-650106" y="650106"/>
            <a:ext cx="3518909" cy="2218697"/>
          </a:xfrm>
          <a:prstGeom prst="rtTriangle">
            <a:avLst/>
          </a:prstGeom>
          <a:pattFill prst="ltVert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1CBC9CC-17E2-5BD4-612A-0E63281BCD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791" y="6370988"/>
            <a:ext cx="2855936" cy="45006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326C3D7-B960-5AF2-0D61-3EF9D9878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7" y="6207659"/>
            <a:ext cx="403761" cy="566899"/>
          </a:xfrm>
          <a:prstGeom prst="rect">
            <a:avLst/>
          </a:prstGeom>
          <a:effectLst/>
        </p:spPr>
      </p:pic>
      <p:graphicFrame>
        <p:nvGraphicFramePr>
          <p:cNvPr id="15" name="TextBox 9">
            <a:extLst>
              <a:ext uri="{FF2B5EF4-FFF2-40B4-BE49-F238E27FC236}">
                <a16:creationId xmlns:a16="http://schemas.microsoft.com/office/drawing/2014/main" id="{4DA9D77A-7405-844C-DDE4-F00270635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971595"/>
              </p:ext>
            </p:extLst>
          </p:nvPr>
        </p:nvGraphicFramePr>
        <p:xfrm>
          <a:off x="2056826" y="1759454"/>
          <a:ext cx="9823068" cy="39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Graphic 2" descr="Aeroplane with solid fill">
            <a:extLst>
              <a:ext uri="{FF2B5EF4-FFF2-40B4-BE49-F238E27FC236}">
                <a16:creationId xmlns:a16="http://schemas.microsoft.com/office/drawing/2014/main" id="{E296332F-1E46-2CB9-19A4-EA218B0D4D0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49781" y="1947485"/>
            <a:ext cx="331204" cy="331204"/>
          </a:xfrm>
          <a:prstGeom prst="rect">
            <a:avLst/>
          </a:prstGeom>
        </p:spPr>
      </p:pic>
      <p:pic>
        <p:nvPicPr>
          <p:cNvPr id="4" name="Graphic 3" descr="Aeroplane with solid fill">
            <a:extLst>
              <a:ext uri="{FF2B5EF4-FFF2-40B4-BE49-F238E27FC236}">
                <a16:creationId xmlns:a16="http://schemas.microsoft.com/office/drawing/2014/main" id="{1E543E18-F38F-8D3E-322C-9E56C6B4A00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46246" y="2732837"/>
            <a:ext cx="331204" cy="331204"/>
          </a:xfrm>
          <a:prstGeom prst="rect">
            <a:avLst/>
          </a:prstGeom>
        </p:spPr>
      </p:pic>
      <p:pic>
        <p:nvPicPr>
          <p:cNvPr id="5" name="Graphic 4" descr="Aeroplane with solid fill">
            <a:extLst>
              <a:ext uri="{FF2B5EF4-FFF2-40B4-BE49-F238E27FC236}">
                <a16:creationId xmlns:a16="http://schemas.microsoft.com/office/drawing/2014/main" id="{E7B0638D-E364-5658-D1AB-DF1D3A9EA43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46246" y="3475726"/>
            <a:ext cx="331204" cy="331204"/>
          </a:xfrm>
          <a:prstGeom prst="rect">
            <a:avLst/>
          </a:prstGeom>
        </p:spPr>
      </p:pic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854AF368-38F4-A064-B25D-DFDE484BFA5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49781" y="4276686"/>
            <a:ext cx="331204" cy="331204"/>
          </a:xfrm>
          <a:prstGeom prst="rect">
            <a:avLst/>
          </a:prstGeom>
        </p:spPr>
      </p:pic>
      <p:pic>
        <p:nvPicPr>
          <p:cNvPr id="9" name="Graphic 8" descr="Aeroplane with solid fill">
            <a:extLst>
              <a:ext uri="{FF2B5EF4-FFF2-40B4-BE49-F238E27FC236}">
                <a16:creationId xmlns:a16="http://schemas.microsoft.com/office/drawing/2014/main" id="{5AF151B9-F44E-D4A4-848E-8E25847BFC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46246" y="5040952"/>
            <a:ext cx="331204" cy="3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7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215AF-7B26-4FA8-AF8C-22ABFCFA1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7" y="6207659"/>
            <a:ext cx="403761" cy="566899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62117A-6CBF-0171-5468-9D4EFFBA074F}"/>
              </a:ext>
            </a:extLst>
          </p:cNvPr>
          <p:cNvSpPr txBox="1"/>
          <p:nvPr/>
        </p:nvSpPr>
        <p:spPr>
          <a:xfrm>
            <a:off x="1410989" y="1356331"/>
            <a:ext cx="9823068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800" dirty="0"/>
              <a:t>Team formed in 2020 – Team is growing: LTD Company Est 2021</a:t>
            </a:r>
          </a:p>
          <a:p>
            <a:pPr algn="ctr">
              <a:lnSpc>
                <a:spcPct val="150000"/>
              </a:lnSpc>
            </a:pPr>
            <a:r>
              <a:rPr lang="en-IE" sz="3200" b="1" i="0" dirty="0">
                <a:solidFill>
                  <a:srgbClr val="327074"/>
                </a:solidFill>
                <a:effectLst/>
              </a:rPr>
              <a:t>Mission statement: Aviation Industry Decarbonisation</a:t>
            </a:r>
          </a:p>
          <a:p>
            <a:pPr algn="just">
              <a:lnSpc>
                <a:spcPct val="150000"/>
              </a:lnSpc>
            </a:pPr>
            <a:r>
              <a:rPr lang="en-IE" sz="2800" dirty="0"/>
              <a:t>	</a:t>
            </a:r>
            <a:r>
              <a:rPr lang="en-IE" sz="2400" dirty="0"/>
              <a:t> D</a:t>
            </a:r>
            <a:r>
              <a:rPr lang="en-IE" sz="2400" b="0" i="0" dirty="0">
                <a:effectLst/>
              </a:rPr>
              <a:t>evelopment of Sustainable Aviation Fuel Projects &amp; Markets. </a:t>
            </a:r>
            <a:endParaRPr lang="en-IE" sz="2400" dirty="0"/>
          </a:p>
          <a:p>
            <a:pPr algn="just">
              <a:lnSpc>
                <a:spcPct val="150000"/>
              </a:lnSpc>
            </a:pPr>
            <a:endParaRPr lang="en-IE" sz="2800" dirty="0"/>
          </a:p>
          <a:p>
            <a:pPr algn="just">
              <a:lnSpc>
                <a:spcPct val="150000"/>
              </a:lnSpc>
            </a:pPr>
            <a:endParaRPr lang="en-IE" sz="28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Partnered with SkyNRG to lead an Irish project supported by 3 leading companies from the Aviation industry.</a:t>
            </a:r>
            <a:endParaRPr lang="en-IE" sz="24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126565E6-EADB-B6B3-B017-395F739A90D7}"/>
              </a:ext>
            </a:extLst>
          </p:cNvPr>
          <p:cNvSpPr/>
          <p:nvPr/>
        </p:nvSpPr>
        <p:spPr>
          <a:xfrm rot="5400000">
            <a:off x="-650106" y="650106"/>
            <a:ext cx="3518909" cy="2218697"/>
          </a:xfrm>
          <a:prstGeom prst="rtTriangle">
            <a:avLst/>
          </a:prstGeom>
          <a:pattFill prst="ltVert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9384D3E-2030-4A8D-EFF3-BE51D3140D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791" y="6370988"/>
            <a:ext cx="2855936" cy="45006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DADDAA6-8FC7-86DB-A34C-B5DC79B2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84"/>
            <a:ext cx="10515600" cy="1325563"/>
          </a:xfrm>
        </p:spPr>
        <p:txBody>
          <a:bodyPr/>
          <a:lstStyle/>
          <a:p>
            <a:pPr algn="ctr"/>
            <a:r>
              <a:rPr lang="en-IE" b="1" dirty="0">
                <a:solidFill>
                  <a:srgbClr val="327074"/>
                </a:solidFill>
                <a:latin typeface="+mn-lt"/>
              </a:rPr>
              <a:t>SFS Ireland  </a:t>
            </a:r>
            <a:endParaRPr lang="en-IE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B68B7-1130-FA54-76B4-AACE91E5AA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942" y="3518909"/>
            <a:ext cx="2776115" cy="1318655"/>
          </a:xfrm>
          <a:prstGeom prst="rect">
            <a:avLst/>
          </a:prstGeom>
        </p:spPr>
      </p:pic>
      <p:pic>
        <p:nvPicPr>
          <p:cNvPr id="14" name="Graphic 13" descr="Earth globe: Americas with solid fill">
            <a:extLst>
              <a:ext uri="{FF2B5EF4-FFF2-40B4-BE49-F238E27FC236}">
                <a16:creationId xmlns:a16="http://schemas.microsoft.com/office/drawing/2014/main" id="{328A3B1A-F033-8D50-7973-260DB4B9B2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1807" y="2934473"/>
            <a:ext cx="460513" cy="4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6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8CAD5E3-3417-042F-E6DF-424033027D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8CAD5E3-3417-042F-E6DF-424033027D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B2567CC-CE19-916F-C08D-6940884B50EF}"/>
              </a:ext>
            </a:extLst>
          </p:cNvPr>
          <p:cNvSpPr txBox="1">
            <a:spLocks/>
          </p:cNvSpPr>
          <p:nvPr/>
        </p:nvSpPr>
        <p:spPr>
          <a:xfrm>
            <a:off x="11730106" y="6527859"/>
            <a:ext cx="15709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accent1"/>
                </a:solidFill>
                <a:latin typeface="Sohne Buch" panose="020B0503030202060203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02C37-6518-4C46-A924-AEC985BB8B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25C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25C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4540E8B3-BB66-BDCC-03A6-1CB1EB2B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47917"/>
            <a:ext cx="11522075" cy="969496"/>
          </a:xfrm>
        </p:spPr>
        <p:txBody>
          <a:bodyPr vert="horz">
            <a:normAutofit/>
          </a:bodyPr>
          <a:lstStyle/>
          <a:p>
            <a:pPr algn="ctr"/>
            <a:r>
              <a:rPr lang="en-IE" sz="3200" b="1" i="0" dirty="0">
                <a:solidFill>
                  <a:srgbClr val="327074"/>
                </a:solidFill>
                <a:latin typeface="+mn-lt"/>
              </a:rPr>
              <a:t>Irish SAF Feasibility Study Progress…</a:t>
            </a:r>
            <a:endParaRPr lang="en-US" sz="3200" i="0" dirty="0">
              <a:solidFill>
                <a:srgbClr val="32707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6A285-52DE-C34D-F901-0ABF11849598}"/>
              </a:ext>
            </a:extLst>
          </p:cNvPr>
          <p:cNvSpPr/>
          <p:nvPr/>
        </p:nvSpPr>
        <p:spPr>
          <a:xfrm>
            <a:off x="359946" y="2002431"/>
            <a:ext cx="3119337" cy="4072548"/>
          </a:xfrm>
          <a:prstGeom prst="rect">
            <a:avLst/>
          </a:prstGeom>
          <a:noFill/>
          <a:ln w="19050">
            <a:solidFill>
              <a:srgbClr val="327074"/>
            </a:solidFill>
            <a:prstDash val="sysDash"/>
            <a:miter lim="800000"/>
            <a:headEnd/>
            <a:tailEnd/>
          </a:ln>
        </p:spPr>
        <p:txBody>
          <a:bodyPr lIns="72000" tIns="36000" rIns="72000" bIns="0" anchor="t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27074"/>
              </a:buClr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 fontAlgn="base">
              <a:spcBef>
                <a:spcPts val="300"/>
              </a:spcBef>
              <a:buClr>
                <a:srgbClr val="327074"/>
              </a:buClr>
              <a:defRPr/>
            </a:pPr>
            <a:endParaRPr lang="en-US" sz="1600" dirty="0">
              <a:cs typeface="Arial"/>
            </a:endParaRPr>
          </a:p>
          <a:p>
            <a:pPr marR="5080" fontAlgn="base">
              <a:spcBef>
                <a:spcPts val="300"/>
              </a:spcBef>
              <a:buClr>
                <a:srgbClr val="327074"/>
              </a:buClr>
              <a:defRPr/>
            </a:pPr>
            <a:endParaRPr lang="en-US" sz="1600" dirty="0">
              <a:cs typeface="Arial"/>
            </a:endParaRPr>
          </a:p>
          <a:p>
            <a:pPr marL="149175" marR="5080" indent="-149175" fontAlgn="base">
              <a:spcBef>
                <a:spcPts val="300"/>
              </a:spcBef>
              <a:buClr>
                <a:srgbClr val="327074"/>
              </a:buClr>
              <a:buFont typeface="Wingdings 3" pitchFamily="18" charset="2"/>
              <a:buChar char=""/>
              <a:defRPr/>
            </a:pPr>
            <a:endParaRPr lang="en-US" sz="1600" dirty="0">
              <a:cs typeface="Arial"/>
            </a:endParaRPr>
          </a:p>
          <a:p>
            <a:pPr marL="149175" marR="5080" indent="-149175" fontAlgn="base">
              <a:spcBef>
                <a:spcPts val="300"/>
              </a:spcBef>
              <a:buClr>
                <a:srgbClr val="327074"/>
              </a:buClr>
              <a:buFont typeface="Wingdings 3" pitchFamily="18" charset="2"/>
              <a:buChar char=""/>
              <a:defRPr/>
            </a:pPr>
            <a:r>
              <a:rPr lang="en-US" dirty="0">
                <a:cs typeface="Arial"/>
              </a:rPr>
              <a:t>Well-defined boundary conditions for the SAF facility.</a:t>
            </a:r>
          </a:p>
          <a:p>
            <a:pPr marR="5080" fontAlgn="base">
              <a:spcBef>
                <a:spcPts val="300"/>
              </a:spcBef>
              <a:buClr>
                <a:srgbClr val="327074"/>
              </a:buClr>
              <a:defRPr/>
            </a:pPr>
            <a:endParaRPr lang="en-US" sz="1600" dirty="0">
              <a:cs typeface="Arial"/>
            </a:endParaRPr>
          </a:p>
          <a:p>
            <a:pPr marL="149175" marR="5080" indent="-149175" fontAlgn="base">
              <a:spcBef>
                <a:spcPts val="300"/>
              </a:spcBef>
              <a:buClr>
                <a:srgbClr val="327074"/>
              </a:buClr>
              <a:buFont typeface="Wingdings 3" pitchFamily="18" charset="2"/>
              <a:buChar char=""/>
              <a:defRPr/>
            </a:pPr>
            <a:r>
              <a:rPr lang="en-US" dirty="0">
                <a:cs typeface="Arial"/>
              </a:rPr>
              <a:t>Desk research and stakeholder engagement.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495B4-CCC6-2982-1715-9FEBDEC04845}"/>
              </a:ext>
            </a:extLst>
          </p:cNvPr>
          <p:cNvSpPr/>
          <p:nvPr/>
        </p:nvSpPr>
        <p:spPr>
          <a:xfrm>
            <a:off x="4537357" y="1994102"/>
            <a:ext cx="3094354" cy="4072547"/>
          </a:xfrm>
          <a:prstGeom prst="rect">
            <a:avLst/>
          </a:prstGeom>
          <a:noFill/>
          <a:ln w="19050">
            <a:solidFill>
              <a:srgbClr val="327074"/>
            </a:solidFill>
            <a:prstDash val="sysDash"/>
            <a:miter lim="800000"/>
            <a:headEnd/>
            <a:tailEnd/>
          </a:ln>
        </p:spPr>
        <p:txBody>
          <a:bodyPr lIns="72000" tIns="36000" rIns="72000" bIns="0" anchor="t"/>
          <a:lstStyle/>
          <a:p>
            <a:pPr marR="5080" fontAlgn="base">
              <a:spcBef>
                <a:spcPts val="300"/>
              </a:spcBef>
              <a:buClr>
                <a:srgbClr val="327074"/>
              </a:buClr>
              <a:defRPr/>
            </a:pPr>
            <a:endParaRPr lang="en-US" sz="1600" dirty="0">
              <a:cs typeface="Arial"/>
            </a:endParaRPr>
          </a:p>
          <a:p>
            <a:pPr marR="5080" fontAlgn="base">
              <a:spcBef>
                <a:spcPts val="300"/>
              </a:spcBef>
              <a:buClr>
                <a:srgbClr val="327074"/>
              </a:buClr>
              <a:defRPr/>
            </a:pPr>
            <a:endParaRPr lang="en-US" sz="1600" dirty="0">
              <a:cs typeface="Arial"/>
            </a:endParaRPr>
          </a:p>
          <a:p>
            <a:pPr marR="5080" fontAlgn="base">
              <a:spcBef>
                <a:spcPts val="300"/>
              </a:spcBef>
              <a:buClr>
                <a:srgbClr val="327074"/>
              </a:buClr>
              <a:defRPr/>
            </a:pPr>
            <a:endParaRPr lang="en-US" sz="1600" dirty="0">
              <a:cs typeface="Arial"/>
            </a:endParaRPr>
          </a:p>
          <a:p>
            <a:pPr marR="5080" fontAlgn="base">
              <a:spcBef>
                <a:spcPts val="300"/>
              </a:spcBef>
              <a:buClr>
                <a:srgbClr val="327074"/>
              </a:buClr>
              <a:defRPr/>
            </a:pPr>
            <a:endParaRPr lang="en-US" sz="1600" dirty="0">
              <a:cs typeface="Arial"/>
            </a:endParaRPr>
          </a:p>
          <a:p>
            <a:pPr marL="149175" marR="5080" indent="-149175" fontAlgn="base">
              <a:spcBef>
                <a:spcPts val="300"/>
              </a:spcBef>
              <a:buClr>
                <a:srgbClr val="327074"/>
              </a:buClr>
              <a:buFont typeface="Wingdings 3" pitchFamily="18" charset="2"/>
              <a:buChar char=""/>
              <a:defRPr/>
            </a:pPr>
            <a:r>
              <a:rPr lang="en-US" dirty="0">
                <a:cs typeface="Arial"/>
              </a:rPr>
              <a:t>1 or 2 pathways (feedstock &amp; technology combination)</a:t>
            </a:r>
          </a:p>
          <a:p>
            <a:pPr marR="5080" fontAlgn="base">
              <a:spcBef>
                <a:spcPts val="300"/>
              </a:spcBef>
              <a:buClr>
                <a:srgbClr val="327074"/>
              </a:buClr>
              <a:defRPr/>
            </a:pPr>
            <a:endParaRPr lang="en-US" sz="1600" dirty="0">
              <a:cs typeface="Arial"/>
            </a:endParaRPr>
          </a:p>
          <a:p>
            <a:pPr marL="149175" marR="5080" indent="-149175" fontAlgn="base">
              <a:spcBef>
                <a:spcPts val="300"/>
              </a:spcBef>
              <a:buClr>
                <a:srgbClr val="327074"/>
              </a:buClr>
              <a:buFont typeface="Wingdings 3" pitchFamily="18" charset="2"/>
              <a:buChar char=""/>
              <a:defRPr/>
            </a:pPr>
            <a:r>
              <a:rPr lang="en-US" dirty="0">
                <a:cs typeface="Arial"/>
              </a:rPr>
              <a:t>SAF workshops: Shortlisting based on consensus with all project partners.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14672-8B41-FEDA-E3BF-981D158CCB7A}"/>
              </a:ext>
            </a:extLst>
          </p:cNvPr>
          <p:cNvSpPr txBox="1"/>
          <p:nvPr/>
        </p:nvSpPr>
        <p:spPr>
          <a:xfrm>
            <a:off x="5254075" y="2163379"/>
            <a:ext cx="17608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B4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Shortlisting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AAEA77-FFBA-867D-EBF0-C7B21014B045}"/>
              </a:ext>
            </a:extLst>
          </p:cNvPr>
          <p:cNvSpPr/>
          <p:nvPr/>
        </p:nvSpPr>
        <p:spPr>
          <a:xfrm>
            <a:off x="8739750" y="1994103"/>
            <a:ext cx="3147450" cy="4072546"/>
          </a:xfrm>
          <a:prstGeom prst="rect">
            <a:avLst/>
          </a:prstGeom>
          <a:noFill/>
          <a:ln w="19050">
            <a:solidFill>
              <a:srgbClr val="327074"/>
            </a:solidFill>
            <a:prstDash val="sysDash"/>
            <a:miter lim="800000"/>
            <a:headEnd/>
            <a:tailEnd/>
          </a:ln>
        </p:spPr>
        <p:txBody>
          <a:bodyPr lIns="72000" tIns="36000" rIns="72000" bIns="0" anchor="t"/>
          <a:lstStyle/>
          <a:p>
            <a:pPr marL="149175" marR="5080" indent="-149175" fontAlgn="base">
              <a:spcBef>
                <a:spcPts val="300"/>
              </a:spcBef>
              <a:buClr>
                <a:schemeClr val="tx2"/>
              </a:buClr>
              <a:buFont typeface="Wingdings 3" pitchFamily="18" charset="2"/>
              <a:buChar char=""/>
              <a:defRPr/>
            </a:pPr>
            <a:endParaRPr lang="en-US" sz="1600" dirty="0">
              <a:cs typeface="Arial"/>
            </a:endParaRPr>
          </a:p>
          <a:p>
            <a:pPr marL="149175" marR="5080" indent="-149175" fontAlgn="base">
              <a:spcBef>
                <a:spcPts val="300"/>
              </a:spcBef>
              <a:buClr>
                <a:srgbClr val="327074"/>
              </a:buClr>
              <a:buFont typeface="Wingdings 3" pitchFamily="18" charset="2"/>
              <a:buChar char=""/>
              <a:defRPr/>
            </a:pPr>
            <a:endParaRPr lang="en-US" sz="1600" dirty="0">
              <a:cs typeface="Arial"/>
            </a:endParaRPr>
          </a:p>
          <a:p>
            <a:pPr marL="149175" marR="5080" indent="-149175" fontAlgn="base">
              <a:spcBef>
                <a:spcPts val="300"/>
              </a:spcBef>
              <a:buClr>
                <a:srgbClr val="327074"/>
              </a:buClr>
              <a:buFont typeface="Wingdings 3" pitchFamily="18" charset="2"/>
              <a:buChar char=""/>
              <a:defRPr/>
            </a:pPr>
            <a:endParaRPr lang="en-US" sz="1600" dirty="0">
              <a:cs typeface="Arial"/>
            </a:endParaRPr>
          </a:p>
          <a:p>
            <a:pPr marL="149175" marR="5080" indent="-149175" fontAlgn="base">
              <a:spcBef>
                <a:spcPts val="300"/>
              </a:spcBef>
              <a:buClr>
                <a:srgbClr val="327074"/>
              </a:buClr>
              <a:buFont typeface="Wingdings 3" pitchFamily="18" charset="2"/>
              <a:buChar char=""/>
              <a:defRPr/>
            </a:pPr>
            <a:endParaRPr lang="en-US" sz="1600" dirty="0">
              <a:cs typeface="Arial"/>
            </a:endParaRPr>
          </a:p>
          <a:p>
            <a:pPr marL="149175" marR="5080" indent="-149175" fontAlgn="base">
              <a:spcBef>
                <a:spcPts val="300"/>
              </a:spcBef>
              <a:buClr>
                <a:srgbClr val="327074"/>
              </a:buClr>
              <a:buFont typeface="Wingdings 3" pitchFamily="18" charset="2"/>
              <a:buChar char=""/>
              <a:defRPr/>
            </a:pPr>
            <a:r>
              <a:rPr lang="en-US" dirty="0">
                <a:cs typeface="Arial"/>
              </a:rPr>
              <a:t>Techno-economics </a:t>
            </a:r>
          </a:p>
          <a:p>
            <a:pPr marL="149175" marR="5080" indent="-149175" fontAlgn="base">
              <a:spcBef>
                <a:spcPts val="300"/>
              </a:spcBef>
              <a:buClr>
                <a:srgbClr val="327074"/>
              </a:buClr>
              <a:buFont typeface="Wingdings 3" pitchFamily="18" charset="2"/>
              <a:buChar char=""/>
              <a:defRPr/>
            </a:pPr>
            <a:r>
              <a:rPr lang="en-US" dirty="0">
                <a:cs typeface="Arial"/>
              </a:rPr>
              <a:t>Site selection </a:t>
            </a:r>
          </a:p>
          <a:p>
            <a:pPr marL="149175" marR="5080" indent="-149175" fontAlgn="base">
              <a:spcBef>
                <a:spcPts val="300"/>
              </a:spcBef>
              <a:buClr>
                <a:srgbClr val="327074"/>
              </a:buClr>
              <a:buFont typeface="Wingdings 3" pitchFamily="18" charset="2"/>
              <a:buChar char=""/>
              <a:defRPr/>
            </a:pPr>
            <a:r>
              <a:rPr lang="en-US" dirty="0">
                <a:cs typeface="Arial"/>
              </a:rPr>
              <a:t>Sustainability assessment</a:t>
            </a:r>
          </a:p>
          <a:p>
            <a:pPr marR="5080" fontAlgn="base">
              <a:spcBef>
                <a:spcPts val="300"/>
              </a:spcBef>
              <a:buClr>
                <a:srgbClr val="327074"/>
              </a:buClr>
              <a:defRPr/>
            </a:pPr>
            <a:endParaRPr lang="en-US" dirty="0">
              <a:cs typeface="Arial"/>
            </a:endParaRPr>
          </a:p>
          <a:p>
            <a:pPr marL="149175" marR="5080" indent="-149175" fontAlgn="base">
              <a:spcBef>
                <a:spcPts val="300"/>
              </a:spcBef>
              <a:buClr>
                <a:srgbClr val="327074"/>
              </a:buClr>
              <a:buFont typeface="Wingdings 3" pitchFamily="18" charset="2"/>
              <a:buChar char=""/>
              <a:defRPr/>
            </a:pPr>
            <a:r>
              <a:rPr lang="en-US" dirty="0">
                <a:cs typeface="Arial"/>
              </a:rPr>
              <a:t>Test the viability of a local business case.</a:t>
            </a:r>
          </a:p>
          <a:p>
            <a:pPr marL="149175" marR="5080" indent="-149175" fontAlgn="base">
              <a:spcBef>
                <a:spcPts val="300"/>
              </a:spcBef>
              <a:buClr>
                <a:schemeClr val="tx2"/>
              </a:buClr>
              <a:buFont typeface="Wingdings 3" pitchFamily="18" charset="2"/>
              <a:buChar char=""/>
              <a:defRPr/>
            </a:pPr>
            <a:endParaRPr lang="en-US" sz="1600" dirty="0"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58580A-9368-F3BE-8C38-C4791F1A7351}"/>
              </a:ext>
            </a:extLst>
          </p:cNvPr>
          <p:cNvSpPr txBox="1"/>
          <p:nvPr/>
        </p:nvSpPr>
        <p:spPr>
          <a:xfrm>
            <a:off x="9165361" y="2163379"/>
            <a:ext cx="22431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B4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Feasibility study</a:t>
            </a:r>
          </a:p>
        </p:txBody>
      </p:sp>
      <p:sp>
        <p:nvSpPr>
          <p:cNvPr id="13" name="Arrow: Chevron 49">
            <a:extLst>
              <a:ext uri="{FF2B5EF4-FFF2-40B4-BE49-F238E27FC236}">
                <a16:creationId xmlns:a16="http://schemas.microsoft.com/office/drawing/2014/main" id="{464FF173-9BBA-9298-A003-67C950F41A75}"/>
              </a:ext>
            </a:extLst>
          </p:cNvPr>
          <p:cNvSpPr/>
          <p:nvPr/>
        </p:nvSpPr>
        <p:spPr>
          <a:xfrm>
            <a:off x="3724100" y="3384687"/>
            <a:ext cx="518474" cy="969496"/>
          </a:xfrm>
          <a:prstGeom prst="chevron">
            <a:avLst/>
          </a:prstGeom>
          <a:solidFill>
            <a:srgbClr val="327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250">
              <a:solidFill>
                <a:schemeClr val="tx1"/>
              </a:solidFill>
            </a:endParaRPr>
          </a:p>
        </p:txBody>
      </p:sp>
      <p:sp>
        <p:nvSpPr>
          <p:cNvPr id="15" name="Arrow: Chevron 50">
            <a:extLst>
              <a:ext uri="{FF2B5EF4-FFF2-40B4-BE49-F238E27FC236}">
                <a16:creationId xmlns:a16="http://schemas.microsoft.com/office/drawing/2014/main" id="{403D4EB5-F196-0A5D-2404-C98D337AC9EC}"/>
              </a:ext>
            </a:extLst>
          </p:cNvPr>
          <p:cNvSpPr/>
          <p:nvPr/>
        </p:nvSpPr>
        <p:spPr>
          <a:xfrm>
            <a:off x="7926493" y="3384687"/>
            <a:ext cx="518474" cy="969496"/>
          </a:xfrm>
          <a:prstGeom prst="chevron">
            <a:avLst/>
          </a:prstGeom>
          <a:solidFill>
            <a:srgbClr val="327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25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D547A3-44B5-B93F-DCE9-D3F82CDF8843}"/>
              </a:ext>
            </a:extLst>
          </p:cNvPr>
          <p:cNvSpPr txBox="1"/>
          <p:nvPr/>
        </p:nvSpPr>
        <p:spPr>
          <a:xfrm>
            <a:off x="327014" y="5310322"/>
            <a:ext cx="309435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B4"/>
              </a:buClr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327074"/>
                </a:solidFill>
                <a:cs typeface="Arial"/>
              </a:rPr>
              <a:t>Phase 1a</a:t>
            </a:r>
            <a:endParaRPr lang="en-US" sz="2400" b="1" dirty="0">
              <a:solidFill>
                <a:srgbClr val="327074"/>
              </a:solidFill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B4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27074"/>
                </a:solidFill>
                <a:effectLst/>
                <a:uLnTx/>
                <a:uFillTx/>
                <a:cs typeface="Arial"/>
              </a:rPr>
              <a:t>July – Sept</a:t>
            </a:r>
            <a:r>
              <a:rPr lang="en-US" sz="2400" b="1" dirty="0">
                <a:solidFill>
                  <a:srgbClr val="327074"/>
                </a:solidFill>
                <a:cs typeface="Arial"/>
              </a:rPr>
              <a:t>ember</a:t>
            </a:r>
            <a:endParaRPr lang="en-US" sz="2400" b="1" i="0" u="none" strike="noStrike" kern="1200" cap="none" spc="0" normalizeH="0" baseline="0" noProof="0" dirty="0">
              <a:ln>
                <a:noFill/>
              </a:ln>
              <a:solidFill>
                <a:srgbClr val="327074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BB14C-4549-B32A-7CC7-B130CD004D7F}"/>
              </a:ext>
            </a:extLst>
          </p:cNvPr>
          <p:cNvSpPr txBox="1"/>
          <p:nvPr/>
        </p:nvSpPr>
        <p:spPr>
          <a:xfrm>
            <a:off x="4581636" y="5272131"/>
            <a:ext cx="309435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B4"/>
              </a:buClr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327074"/>
                </a:solidFill>
                <a:cs typeface="Arial"/>
              </a:rPr>
              <a:t>Phase 1b</a:t>
            </a:r>
            <a:endParaRPr lang="en-US" sz="2400" b="1" dirty="0">
              <a:solidFill>
                <a:srgbClr val="327074"/>
              </a:solidFill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B4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27074"/>
                </a:solidFill>
                <a:effectLst/>
                <a:uLnTx/>
                <a:uFillTx/>
                <a:cs typeface="Arial" charset="0"/>
              </a:rPr>
              <a:t>October</a:t>
            </a:r>
            <a:r>
              <a:rPr lang="en-US" sz="2400" b="1" dirty="0">
                <a:solidFill>
                  <a:srgbClr val="327074"/>
                </a:solidFill>
                <a:cs typeface="Arial" charset="0"/>
              </a:rPr>
              <a:t> - December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27074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AEB6A7-8094-374F-72B1-B2CD4060069A}"/>
              </a:ext>
            </a:extLst>
          </p:cNvPr>
          <p:cNvSpPr txBox="1"/>
          <p:nvPr/>
        </p:nvSpPr>
        <p:spPr>
          <a:xfrm>
            <a:off x="8739750" y="5272132"/>
            <a:ext cx="30943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B4"/>
              </a:buClr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327074"/>
                </a:solidFill>
                <a:cs typeface="Arial" charset="0"/>
              </a:rPr>
              <a:t>Phase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B4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27074"/>
                </a:solidFill>
                <a:effectLst/>
                <a:uLnTx/>
                <a:uFillTx/>
                <a:cs typeface="Arial" charset="0"/>
              </a:rPr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37A81F-F28E-F590-FB54-1837CE5F0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7" y="6207659"/>
            <a:ext cx="403761" cy="566899"/>
          </a:xfrm>
          <a:prstGeom prst="rect">
            <a:avLst/>
          </a:prstGeom>
          <a:effectLst/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EE7A0BC-E91D-1209-B62B-97D50BF03C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791" y="6370988"/>
            <a:ext cx="2855936" cy="450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395D81-ABE3-DAA1-9583-935ED48D1D9F}"/>
              </a:ext>
            </a:extLst>
          </p:cNvPr>
          <p:cNvSpPr txBox="1"/>
          <p:nvPr/>
        </p:nvSpPr>
        <p:spPr>
          <a:xfrm>
            <a:off x="813530" y="2035551"/>
            <a:ext cx="21372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B4"/>
              </a:buClr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Feedstock assessment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9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B657D-6F52-9710-9849-9161FBA45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6" y="728870"/>
            <a:ext cx="12121405" cy="564161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B83F7B6-DC79-A94F-CFE8-0B23E6D4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84"/>
            <a:ext cx="10515600" cy="1325563"/>
          </a:xfrm>
        </p:spPr>
        <p:txBody>
          <a:bodyPr/>
          <a:lstStyle/>
          <a:p>
            <a:pPr algn="ctr"/>
            <a:r>
              <a:rPr lang="en-IE" b="1" dirty="0">
                <a:solidFill>
                  <a:srgbClr val="327074"/>
                </a:solidFill>
                <a:latin typeface="+mn-lt"/>
              </a:rPr>
              <a:t>Future Fuels...  </a:t>
            </a:r>
            <a:endParaRPr lang="en-IE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111D725-E244-5CA2-8BE6-DE8AB73F81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791" y="6370988"/>
            <a:ext cx="2855936" cy="450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3BF15D-2A81-72E3-AA86-AEE56174AA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7" y="6207659"/>
            <a:ext cx="403761" cy="5668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2113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bon Lifecycle Diagram Fossil Fuelsbiofuels">
            <a:extLst>
              <a:ext uri="{FF2B5EF4-FFF2-40B4-BE49-F238E27FC236}">
                <a16:creationId xmlns:a16="http://schemas.microsoft.com/office/drawing/2014/main" id="{6F76A3F4-CA3C-C35E-B9EB-BE440E064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608" y="1933733"/>
            <a:ext cx="11775119" cy="46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D79789-E163-CCB9-A35D-CC55E13660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7" y="6207659"/>
            <a:ext cx="403761" cy="566899"/>
          </a:xfrm>
          <a:prstGeom prst="rect">
            <a:avLst/>
          </a:prstGeom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D79C2B-5685-388D-1B77-F59D7346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84"/>
            <a:ext cx="10515600" cy="1325563"/>
          </a:xfrm>
        </p:spPr>
        <p:txBody>
          <a:bodyPr/>
          <a:lstStyle/>
          <a:p>
            <a:pPr algn="ctr"/>
            <a:r>
              <a:rPr lang="en-IE" b="1" dirty="0">
                <a:solidFill>
                  <a:srgbClr val="327074"/>
                </a:solidFill>
                <a:latin typeface="+mn-lt"/>
              </a:rPr>
              <a:t>What is Sustainable Aviation Fuel?</a:t>
            </a:r>
            <a:endParaRPr lang="en-IE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3B4517A-551E-340D-BCC3-49699CA7F1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791" y="6370988"/>
            <a:ext cx="2855936" cy="450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4773E8-3718-F20D-8425-C9D524B00368}"/>
              </a:ext>
            </a:extLst>
          </p:cNvPr>
          <p:cNvSpPr txBox="1">
            <a:spLocks/>
          </p:cNvSpPr>
          <p:nvPr/>
        </p:nvSpPr>
        <p:spPr>
          <a:xfrm>
            <a:off x="1179722" y="1045917"/>
            <a:ext cx="42669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Fossil Fuel Carbon Life Cycle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EC8EDE-3A1E-9674-24E7-2815C2B21E55}"/>
              </a:ext>
            </a:extLst>
          </p:cNvPr>
          <p:cNvSpPr txBox="1">
            <a:spLocks/>
          </p:cNvSpPr>
          <p:nvPr/>
        </p:nvSpPr>
        <p:spPr>
          <a:xfrm>
            <a:off x="7295600" y="1045917"/>
            <a:ext cx="42669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b="1" dirty="0">
                <a:solidFill>
                  <a:srgbClr val="327074"/>
                </a:solidFill>
                <a:latin typeface="+mn-lt"/>
              </a:rPr>
              <a:t>SAF Carbon</a:t>
            </a:r>
          </a:p>
          <a:p>
            <a:pPr algn="ctr"/>
            <a:r>
              <a:rPr lang="en-IE" sz="3600" b="1" dirty="0">
                <a:solidFill>
                  <a:srgbClr val="327074"/>
                </a:solidFill>
                <a:latin typeface="+mn-lt"/>
              </a:rPr>
              <a:t> Life Cycle</a:t>
            </a:r>
          </a:p>
        </p:txBody>
      </p:sp>
    </p:spTree>
    <p:extLst>
      <p:ext uri="{BB962C8B-B14F-4D97-AF65-F5344CB8AC3E}">
        <p14:creationId xmlns:p14="http://schemas.microsoft.com/office/powerpoint/2010/main" val="161991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FCE1D-43BF-FC2E-A137-3F55584C6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7" y="1232453"/>
            <a:ext cx="12123310" cy="4637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D79789-E163-CCB9-A35D-CC55E13660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7" y="6207659"/>
            <a:ext cx="403761" cy="566899"/>
          </a:xfrm>
          <a:prstGeom prst="rect">
            <a:avLst/>
          </a:prstGeom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D79C2B-5685-388D-1B77-F59D7346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84"/>
            <a:ext cx="10515600" cy="1325563"/>
          </a:xfrm>
        </p:spPr>
        <p:txBody>
          <a:bodyPr/>
          <a:lstStyle/>
          <a:p>
            <a:pPr algn="ctr"/>
            <a:r>
              <a:rPr lang="en-IE" b="1" dirty="0">
                <a:solidFill>
                  <a:srgbClr val="327074"/>
                </a:solidFill>
                <a:latin typeface="+mn-lt"/>
              </a:rPr>
              <a:t>What is Sustainable Aviation Fuel?</a:t>
            </a:r>
            <a:endParaRPr lang="en-IE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3B4517A-551E-340D-BCC3-49699CA7F1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791" y="6370988"/>
            <a:ext cx="2855936" cy="4500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756B26-3B5D-4944-3550-9540D2F82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56" y="5535947"/>
            <a:ext cx="1234028" cy="4155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F3416-F6D3-AD9B-351E-1E1151E482D4}"/>
              </a:ext>
            </a:extLst>
          </p:cNvPr>
          <p:cNvSpPr txBox="1"/>
          <p:nvPr/>
        </p:nvSpPr>
        <p:spPr>
          <a:xfrm>
            <a:off x="262677" y="5568093"/>
            <a:ext cx="3829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91091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15393-A252-2672-D05B-B88AE4DFC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98" y="2107193"/>
            <a:ext cx="12180608" cy="3140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CC7DA2-C6F7-9202-03A4-099DD9F388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7" y="6207659"/>
            <a:ext cx="403761" cy="566899"/>
          </a:xfrm>
          <a:prstGeom prst="rect">
            <a:avLst/>
          </a:prstGeom>
          <a:effectLst/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45274A0-C753-60DA-DCEB-0B787884A952}"/>
              </a:ext>
            </a:extLst>
          </p:cNvPr>
          <p:cNvSpPr/>
          <p:nvPr/>
        </p:nvSpPr>
        <p:spPr>
          <a:xfrm rot="5400000">
            <a:off x="-650106" y="650106"/>
            <a:ext cx="3518909" cy="2218697"/>
          </a:xfrm>
          <a:prstGeom prst="rtTriangle">
            <a:avLst/>
          </a:prstGeom>
          <a:pattFill prst="ltVert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AA5C5E7-FB4A-DC71-6AE1-6B0A8F05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84"/>
            <a:ext cx="10515600" cy="1325563"/>
          </a:xfrm>
        </p:spPr>
        <p:txBody>
          <a:bodyPr/>
          <a:lstStyle/>
          <a:p>
            <a:pPr algn="ctr"/>
            <a:r>
              <a:rPr lang="en-IE" b="1" dirty="0">
                <a:solidFill>
                  <a:srgbClr val="327074"/>
                </a:solidFill>
                <a:latin typeface="+mn-lt"/>
              </a:rPr>
              <a:t>What is Sustainable Aviation Fuel?</a:t>
            </a:r>
            <a:endParaRPr lang="en-IE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E26941F-9CC0-CE56-9618-E63B87FFCE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791" y="6370988"/>
            <a:ext cx="2855936" cy="45006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1B04353-5FF7-DD36-20D4-B10BCF245992}"/>
              </a:ext>
            </a:extLst>
          </p:cNvPr>
          <p:cNvSpPr txBox="1">
            <a:spLocks/>
          </p:cNvSpPr>
          <p:nvPr/>
        </p:nvSpPr>
        <p:spPr>
          <a:xfrm>
            <a:off x="941183" y="1475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b="1" dirty="0">
                <a:solidFill>
                  <a:srgbClr val="327074"/>
                </a:solidFill>
                <a:latin typeface="+mn-lt"/>
              </a:rPr>
              <a:t>ReFuel EU: Proposed EU SAF Blending Mandate</a:t>
            </a:r>
            <a:endParaRPr lang="en-IE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FB8B575-33F9-5B1F-3E68-3D6220C27C47}"/>
              </a:ext>
            </a:extLst>
          </p:cNvPr>
          <p:cNvSpPr txBox="1">
            <a:spLocks/>
          </p:cNvSpPr>
          <p:nvPr/>
        </p:nvSpPr>
        <p:spPr>
          <a:xfrm>
            <a:off x="941183" y="49963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b="1" dirty="0">
                <a:solidFill>
                  <a:srgbClr val="327074"/>
                </a:solidFill>
                <a:latin typeface="+mn-lt"/>
              </a:rPr>
              <a:t>Penalties apply to Fuel suppliers &amp; Airlines!</a:t>
            </a:r>
            <a:endParaRPr lang="en-IE" sz="36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22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D79789-E163-CCB9-A35D-CC55E1366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7" y="6207659"/>
            <a:ext cx="403761" cy="566899"/>
          </a:xfrm>
          <a:prstGeom prst="rect">
            <a:avLst/>
          </a:prstGeom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D79C2B-5685-388D-1B77-F59D7346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8"/>
            <a:ext cx="10515600" cy="1325563"/>
          </a:xfrm>
        </p:spPr>
        <p:txBody>
          <a:bodyPr/>
          <a:lstStyle/>
          <a:p>
            <a:pPr algn="ctr"/>
            <a:r>
              <a:rPr lang="en-IE" b="1" dirty="0">
                <a:solidFill>
                  <a:srgbClr val="327074"/>
                </a:solidFill>
                <a:latin typeface="+mn-lt"/>
              </a:rPr>
              <a:t>Biogas as a Feedstock?</a:t>
            </a:r>
            <a:endParaRPr lang="en-IE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3B4517A-551E-340D-BCC3-49699CA7F1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791" y="6370988"/>
            <a:ext cx="2855936" cy="450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3272E3-EC79-8871-FE8F-C84713186C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010" y="2794915"/>
            <a:ext cx="2815568" cy="2329169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033EDE28-1BA1-0C2F-542C-0272ADB37037}"/>
              </a:ext>
            </a:extLst>
          </p:cNvPr>
          <p:cNvSpPr/>
          <p:nvPr/>
        </p:nvSpPr>
        <p:spPr>
          <a:xfrm rot="20682952">
            <a:off x="2487967" y="2373024"/>
            <a:ext cx="1532788" cy="223823"/>
          </a:xfrm>
          <a:prstGeom prst="rightArrow">
            <a:avLst/>
          </a:prstGeom>
          <a:solidFill>
            <a:srgbClr val="327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52AA8C9-7574-A26A-37A5-1999407D34F9}"/>
              </a:ext>
            </a:extLst>
          </p:cNvPr>
          <p:cNvSpPr/>
          <p:nvPr/>
        </p:nvSpPr>
        <p:spPr>
          <a:xfrm>
            <a:off x="2503728" y="3462892"/>
            <a:ext cx="1532788" cy="223823"/>
          </a:xfrm>
          <a:prstGeom prst="rightArrow">
            <a:avLst/>
          </a:prstGeom>
          <a:solidFill>
            <a:srgbClr val="327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D4C03E9-0D7E-D0D0-86CE-54792F6FFB63}"/>
              </a:ext>
            </a:extLst>
          </p:cNvPr>
          <p:cNvSpPr/>
          <p:nvPr/>
        </p:nvSpPr>
        <p:spPr>
          <a:xfrm rot="989909">
            <a:off x="2432323" y="4571225"/>
            <a:ext cx="1532788" cy="223823"/>
          </a:xfrm>
          <a:prstGeom prst="rightArrow">
            <a:avLst/>
          </a:prstGeom>
          <a:solidFill>
            <a:srgbClr val="327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5BEE00-8ABD-FE91-7364-1182C4D73C6A}"/>
              </a:ext>
            </a:extLst>
          </p:cNvPr>
          <p:cNvSpPr txBox="1"/>
          <p:nvPr/>
        </p:nvSpPr>
        <p:spPr>
          <a:xfrm>
            <a:off x="4156918" y="2024722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327074"/>
                </a:solidFill>
                <a:latin typeface="+mn-lt"/>
              </a:rPr>
              <a:t>Fischer-</a:t>
            </a:r>
            <a:r>
              <a:rPr lang="en-IE" sz="2400" dirty="0" err="1">
                <a:solidFill>
                  <a:srgbClr val="327074"/>
                </a:solidFill>
                <a:latin typeface="+mn-lt"/>
              </a:rPr>
              <a:t>Tropsch</a:t>
            </a:r>
            <a:r>
              <a:rPr lang="en-IE" sz="2400" dirty="0">
                <a:solidFill>
                  <a:srgbClr val="327074"/>
                </a:solidFill>
                <a:latin typeface="+mn-lt"/>
              </a:rPr>
              <a:t> (FT)</a:t>
            </a:r>
            <a:endParaRPr lang="en-IE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5669C27-63C3-8432-D0F9-3B2F18D95C81}"/>
              </a:ext>
            </a:extLst>
          </p:cNvPr>
          <p:cNvSpPr/>
          <p:nvPr/>
        </p:nvSpPr>
        <p:spPr>
          <a:xfrm>
            <a:off x="6761955" y="2112537"/>
            <a:ext cx="1532788" cy="223823"/>
          </a:xfrm>
          <a:prstGeom prst="rightArrow">
            <a:avLst/>
          </a:prstGeom>
          <a:solidFill>
            <a:srgbClr val="327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DCEDBFF-F07D-ACF1-E018-DBF7016618C3}"/>
              </a:ext>
            </a:extLst>
          </p:cNvPr>
          <p:cNvSpPr/>
          <p:nvPr/>
        </p:nvSpPr>
        <p:spPr>
          <a:xfrm>
            <a:off x="6693874" y="3409562"/>
            <a:ext cx="1532788" cy="223823"/>
          </a:xfrm>
          <a:prstGeom prst="rightArrow">
            <a:avLst/>
          </a:prstGeom>
          <a:solidFill>
            <a:srgbClr val="327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8C19A0-906E-6876-C06C-E58AD8E8A09C}"/>
              </a:ext>
            </a:extLst>
          </p:cNvPr>
          <p:cNvSpPr txBox="1"/>
          <p:nvPr/>
        </p:nvSpPr>
        <p:spPr>
          <a:xfrm>
            <a:off x="4173099" y="3298836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327074"/>
                </a:solidFill>
              </a:rPr>
              <a:t>Alcohol to Jet</a:t>
            </a:r>
            <a:r>
              <a:rPr lang="en-IE" sz="2400" dirty="0">
                <a:solidFill>
                  <a:srgbClr val="327074"/>
                </a:solidFill>
                <a:latin typeface="+mn-lt"/>
              </a:rPr>
              <a:t> (ATJ)</a:t>
            </a:r>
            <a:endParaRPr lang="en-IE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B38D29-0B00-A843-56BE-60F176EAFCD9}"/>
              </a:ext>
            </a:extLst>
          </p:cNvPr>
          <p:cNvSpPr txBox="1"/>
          <p:nvPr/>
        </p:nvSpPr>
        <p:spPr>
          <a:xfrm>
            <a:off x="4023149" y="4655956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327074"/>
                </a:solidFill>
              </a:rPr>
              <a:t>Biogenic CO</a:t>
            </a:r>
            <a:r>
              <a:rPr lang="en-IE" sz="2400" baseline="-25000" dirty="0">
                <a:solidFill>
                  <a:srgbClr val="327074"/>
                </a:solidFill>
              </a:rPr>
              <a:t>2</a:t>
            </a:r>
            <a:r>
              <a:rPr lang="en-IE" sz="2400" baseline="30000" dirty="0">
                <a:solidFill>
                  <a:srgbClr val="327074"/>
                </a:solidFill>
              </a:rPr>
              <a:t> </a:t>
            </a:r>
            <a:endParaRPr lang="en-IE" sz="2400" baseline="30000" dirty="0">
              <a:solidFill>
                <a:srgbClr val="0070C0"/>
              </a:solidFill>
              <a:latin typeface="+mn-lt"/>
            </a:endParaRPr>
          </a:p>
          <a:p>
            <a:endParaRPr lang="en-US" sz="2400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06C03BB-6984-4C54-77E3-F2A49253527A}"/>
              </a:ext>
            </a:extLst>
          </p:cNvPr>
          <p:cNvSpPr/>
          <p:nvPr/>
        </p:nvSpPr>
        <p:spPr>
          <a:xfrm>
            <a:off x="5775749" y="4756426"/>
            <a:ext cx="1532788" cy="223823"/>
          </a:xfrm>
          <a:prstGeom prst="rightArrow">
            <a:avLst/>
          </a:prstGeom>
          <a:solidFill>
            <a:srgbClr val="327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DABB0A-4B95-64F4-1A4D-0122FC3DF668}"/>
              </a:ext>
            </a:extLst>
          </p:cNvPr>
          <p:cNvSpPr txBox="1"/>
          <p:nvPr/>
        </p:nvSpPr>
        <p:spPr>
          <a:xfrm>
            <a:off x="7308537" y="464364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327074"/>
                </a:solidFill>
              </a:rPr>
              <a:t>Power to Liquid H</a:t>
            </a:r>
            <a:r>
              <a:rPr lang="en-IE" sz="2400" baseline="-25000" dirty="0">
                <a:solidFill>
                  <a:srgbClr val="327074"/>
                </a:solidFill>
              </a:rPr>
              <a:t>2</a:t>
            </a:r>
            <a:endParaRPr lang="en-IE" sz="2400" baseline="-25000" dirty="0">
              <a:solidFill>
                <a:srgbClr val="0070C0"/>
              </a:solidFill>
              <a:latin typeface="+mn-lt"/>
            </a:endParaRPr>
          </a:p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7E232E-649B-0439-ACB4-B33AF8E0F8CF}"/>
              </a:ext>
            </a:extLst>
          </p:cNvPr>
          <p:cNvSpPr txBox="1"/>
          <p:nvPr/>
        </p:nvSpPr>
        <p:spPr>
          <a:xfrm>
            <a:off x="8446474" y="3271216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327074"/>
                </a:solidFill>
                <a:latin typeface="+mn-lt"/>
              </a:rPr>
              <a:t>Neat SAF</a:t>
            </a:r>
            <a:endParaRPr lang="en-IE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E5FD33-665F-1133-A9AA-885B96BE09F0}"/>
              </a:ext>
            </a:extLst>
          </p:cNvPr>
          <p:cNvSpPr txBox="1"/>
          <p:nvPr/>
        </p:nvSpPr>
        <p:spPr>
          <a:xfrm>
            <a:off x="8514555" y="1963918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327074"/>
                </a:solidFill>
                <a:latin typeface="+mn-lt"/>
              </a:rPr>
              <a:t>Neat SAF</a:t>
            </a:r>
            <a:endParaRPr lang="en-IE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ABF907-4533-D85F-8EF6-38AC47F80530}"/>
              </a:ext>
            </a:extLst>
          </p:cNvPr>
          <p:cNvSpPr txBox="1"/>
          <p:nvPr/>
        </p:nvSpPr>
        <p:spPr>
          <a:xfrm>
            <a:off x="10871547" y="4655956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327074"/>
                </a:solidFill>
                <a:latin typeface="+mn-lt"/>
              </a:rPr>
              <a:t>Neat SAF</a:t>
            </a:r>
            <a:endParaRPr lang="en-IE" sz="2400" dirty="0">
              <a:solidFill>
                <a:srgbClr val="0070C0"/>
              </a:solidFill>
              <a:latin typeface="+mn-lt"/>
            </a:endParaRPr>
          </a:p>
          <a:p>
            <a:endParaRPr lang="en-US" sz="2400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86E0F15-5922-0142-D64D-D4AF6FC6E4FD}"/>
              </a:ext>
            </a:extLst>
          </p:cNvPr>
          <p:cNvSpPr/>
          <p:nvPr/>
        </p:nvSpPr>
        <p:spPr>
          <a:xfrm>
            <a:off x="9888480" y="4793056"/>
            <a:ext cx="925257" cy="205508"/>
          </a:xfrm>
          <a:prstGeom prst="rightArrow">
            <a:avLst/>
          </a:prstGeom>
          <a:solidFill>
            <a:srgbClr val="327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88E83B-72BF-429E-0565-6341377638CA}"/>
              </a:ext>
            </a:extLst>
          </p:cNvPr>
          <p:cNvSpPr txBox="1"/>
          <p:nvPr/>
        </p:nvSpPr>
        <p:spPr>
          <a:xfrm>
            <a:off x="3302609" y="1058531"/>
            <a:ext cx="6479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rgbClr val="327074"/>
                </a:solidFill>
              </a:rPr>
              <a:t>Chosen </a:t>
            </a:r>
            <a:r>
              <a:rPr lang="en-IE" sz="2400" b="1" dirty="0">
                <a:solidFill>
                  <a:srgbClr val="327074"/>
                </a:solidFill>
                <a:latin typeface="+mn-lt"/>
              </a:rPr>
              <a:t>Pathway depends on many variables…</a:t>
            </a:r>
            <a:endParaRPr lang="en-IE" sz="2400" b="1" dirty="0">
              <a:solidFill>
                <a:srgbClr val="0070C0"/>
              </a:solidFill>
              <a:latin typeface="+mn-lt"/>
            </a:endParaRP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C88C88-25B2-32A6-4B9D-82577ADB08F6}"/>
              </a:ext>
            </a:extLst>
          </p:cNvPr>
          <p:cNvSpPr txBox="1"/>
          <p:nvPr/>
        </p:nvSpPr>
        <p:spPr>
          <a:xfrm>
            <a:off x="566717" y="1889528"/>
            <a:ext cx="1937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rgbClr val="327074"/>
                </a:solidFill>
                <a:latin typeface="+mn-lt"/>
              </a:rPr>
              <a:t>Feedstock:</a:t>
            </a:r>
          </a:p>
          <a:p>
            <a:pPr algn="ctr"/>
            <a:r>
              <a:rPr lang="en-US" sz="2800" dirty="0">
                <a:solidFill>
                  <a:srgbClr val="327074"/>
                </a:solidFill>
              </a:rPr>
              <a:t>Biogas</a:t>
            </a:r>
          </a:p>
        </p:txBody>
      </p:sp>
    </p:spTree>
    <p:extLst>
      <p:ext uri="{BB962C8B-B14F-4D97-AF65-F5344CB8AC3E}">
        <p14:creationId xmlns:p14="http://schemas.microsoft.com/office/powerpoint/2010/main" val="2665046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60B2BE7C64E047877D8C2478A7E9D7" ma:contentTypeVersion="4" ma:contentTypeDescription="Create a new document." ma:contentTypeScope="" ma:versionID="e50a21ed3394e939de9e9407b7891ebf">
  <xsd:schema xmlns:xsd="http://www.w3.org/2001/XMLSchema" xmlns:xs="http://www.w3.org/2001/XMLSchema" xmlns:p="http://schemas.microsoft.com/office/2006/metadata/properties" xmlns:ns2="f8e548b2-384c-4b22-8643-6765fa9a0f55" targetNamespace="http://schemas.microsoft.com/office/2006/metadata/properties" ma:root="true" ma:fieldsID="7213665c17033119b66e1e1335e71e2d" ns2:_="">
    <xsd:import namespace="f8e548b2-384c-4b22-8643-6765fa9a0f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548b2-384c-4b22-8643-6765fa9a0f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1ACC02-AB66-4DD6-9750-60F863E33D24}">
  <ds:schemaRefs>
    <ds:schemaRef ds:uri="http://purl.org/dc/dcmitype/"/>
    <ds:schemaRef ds:uri="http://purl.org/dc/terms/"/>
    <ds:schemaRef ds:uri="http://schemas.microsoft.com/office/2006/metadata/properties"/>
    <ds:schemaRef ds:uri="f8e548b2-384c-4b22-8643-6765fa9a0f55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F23D13-8D19-40E2-B45C-0B5B0AE2C187}">
  <ds:schemaRefs>
    <ds:schemaRef ds:uri="f8e548b2-384c-4b22-8643-6765fa9a0f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F5DD99-B9EB-45C8-A88A-2053BCCA04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418</Words>
  <Application>Microsoft Macintosh PowerPoint</Application>
  <PresentationFormat>Widescreen</PresentationFormat>
  <Paragraphs>106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Sohne Buch</vt:lpstr>
      <vt:lpstr>Söhne Schmal Extrafett Kursiv</vt:lpstr>
      <vt:lpstr>Wingdings</vt:lpstr>
      <vt:lpstr>Wingdings 3</vt:lpstr>
      <vt:lpstr>1_Office Theme</vt:lpstr>
      <vt:lpstr>think-cell Slide</vt:lpstr>
      <vt:lpstr>PowerPoint Presentation</vt:lpstr>
      <vt:lpstr>Content </vt:lpstr>
      <vt:lpstr>SFS Ireland  </vt:lpstr>
      <vt:lpstr>Irish SAF Feasibility Study Progress…</vt:lpstr>
      <vt:lpstr>Future Fuels...  </vt:lpstr>
      <vt:lpstr>What is Sustainable Aviation Fuel?</vt:lpstr>
      <vt:lpstr>What is Sustainable Aviation Fuel?</vt:lpstr>
      <vt:lpstr>What is Sustainable Aviation Fuel?</vt:lpstr>
      <vt:lpstr>Biogas as a Feedstock?</vt:lpstr>
      <vt:lpstr>Opportunities for Ireland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</dc:creator>
  <cp:lastModifiedBy>Microsoft Office User</cp:lastModifiedBy>
  <cp:revision>32</cp:revision>
  <dcterms:created xsi:type="dcterms:W3CDTF">2022-09-10T12:18:13Z</dcterms:created>
  <dcterms:modified xsi:type="dcterms:W3CDTF">2022-11-15T10:44:11Z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0x010100FA60B2BE7C64E047877D8C2478A7E9D7</vt:lpwstr>
  </property>
</Properties>
</file>